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Amatic SC"/>
      <p:regular r:id="rId12"/>
      <p:bold r:id="rId13"/>
    </p:embeddedFont>
    <p:embeddedFont>
      <p:font typeface="EB Garamond"/>
      <p:regular r:id="rId14"/>
      <p:bold r:id="rId15"/>
      <p:italic r:id="rId16"/>
      <p:boldItalic r:id="rId17"/>
    </p:embeddedFont>
    <p:embeddedFont>
      <p:font typeface="Comfortaa"/>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maticSC-bold.fntdata"/><Relationship Id="rId12" Type="http://schemas.openxmlformats.org/officeDocument/2006/relationships/font" Target="fonts/AmaticSC-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BGaramond-bold.fntdata"/><Relationship Id="rId14" Type="http://schemas.openxmlformats.org/officeDocument/2006/relationships/font" Target="fonts/EBGaramond-regular.fntdata"/><Relationship Id="rId17" Type="http://schemas.openxmlformats.org/officeDocument/2006/relationships/font" Target="fonts/EBGaramond-boldItalic.fntdata"/><Relationship Id="rId16" Type="http://schemas.openxmlformats.org/officeDocument/2006/relationships/font" Target="fonts/EBGaramond-italic.fntdata"/><Relationship Id="rId5" Type="http://schemas.openxmlformats.org/officeDocument/2006/relationships/notesMaster" Target="notesMasters/notesMaster1.xml"/><Relationship Id="rId19" Type="http://schemas.openxmlformats.org/officeDocument/2006/relationships/font" Target="fonts/Comfortaa-bold.fntdata"/><Relationship Id="rId6" Type="http://schemas.openxmlformats.org/officeDocument/2006/relationships/slide" Target="slides/slide1.xml"/><Relationship Id="rId18" Type="http://schemas.openxmlformats.org/officeDocument/2006/relationships/font" Target="fonts/Comforta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169d59caa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169d59caa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69d59caa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69d59caa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69d59caa2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69d59caa2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69d59caa26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69d59caa2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69d59caa2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69d59caa2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a:solidFill>
            <a:srgbClr val="EAD1DC"/>
          </a:solidFill>
        </p:spPr>
        <p:txBody>
          <a:bodyPr anchorCtr="0" anchor="b" bIns="91425" lIns="91425" spcFirstLastPara="1" rIns="91425" wrap="square" tIns="91425">
            <a:normAutofit/>
          </a:bodyPr>
          <a:lstStyle/>
          <a:p>
            <a:pPr indent="0" lvl="0" marL="0" rtl="0" algn="ctr">
              <a:spcBef>
                <a:spcPts val="0"/>
              </a:spcBef>
              <a:spcAft>
                <a:spcPts val="0"/>
              </a:spcAft>
              <a:buNone/>
            </a:pPr>
            <a:r>
              <a:rPr lang="en-GB">
                <a:latin typeface="Courier New"/>
                <a:ea typeface="Courier New"/>
                <a:cs typeface="Courier New"/>
                <a:sym typeface="Courier New"/>
              </a:rPr>
              <a:t>Ruby Bridges</a:t>
            </a:r>
            <a:endParaRPr>
              <a:latin typeface="Courier New"/>
              <a:ea typeface="Courier New"/>
              <a:cs typeface="Courier New"/>
              <a:sym typeface="Courier New"/>
            </a:endParaRPr>
          </a:p>
        </p:txBody>
      </p:sp>
      <p:sp>
        <p:nvSpPr>
          <p:cNvPr id="55" name="Google Shape;55;p13"/>
          <p:cNvSpPr txBox="1"/>
          <p:nvPr>
            <p:ph idx="1" type="subTitle"/>
          </p:nvPr>
        </p:nvSpPr>
        <p:spPr>
          <a:xfrm>
            <a:off x="311700" y="2834125"/>
            <a:ext cx="8520600" cy="792600"/>
          </a:xfrm>
          <a:prstGeom prst="rect">
            <a:avLst/>
          </a:prstGeom>
          <a:solidFill>
            <a:srgbClr val="EAD1DC"/>
          </a:solidFill>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GB"/>
              <a:t>b</a:t>
            </a:r>
            <a:r>
              <a:rPr lang="en-GB"/>
              <a:t>y</a:t>
            </a:r>
            <a:endParaRPr/>
          </a:p>
          <a:p>
            <a:pPr indent="0" lvl="0" marL="0" rtl="0" algn="ctr">
              <a:spcBef>
                <a:spcPts val="0"/>
              </a:spcBef>
              <a:spcAft>
                <a:spcPts val="0"/>
              </a:spcAft>
              <a:buNone/>
            </a:pPr>
            <a:r>
              <a:rPr lang="en-GB"/>
              <a:t>Asmin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Who is Ruby Bridges?</a:t>
            </a:r>
            <a:endParaRPr>
              <a:latin typeface="Amatic SC"/>
              <a:ea typeface="Amatic SC"/>
              <a:cs typeface="Amatic SC"/>
              <a:sym typeface="Amatic SC"/>
            </a:endParaRPr>
          </a:p>
        </p:txBody>
      </p:sp>
      <p:sp>
        <p:nvSpPr>
          <p:cNvPr id="61" name="Google Shape;61;p14"/>
          <p:cNvSpPr txBox="1"/>
          <p:nvPr>
            <p:ph idx="1" type="body"/>
          </p:nvPr>
        </p:nvSpPr>
        <p:spPr>
          <a:xfrm>
            <a:off x="311700" y="1152475"/>
            <a:ext cx="5088900" cy="3416400"/>
          </a:xfrm>
          <a:prstGeom prst="rect">
            <a:avLst/>
          </a:prstGeom>
          <a:solidFill>
            <a:srgbClr val="FFE599"/>
          </a:solidFill>
        </p:spPr>
        <p:txBody>
          <a:bodyPr anchorCtr="0" anchor="t" bIns="91425" lIns="91425" spcFirstLastPara="1" rIns="91425" wrap="square" tIns="91425">
            <a:normAutofit/>
          </a:bodyPr>
          <a:lstStyle/>
          <a:p>
            <a:pPr indent="0" lvl="0" marL="0" rtl="0" algn="l">
              <a:spcBef>
                <a:spcPts val="0"/>
              </a:spcBef>
              <a:spcAft>
                <a:spcPts val="1200"/>
              </a:spcAft>
              <a:buNone/>
            </a:pPr>
            <a:r>
              <a:rPr lang="en-GB">
                <a:latin typeface="EB Garamond"/>
                <a:ea typeface="EB Garamond"/>
                <a:cs typeface="EB Garamond"/>
                <a:sym typeface="EB Garamond"/>
              </a:rPr>
              <a:t>Ruby Nell Bridges-who was a brave little girl born in 8 </a:t>
            </a:r>
            <a:r>
              <a:rPr lang="en-GB">
                <a:latin typeface="EB Garamond"/>
                <a:ea typeface="EB Garamond"/>
                <a:cs typeface="EB Garamond"/>
                <a:sym typeface="EB Garamond"/>
              </a:rPr>
              <a:t>September 1954,Mississippi-is famous for being the first African American student to attend an all-white William Frantz Elementary school in 1960.She moved to New Orleans in 1958 at just four years old to get a better education(at William Frantz Elementary school).Ruby is working as a civil rights activist to try and stop segregation in parts of the world and is making changes to help people with different skin colour.</a:t>
            </a:r>
            <a:endParaRPr>
              <a:latin typeface="EB Garamond"/>
              <a:ea typeface="EB Garamond"/>
              <a:cs typeface="EB Garamond"/>
              <a:sym typeface="EB Garamond"/>
            </a:endParaRPr>
          </a:p>
        </p:txBody>
      </p:sp>
      <p:pic>
        <p:nvPicPr>
          <p:cNvPr id="62" name="Google Shape;62;p14"/>
          <p:cNvPicPr preferRelativeResize="0"/>
          <p:nvPr/>
        </p:nvPicPr>
        <p:blipFill rotWithShape="1">
          <a:blip r:embed="rId3">
            <a:alphaModFix/>
          </a:blip>
          <a:srcRect b="0" l="21119" r="21113" t="0"/>
          <a:stretch/>
        </p:blipFill>
        <p:spPr>
          <a:xfrm>
            <a:off x="5521350" y="1152475"/>
            <a:ext cx="3510250" cy="34164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What was America like before 1960?</a:t>
            </a:r>
            <a:endParaRPr/>
          </a:p>
        </p:txBody>
      </p:sp>
      <p:sp>
        <p:nvSpPr>
          <p:cNvPr id="68" name="Google Shape;68;p15"/>
          <p:cNvSpPr txBox="1"/>
          <p:nvPr>
            <p:ph idx="1" type="body"/>
          </p:nvPr>
        </p:nvSpPr>
        <p:spPr>
          <a:xfrm>
            <a:off x="3242100" y="1152475"/>
            <a:ext cx="5802900" cy="3416400"/>
          </a:xfrm>
          <a:prstGeom prst="rect">
            <a:avLst/>
          </a:prstGeom>
          <a:solidFill>
            <a:srgbClr val="D9D2E9"/>
          </a:solidFill>
        </p:spPr>
        <p:txBody>
          <a:bodyPr anchorCtr="0" anchor="t" bIns="91425" lIns="91425" spcFirstLastPara="1" rIns="91425" wrap="square" tIns="91425">
            <a:normAutofit/>
          </a:bodyPr>
          <a:lstStyle/>
          <a:p>
            <a:pPr indent="0" lvl="0" marL="0" rtl="0" algn="l">
              <a:spcBef>
                <a:spcPts val="0"/>
              </a:spcBef>
              <a:spcAft>
                <a:spcPts val="1200"/>
              </a:spcAft>
              <a:buNone/>
            </a:pPr>
            <a:r>
              <a:rPr lang="en-GB">
                <a:latin typeface="Comfortaa"/>
                <a:ea typeface="Comfortaa"/>
                <a:cs typeface="Comfortaa"/>
                <a:sym typeface="Comfortaa"/>
              </a:rPr>
              <a:t>In the </a:t>
            </a:r>
            <a:r>
              <a:rPr lang="en-GB">
                <a:latin typeface="Comfortaa"/>
                <a:ea typeface="Comfortaa"/>
                <a:cs typeface="Comfortaa"/>
                <a:sym typeface="Comfortaa"/>
              </a:rPr>
              <a:t>early 60s ,segregation of people based on their skin colour was common in the United States especially in the South.Because of people’s  race,black people were treated unfairly for example:they couldn’t drink out of the same fountain,they had separate toilets,restaurants and even black children were not allowed to attend the same school!</a:t>
            </a:r>
            <a:endParaRPr>
              <a:latin typeface="Comfortaa"/>
              <a:ea typeface="Comfortaa"/>
              <a:cs typeface="Comfortaa"/>
              <a:sym typeface="Comfortaa"/>
            </a:endParaRPr>
          </a:p>
        </p:txBody>
      </p:sp>
      <p:pic>
        <p:nvPicPr>
          <p:cNvPr id="69" name="Google Shape;69;p15"/>
          <p:cNvPicPr preferRelativeResize="0"/>
          <p:nvPr/>
        </p:nvPicPr>
        <p:blipFill rotWithShape="1">
          <a:blip r:embed="rId3">
            <a:alphaModFix/>
          </a:blip>
          <a:srcRect b="0" l="27457" r="15824" t="0"/>
          <a:stretch/>
        </p:blipFill>
        <p:spPr>
          <a:xfrm>
            <a:off x="0" y="1210963"/>
            <a:ext cx="3235200" cy="2721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Ruby going to school</a:t>
            </a:r>
            <a:endParaRPr/>
          </a:p>
        </p:txBody>
      </p:sp>
      <p:sp>
        <p:nvSpPr>
          <p:cNvPr id="75" name="Google Shape;75;p16"/>
          <p:cNvSpPr txBox="1"/>
          <p:nvPr>
            <p:ph idx="1" type="body"/>
          </p:nvPr>
        </p:nvSpPr>
        <p:spPr>
          <a:xfrm>
            <a:off x="311700" y="1152475"/>
            <a:ext cx="5088900" cy="3416400"/>
          </a:xfrm>
          <a:prstGeom prst="rect">
            <a:avLst/>
          </a:prstGeom>
          <a:solidFill>
            <a:srgbClr val="D0E0E3"/>
          </a:solidFill>
        </p:spPr>
        <p:txBody>
          <a:bodyPr anchorCtr="0" anchor="t" bIns="91425" lIns="91425" spcFirstLastPara="1" rIns="91425" wrap="square" tIns="91425">
            <a:normAutofit/>
          </a:bodyPr>
          <a:lstStyle/>
          <a:p>
            <a:pPr indent="0" lvl="0" marL="0" rtl="0" algn="l">
              <a:spcBef>
                <a:spcPts val="0"/>
              </a:spcBef>
              <a:spcAft>
                <a:spcPts val="1200"/>
              </a:spcAft>
              <a:buNone/>
            </a:pPr>
            <a:r>
              <a:rPr lang="en-GB">
                <a:latin typeface="Comfortaa"/>
                <a:ea typeface="Comfortaa"/>
                <a:cs typeface="Comfortaa"/>
                <a:sym typeface="Comfortaa"/>
              </a:rPr>
              <a:t>In 1960 despite </a:t>
            </a:r>
            <a:r>
              <a:rPr lang="en-GB">
                <a:latin typeface="Comfortaa"/>
                <a:ea typeface="Comfortaa"/>
                <a:cs typeface="Comfortaa"/>
                <a:sym typeface="Comfortaa"/>
              </a:rPr>
              <a:t>Supreme Court stating that segregation was illegal,in many states and schools across America,it was not followed like Louisiana.When court ordered for schools to segregate,Ruby passed a test that made her selected for the process and was allowed to attend William Frantz Elementary School.</a:t>
            </a:r>
            <a:endParaRPr>
              <a:latin typeface="Comfortaa"/>
              <a:ea typeface="Comfortaa"/>
              <a:cs typeface="Comfortaa"/>
              <a:sym typeface="Comfortaa"/>
            </a:endParaRPr>
          </a:p>
        </p:txBody>
      </p:sp>
      <p:pic>
        <p:nvPicPr>
          <p:cNvPr id="76" name="Google Shape;76;p16"/>
          <p:cNvPicPr preferRelativeResize="0"/>
          <p:nvPr/>
        </p:nvPicPr>
        <p:blipFill rotWithShape="1">
          <a:blip r:embed="rId3">
            <a:alphaModFix/>
          </a:blip>
          <a:srcRect b="0" l="11466" r="11474" t="0"/>
          <a:stretch/>
        </p:blipFill>
        <p:spPr>
          <a:xfrm>
            <a:off x="5521350" y="1152475"/>
            <a:ext cx="3510249" cy="341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Problems at school</a:t>
            </a:r>
            <a:endParaRPr/>
          </a:p>
        </p:txBody>
      </p:sp>
      <p:sp>
        <p:nvSpPr>
          <p:cNvPr id="82" name="Google Shape;82;p17"/>
          <p:cNvSpPr txBox="1"/>
          <p:nvPr>
            <p:ph idx="1" type="body"/>
          </p:nvPr>
        </p:nvSpPr>
        <p:spPr>
          <a:xfrm>
            <a:off x="3341100" y="1152475"/>
            <a:ext cx="5802900" cy="3416400"/>
          </a:xfrm>
          <a:prstGeom prst="rect">
            <a:avLst/>
          </a:prstGeom>
          <a:solidFill>
            <a:srgbClr val="D9EAD3"/>
          </a:solidFill>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GB">
                <a:latin typeface="Comfortaa"/>
                <a:ea typeface="Comfortaa"/>
                <a:cs typeface="Comfortaa"/>
                <a:sym typeface="Comfortaa"/>
              </a:rPr>
              <a:t>On the first day of attending school,</a:t>
            </a:r>
            <a:r>
              <a:rPr lang="en-GB">
                <a:latin typeface="Comfortaa"/>
                <a:ea typeface="Comfortaa"/>
                <a:cs typeface="Comfortaa"/>
                <a:sym typeface="Comfortaa"/>
              </a:rPr>
              <a:t>something heartbreaking happened to Ruby as when she was going to school,she thought that she was being cheered on by a crowd of people however,it turned out that they were angry instead.That same year,many parents stopped their children from attending the school for a year just because she had a different race.Only one abroad teacher was willing to teach young Ruby at the time and she never had the schools food after an incident happened where a women threatened to poison her.</a:t>
            </a:r>
            <a:endParaRPr>
              <a:latin typeface="Comfortaa"/>
              <a:ea typeface="Comfortaa"/>
              <a:cs typeface="Comfortaa"/>
              <a:sym typeface="Comfortaa"/>
            </a:endParaRPr>
          </a:p>
        </p:txBody>
      </p:sp>
      <p:pic>
        <p:nvPicPr>
          <p:cNvPr id="83" name="Google Shape;83;p17"/>
          <p:cNvPicPr preferRelativeResize="0"/>
          <p:nvPr/>
        </p:nvPicPr>
        <p:blipFill rotWithShape="1">
          <a:blip r:embed="rId3">
            <a:alphaModFix/>
          </a:blip>
          <a:srcRect b="7798" l="0" r="0" t="7798"/>
          <a:stretch/>
        </p:blipFill>
        <p:spPr>
          <a:xfrm>
            <a:off x="311700" y="1152475"/>
            <a:ext cx="2796350" cy="27215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idx="1" type="body"/>
          </p:nvPr>
        </p:nvSpPr>
        <p:spPr>
          <a:xfrm>
            <a:off x="311700" y="1152475"/>
            <a:ext cx="5088900" cy="3416400"/>
          </a:xfrm>
          <a:prstGeom prst="rect">
            <a:avLst/>
          </a:prstGeom>
          <a:solidFill>
            <a:srgbClr val="F9CB9C"/>
          </a:solidFill>
          <a:ln cap="flat" cmpd="sng" w="9525">
            <a:solidFill>
              <a:srgbClr val="000000"/>
            </a:solidFill>
            <a:prstDash val="solid"/>
            <a:round/>
            <a:headEnd len="sm" w="sm" type="none"/>
            <a:tailEnd len="sm" w="sm" type="none"/>
          </a:ln>
        </p:spPr>
        <p:txBody>
          <a:bodyPr anchorCtr="0" anchor="t" bIns="91425" lIns="91425" spcFirstLastPara="1" rIns="91425" wrap="square" tIns="91425">
            <a:normAutofit fontScale="92500" lnSpcReduction="20000"/>
          </a:bodyPr>
          <a:lstStyle/>
          <a:p>
            <a:pPr indent="0" lvl="0" marL="0" rtl="0" algn="l">
              <a:spcBef>
                <a:spcPts val="0"/>
              </a:spcBef>
              <a:spcAft>
                <a:spcPts val="1200"/>
              </a:spcAft>
              <a:buNone/>
            </a:pPr>
            <a:r>
              <a:rPr lang="en-GB">
                <a:latin typeface="Comfortaa"/>
                <a:ea typeface="Comfortaa"/>
                <a:cs typeface="Comfortaa"/>
                <a:sym typeface="Comfortaa"/>
              </a:rPr>
              <a:t>Ruby was </a:t>
            </a:r>
            <a:r>
              <a:rPr lang="en-GB">
                <a:latin typeface="Comfortaa"/>
                <a:ea typeface="Comfortaa"/>
                <a:cs typeface="Comfortaa"/>
                <a:sym typeface="Comfortaa"/>
              </a:rPr>
              <a:t>thrived in school and  was determined to have a great education throughout her life.Unfortunately,in 1993,Ruby experienced a heartbroken setback when her brother was shot and killed in New Orleans,Louisiana.After that horrible moment in her life,she worked as a civil rights activist to help stop segregation in places of the world.When she went to visit the White House to see Barack Obama,he exclaimed”If it wasn’t for you,I would probably not be here today!”</a:t>
            </a:r>
            <a:endParaRPr>
              <a:latin typeface="Comfortaa"/>
              <a:ea typeface="Comfortaa"/>
              <a:cs typeface="Comfortaa"/>
              <a:sym typeface="Comfortaa"/>
            </a:endParaRPr>
          </a:p>
        </p:txBody>
      </p:sp>
      <p:pic>
        <p:nvPicPr>
          <p:cNvPr id="89" name="Google Shape;89;p18"/>
          <p:cNvPicPr preferRelativeResize="0"/>
          <p:nvPr/>
        </p:nvPicPr>
        <p:blipFill rotWithShape="1">
          <a:blip r:embed="rId3">
            <a:alphaModFix/>
          </a:blip>
          <a:srcRect b="0" l="4954" r="4954" t="0"/>
          <a:stretch/>
        </p:blipFill>
        <p:spPr>
          <a:xfrm>
            <a:off x="5521350" y="1152475"/>
            <a:ext cx="3510250" cy="34164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