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68" r:id="rId5"/>
    <p:sldId id="261" r:id="rId6"/>
    <p:sldId id="267" r:id="rId7"/>
    <p:sldId id="259" r:id="rId8"/>
    <p:sldId id="272" r:id="rId9"/>
    <p:sldId id="270" r:id="rId10"/>
    <p:sldId id="265" r:id="rId11"/>
    <p:sldId id="264" r:id="rId12"/>
    <p:sldId id="266" r:id="rId13"/>
    <p:sldId id="271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7BB3E-5CB7-44D2-913F-5167F1B15945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A9156-F31F-4CC2-B3CE-74DA48C23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Year 6 SATs Tests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21" y="1805233"/>
            <a:ext cx="7716837" cy="1447800"/>
          </a:xfrm>
        </p:spPr>
        <p:txBody>
          <a:bodyPr/>
          <a:lstStyle/>
          <a:p>
            <a:r>
              <a:rPr lang="en-US" sz="6000" dirty="0" smtClean="0"/>
              <a:t>Mathematics Tests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3 tests: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GB" dirty="0"/>
              <a:t>	- Paper 1– Arithmetic: 30 minutes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GB" dirty="0"/>
              <a:t>	- Paper 2 – Reasoning: 40 minutes 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GB" dirty="0"/>
              <a:t>	- Paper 3 – Reasoning: 40 </a:t>
            </a:r>
            <a:r>
              <a:rPr lang="en-GB" dirty="0" smtClean="0"/>
              <a:t>minutes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If requested, questions can be read to the child.</a:t>
            </a:r>
          </a:p>
          <a:p>
            <a:r>
              <a:rPr lang="en-US" dirty="0" smtClean="0"/>
              <a:t>Children’s marks from all three tests are aggregated to calculate their overall mathematics mark.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Ensure children have a good nights sleep before the tests.</a:t>
            </a:r>
          </a:p>
          <a:p>
            <a:r>
              <a:rPr lang="en-US" dirty="0" smtClean="0"/>
              <a:t>Breakfast provided during SATs week. </a:t>
            </a:r>
          </a:p>
          <a:p>
            <a:r>
              <a:rPr lang="en-US" dirty="0" smtClean="0"/>
              <a:t>Use the techniques taught by Tranquil Treehouse.</a:t>
            </a:r>
          </a:p>
          <a:p>
            <a:r>
              <a:rPr lang="en-US" dirty="0" smtClean="0"/>
              <a:t>Talk to them about the tests.</a:t>
            </a:r>
          </a:p>
          <a:p>
            <a:r>
              <a:rPr lang="en-US" dirty="0" smtClean="0"/>
              <a:t>The tests are important for the children to show what they can do.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5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Mathletics</a:t>
            </a:r>
            <a:r>
              <a:rPr lang="en-US" dirty="0"/>
              <a:t> </a:t>
            </a:r>
            <a:r>
              <a:rPr lang="en-US" dirty="0" smtClean="0"/>
              <a:t>at home.</a:t>
            </a:r>
          </a:p>
          <a:p>
            <a:r>
              <a:rPr lang="en-US" dirty="0" smtClean="0"/>
              <a:t>Times tables (Times Table Rock Stars and </a:t>
            </a:r>
            <a:r>
              <a:rPr lang="en-US" dirty="0" err="1" smtClean="0"/>
              <a:t>Numbots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Reading at home</a:t>
            </a:r>
            <a:r>
              <a:rPr lang="en-US" dirty="0"/>
              <a:t> </a:t>
            </a:r>
            <a:r>
              <a:rPr lang="en-US" dirty="0" smtClean="0"/>
              <a:t>– Reading Plus and Accelerated Reader.</a:t>
            </a:r>
          </a:p>
          <a:p>
            <a:r>
              <a:rPr lang="en-US" dirty="0" smtClean="0"/>
              <a:t>Easter revision homework.</a:t>
            </a:r>
          </a:p>
          <a:p>
            <a:r>
              <a:rPr lang="en-US" dirty="0" smtClean="0"/>
              <a:t>Attendance and punctuality.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9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SATs…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 will be sent back to school in the first few weeks of July. </a:t>
            </a:r>
          </a:p>
          <a:p>
            <a:r>
              <a:rPr lang="en-US" dirty="0" smtClean="0"/>
              <a:t>The test results and a teacher assessment is reported to Secondary schools and parents. </a:t>
            </a:r>
          </a:p>
          <a:p>
            <a:r>
              <a:rPr lang="en-US" dirty="0" smtClean="0"/>
              <a:t>Tests indicate what a child can do on ONE DAY, the teacher assessment gives an overview of the child’s ability over time.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2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Table for the Week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062431"/>
            <a:ext cx="7905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778000"/>
            <a:ext cx="7716837" cy="1447800"/>
          </a:xfrm>
        </p:spPr>
        <p:txBody>
          <a:bodyPr/>
          <a:lstStyle/>
          <a:p>
            <a:r>
              <a:rPr lang="en-US" sz="6600" dirty="0" smtClean="0"/>
              <a:t>The Big Picture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28" y="3012142"/>
            <a:ext cx="7716838" cy="338865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Children are formally assessed against national expectations at the end of each Key Stage. </a:t>
            </a:r>
          </a:p>
          <a:p>
            <a:r>
              <a:rPr lang="en-GB" dirty="0" smtClean="0"/>
              <a:t>End of KS1 – Y2</a:t>
            </a:r>
          </a:p>
          <a:p>
            <a:r>
              <a:rPr lang="en-GB" dirty="0" smtClean="0"/>
              <a:t>End of KS2 – Y6</a:t>
            </a:r>
          </a:p>
          <a:p>
            <a:r>
              <a:rPr lang="en-GB" dirty="0" smtClean="0"/>
              <a:t>Children will be assessed against the national curriculum. </a:t>
            </a:r>
          </a:p>
          <a:p>
            <a:r>
              <a:rPr lang="en-GB" dirty="0" smtClean="0"/>
              <a:t>The expectations have remained inline with recent years. </a:t>
            </a:r>
          </a:p>
          <a:p>
            <a:r>
              <a:rPr lang="en-GB" dirty="0" smtClean="0"/>
              <a:t>We continually assess the children to prepare them for the next steps in their learning. </a:t>
            </a:r>
          </a:p>
        </p:txBody>
      </p:sp>
    </p:spTree>
    <p:extLst>
      <p:ext uri="{BB962C8B-B14F-4D97-AF65-F5344CB8AC3E}">
        <p14:creationId xmlns:p14="http://schemas.microsoft.com/office/powerpoint/2010/main" val="947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778000"/>
            <a:ext cx="7716837" cy="1447800"/>
          </a:xfrm>
        </p:spPr>
        <p:txBody>
          <a:bodyPr/>
          <a:lstStyle/>
          <a:p>
            <a:r>
              <a:rPr lang="en-US" sz="6600" dirty="0" smtClean="0"/>
              <a:t>Scaled scores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28" y="3012142"/>
            <a:ext cx="7716838" cy="3388658"/>
          </a:xfrm>
        </p:spPr>
        <p:txBody>
          <a:bodyPr>
            <a:normAutofit/>
          </a:bodyPr>
          <a:lstStyle/>
          <a:p>
            <a:r>
              <a:rPr lang="en-GB" dirty="0" smtClean="0"/>
              <a:t>Every pupil will receive: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	A raw score for each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A</a:t>
            </a:r>
            <a:r>
              <a:rPr lang="en-GB" dirty="0" smtClean="0"/>
              <a:t> scaled score: 100 = national expectation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C</a:t>
            </a:r>
            <a:r>
              <a:rPr lang="en-GB" dirty="0" smtClean="0"/>
              <a:t>onfirmation of whether or not they attained   the expected national standard.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274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English Grammar, Punctuation and Spelling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test will assess children’s ability in grammar, punctuation, spelling and vocabulary.</a:t>
            </a:r>
          </a:p>
          <a:p>
            <a:r>
              <a:rPr lang="en-US" dirty="0" smtClean="0"/>
              <a:t>Paper 1 has short answer questions (40-50 questions)  assessing grammar, punctuation and vocabulary (50marks) . Paper 2 assesses spellings (20 marks).</a:t>
            </a:r>
          </a:p>
          <a:p>
            <a:r>
              <a:rPr lang="en-US" dirty="0" smtClean="0"/>
              <a:t>If requested, questions can be read to the child.</a:t>
            </a:r>
          </a:p>
        </p:txBody>
      </p:sp>
    </p:spTree>
    <p:extLst>
      <p:ext uri="{BB962C8B-B14F-4D97-AF65-F5344CB8AC3E}">
        <p14:creationId xmlns:p14="http://schemas.microsoft.com/office/powerpoint/2010/main" val="35130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778000"/>
            <a:ext cx="7716837" cy="1447800"/>
          </a:xfrm>
        </p:spPr>
        <p:txBody>
          <a:bodyPr/>
          <a:lstStyle/>
          <a:p>
            <a:r>
              <a:rPr lang="en-US" sz="6600" dirty="0" smtClean="0"/>
              <a:t>The Reading Test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28" y="3012142"/>
            <a:ext cx="7716838" cy="338865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Children are allowed 1 hour for the reading test.</a:t>
            </a:r>
          </a:p>
          <a:p>
            <a:r>
              <a:rPr lang="en-GB" dirty="0" smtClean="0"/>
              <a:t>The test will include 3 or 4 different texts – past examples include stories, poems, explanations, classic texts, interviews and accounts. </a:t>
            </a:r>
          </a:p>
          <a:p>
            <a:r>
              <a:rPr lang="en-GB" dirty="0" smtClean="0"/>
              <a:t>The questions will range from simple retrieval to more advanced inference and deduction. </a:t>
            </a:r>
          </a:p>
          <a:p>
            <a:r>
              <a:rPr lang="en-GB" dirty="0" smtClean="0"/>
              <a:t>The level of vocabulary the children have to access is incredibly high.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52" y="1704109"/>
            <a:ext cx="7716837" cy="1447800"/>
          </a:xfrm>
        </p:spPr>
        <p:txBody>
          <a:bodyPr/>
          <a:lstStyle/>
          <a:p>
            <a:r>
              <a:rPr lang="en-US" sz="6600" dirty="0" smtClean="0"/>
              <a:t>The Reading Test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28" y="3012142"/>
            <a:ext cx="7716838" cy="3388658"/>
          </a:xfrm>
        </p:spPr>
        <p:txBody>
          <a:bodyPr/>
          <a:lstStyle/>
          <a:p>
            <a:r>
              <a:rPr lang="en-GB" dirty="0" smtClean="0"/>
              <a:t>Children can refer back to the texts in the reading booklet throughout the tests.</a:t>
            </a:r>
          </a:p>
          <a:p>
            <a:r>
              <a:rPr lang="en-GB" dirty="0" smtClean="0"/>
              <a:t>Questions are: shorter closed response items and longer, more open response types.</a:t>
            </a:r>
          </a:p>
          <a:p>
            <a:r>
              <a:rPr lang="en-GB" dirty="0" smtClean="0"/>
              <a:t>Questions are worth 1, 2 or 3 marks.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8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52" y="1704109"/>
            <a:ext cx="7716837" cy="1447800"/>
          </a:xfrm>
        </p:spPr>
        <p:txBody>
          <a:bodyPr/>
          <a:lstStyle/>
          <a:p>
            <a:r>
              <a:rPr lang="en-US" sz="6600" dirty="0" smtClean="0"/>
              <a:t>The Reading Test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82" y="2909887"/>
            <a:ext cx="7405975" cy="36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Writing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altLang="en-US" dirty="0" smtClean="0"/>
              <a:t>There </a:t>
            </a:r>
            <a:r>
              <a:rPr lang="en-GB" altLang="en-US" dirty="0"/>
              <a:t>is no writing test.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dirty="0"/>
              <a:t>Children will be given a writing level based on continuous teacher assessment throughout the year.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dirty="0"/>
              <a:t>Increased focus on </a:t>
            </a:r>
            <a:r>
              <a:rPr lang="en-GB" altLang="en-US" dirty="0" smtClean="0"/>
              <a:t>handwriting. Children must show consistent evidence of  legible, joined handwriting.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580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2029</TotalTime>
  <Words>443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Wingdings</vt:lpstr>
      <vt:lpstr>Sky</vt:lpstr>
      <vt:lpstr>Year 6 SATs Tests 2022</vt:lpstr>
      <vt:lpstr>Time Table for the Week</vt:lpstr>
      <vt:lpstr>The Big Picture </vt:lpstr>
      <vt:lpstr>Scaled scores </vt:lpstr>
      <vt:lpstr>English Grammar, Punctuation and Spelling Test</vt:lpstr>
      <vt:lpstr>The Reading Test  </vt:lpstr>
      <vt:lpstr>The Reading Test  </vt:lpstr>
      <vt:lpstr>The Reading Test  </vt:lpstr>
      <vt:lpstr>Writing</vt:lpstr>
      <vt:lpstr>Mathematics Tests  </vt:lpstr>
      <vt:lpstr>Top Tips</vt:lpstr>
      <vt:lpstr>Top Tips</vt:lpstr>
      <vt:lpstr>Life after SATs…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SATs Tests 2013</dc:title>
  <dc:creator>Hayley Margerum</dc:creator>
  <cp:lastModifiedBy>Supply Account</cp:lastModifiedBy>
  <cp:revision>34</cp:revision>
  <cp:lastPrinted>2018-01-31T14:35:07Z</cp:lastPrinted>
  <dcterms:created xsi:type="dcterms:W3CDTF">2013-03-11T19:26:13Z</dcterms:created>
  <dcterms:modified xsi:type="dcterms:W3CDTF">2022-03-10T14:47:11Z</dcterms:modified>
</cp:coreProperties>
</file>