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57" r:id="rId3"/>
    <p:sldId id="258" r:id="rId4"/>
    <p:sldId id="268" r:id="rId5"/>
    <p:sldId id="261" r:id="rId6"/>
    <p:sldId id="269" r:id="rId7"/>
    <p:sldId id="267" r:id="rId8"/>
    <p:sldId id="259" r:id="rId9"/>
    <p:sldId id="265" r:id="rId10"/>
    <p:sldId id="270" r:id="rId11"/>
    <p:sldId id="264" r:id="rId12"/>
    <p:sldId id="266" r:id="rId13"/>
    <p:sldId id="271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8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7BB3E-5CB7-44D2-913F-5167F1B15945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A9156-F31F-4CC2-B3CE-74DA48C23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26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Year 6 SATs Tests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– 17</a:t>
            </a:r>
            <a:r>
              <a:rPr lang="en-US" baseline="30000" dirty="0" smtClean="0"/>
              <a:t>th</a:t>
            </a:r>
            <a:r>
              <a:rPr lang="en-US" dirty="0" smtClean="0"/>
              <a:t> May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4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Table for the Week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23448" y="6248919"/>
            <a:ext cx="6792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https://www.youtube.com/watch?v=VCVEOKAVyDY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76" y="3080760"/>
            <a:ext cx="78009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7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778000"/>
            <a:ext cx="7716837" cy="1447800"/>
          </a:xfrm>
        </p:spPr>
        <p:txBody>
          <a:bodyPr/>
          <a:lstStyle/>
          <a:p>
            <a:r>
              <a:rPr lang="en-US" sz="6600" dirty="0" smtClean="0"/>
              <a:t>The Big Picture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28" y="3012142"/>
            <a:ext cx="7716838" cy="338865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Children are formally assessed against national expectations at the end of each Key Stage. </a:t>
            </a:r>
          </a:p>
          <a:p>
            <a:r>
              <a:rPr lang="en-GB" dirty="0" smtClean="0"/>
              <a:t>End of KS1 – Y2</a:t>
            </a:r>
          </a:p>
          <a:p>
            <a:r>
              <a:rPr lang="en-GB" dirty="0" smtClean="0"/>
              <a:t>End of KS2 – Y6</a:t>
            </a:r>
          </a:p>
          <a:p>
            <a:r>
              <a:rPr lang="en-GB" dirty="0" smtClean="0"/>
              <a:t>Children will be assessed against the national curriculum. </a:t>
            </a:r>
          </a:p>
          <a:p>
            <a:r>
              <a:rPr lang="en-GB" dirty="0" smtClean="0"/>
              <a:t>The expectations have been significantly raised in comparison to recent years. </a:t>
            </a:r>
          </a:p>
          <a:p>
            <a:r>
              <a:rPr lang="en-GB" dirty="0" smtClean="0"/>
              <a:t>We continually assess the children to prepare them for the next steps in their learning. </a:t>
            </a:r>
          </a:p>
        </p:txBody>
      </p:sp>
    </p:spTree>
    <p:extLst>
      <p:ext uri="{BB962C8B-B14F-4D97-AF65-F5344CB8AC3E}">
        <p14:creationId xmlns:p14="http://schemas.microsoft.com/office/powerpoint/2010/main" val="9472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778000"/>
            <a:ext cx="7716837" cy="1447800"/>
          </a:xfrm>
        </p:spPr>
        <p:txBody>
          <a:bodyPr/>
          <a:lstStyle/>
          <a:p>
            <a:r>
              <a:rPr lang="en-US" sz="6600" dirty="0" smtClean="0"/>
              <a:t>Scaled scores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28" y="3012142"/>
            <a:ext cx="7716838" cy="3388658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The children’s scores no longer equate to a level. </a:t>
            </a:r>
          </a:p>
          <a:p>
            <a:r>
              <a:rPr lang="en-GB" dirty="0" smtClean="0"/>
              <a:t>Every pupil will receive: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	A raw score for each test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	A</a:t>
            </a:r>
            <a:r>
              <a:rPr lang="en-GB" dirty="0" smtClean="0"/>
              <a:t> scaled score: 100 = national expectation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	C</a:t>
            </a:r>
            <a:r>
              <a:rPr lang="en-GB" dirty="0" smtClean="0"/>
              <a:t>onfirmation of whether or not they attained the                    national standard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2745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English Grammar, Punctuation and Spelling Test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test will assess children’s ability in grammar, punctuation, spelling and vocabulary.</a:t>
            </a:r>
          </a:p>
          <a:p>
            <a:r>
              <a:rPr lang="en-US" dirty="0" smtClean="0"/>
              <a:t>Paper 1 has short answer questions (40-50 questions)  assessing grammar, punctuation and vocabulary (50marks) . Paper 2 assesses spellings (20 marks).</a:t>
            </a:r>
          </a:p>
        </p:txBody>
      </p:sp>
    </p:spTree>
    <p:extLst>
      <p:ext uri="{BB962C8B-B14F-4D97-AF65-F5344CB8AC3E}">
        <p14:creationId xmlns:p14="http://schemas.microsoft.com/office/powerpoint/2010/main" val="351301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altLang="en-US" sz="2800" b="1" dirty="0">
                <a:cs typeface="Trebuchet MS" panose="020B0603020202020204" pitchFamily="34" charset="0"/>
              </a:rPr>
              <a:t>While he stood in a muddy field,</a:t>
            </a:r>
            <a:r>
              <a:rPr lang="en-GB" altLang="en-US" sz="1800" b="1" dirty="0">
                <a:cs typeface="Trebuchet MS" panose="020B0603020202020204" pitchFamily="34" charset="0"/>
              </a:rPr>
              <a:t/>
            </a:r>
            <a:br>
              <a:rPr lang="en-GB" altLang="en-US" sz="1800" b="1" dirty="0">
                <a:cs typeface="Trebuchet MS" panose="020B0603020202020204" pitchFamily="34" charset="0"/>
              </a:rPr>
            </a:br>
            <a:r>
              <a:rPr lang="en-GB" altLang="en-US" sz="1800" b="1" dirty="0">
                <a:cs typeface="Trebuchet MS" panose="020B0603020202020204" pitchFamily="34" charset="0"/>
              </a:rPr>
              <a:t/>
            </a:r>
            <a:br>
              <a:rPr lang="en-GB" altLang="en-US" sz="1800" b="1" dirty="0">
                <a:cs typeface="Trebuchet MS" panose="020B0603020202020204" pitchFamily="34" charset="0"/>
              </a:rPr>
            </a:br>
            <a:r>
              <a:rPr lang="en-GB" altLang="en-US" sz="2800" b="1" dirty="0">
                <a:cs typeface="Trebuchet MS" panose="020B0603020202020204" pitchFamily="34" charset="0"/>
              </a:rPr>
              <a:t>the spotty cow mooed loudly.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650" y="577850"/>
            <a:ext cx="7561263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altLang="en-US" sz="2000" b="1" dirty="0" smtClean="0">
              <a:cs typeface="Trebuchet MS" panose="020B0603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71550" y="2133600"/>
            <a:ext cx="1079500" cy="4868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0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182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2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9697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2250" indent="-2952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748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55813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344738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6257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endParaRPr lang="en-GB" altLang="en-US" smtClean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altLang="en-US" smtClean="0"/>
              <a:t>	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 rot="19991688">
            <a:off x="179388" y="3175591"/>
            <a:ext cx="1152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 dirty="0">
                <a:latin typeface="Comic Sans MS" panose="030F0702030302020204" pitchFamily="66" charset="0"/>
              </a:rPr>
              <a:t>noun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596188" y="3225800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>
                <a:latin typeface="Comic Sans MS" panose="030F0702030302020204" pitchFamily="66" charset="0"/>
              </a:rPr>
              <a:t>verb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 rot="524815">
            <a:off x="1076325" y="3663950"/>
            <a:ext cx="1962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>
                <a:latin typeface="Comic Sans MS" panose="030F0702030302020204" pitchFamily="66" charset="0"/>
              </a:rPr>
              <a:t>adjective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 rot="21400151">
            <a:off x="6622265" y="5680938"/>
            <a:ext cx="150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>
                <a:latin typeface="Comic Sans MS" panose="030F0702030302020204" pitchFamily="66" charset="0"/>
              </a:rPr>
              <a:t>adverb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 rot="20858718">
            <a:off x="5353224" y="2898893"/>
            <a:ext cx="29069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 dirty="0" smtClean="0">
                <a:latin typeface="Comic Sans MS" panose="030F0702030302020204" pitchFamily="66" charset="0"/>
              </a:rPr>
              <a:t>conjunction</a:t>
            </a:r>
            <a:endParaRPr lang="en-GB" altLang="en-US" sz="3200" dirty="0">
              <a:latin typeface="Comic Sans MS" panose="030F0702030302020204" pitchFamily="66" charset="0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 rot="20888865">
            <a:off x="3394938" y="4504519"/>
            <a:ext cx="26168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 dirty="0" smtClean="0">
                <a:latin typeface="Comic Sans MS" panose="030F0702030302020204" pitchFamily="66" charset="0"/>
              </a:rPr>
              <a:t>determiner</a:t>
            </a:r>
            <a:endParaRPr lang="en-GB" altLang="en-US" sz="3200" dirty="0">
              <a:latin typeface="Comic Sans MS" panose="030F0702030302020204" pitchFamily="66" charset="0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 rot="19991688">
            <a:off x="5635147" y="4279026"/>
            <a:ext cx="2343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 dirty="0">
                <a:latin typeface="Comic Sans MS" panose="030F0702030302020204" pitchFamily="66" charset="0"/>
              </a:rPr>
              <a:t>preposition</a:t>
            </a:r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 rot="20727464">
            <a:off x="2871246" y="3139623"/>
            <a:ext cx="277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 dirty="0">
                <a:latin typeface="Comic Sans MS" panose="030F0702030302020204" pitchFamily="66" charset="0"/>
              </a:rPr>
              <a:t>main clause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rot="1107540">
            <a:off x="7151688" y="5835650"/>
            <a:ext cx="1543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3200" dirty="0">
              <a:latin typeface="Comic Sans MS" panose="030F0702030302020204" pitchFamily="66" charset="0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1606550" y="5835650"/>
            <a:ext cx="38560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>
                <a:latin typeface="Comic Sans MS" panose="030F0702030302020204" pitchFamily="66" charset="0"/>
              </a:rPr>
              <a:t>subordinate clause</a:t>
            </a:r>
          </a:p>
        </p:txBody>
      </p:sp>
      <p:sp>
        <p:nvSpPr>
          <p:cNvPr id="16" name="TextBox 16"/>
          <p:cNvSpPr txBox="1">
            <a:spLocks noChangeArrowheads="1"/>
          </p:cNvSpPr>
          <p:nvPr/>
        </p:nvSpPr>
        <p:spPr bwMode="auto">
          <a:xfrm rot="19991688">
            <a:off x="404813" y="4970463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>
                <a:latin typeface="Comic Sans MS" panose="030F0702030302020204" pitchFamily="66" charset="0"/>
              </a:rPr>
              <a:t>pronoun</a:t>
            </a:r>
          </a:p>
        </p:txBody>
      </p:sp>
    </p:spTree>
    <p:extLst>
      <p:ext uri="{BB962C8B-B14F-4D97-AF65-F5344CB8AC3E}">
        <p14:creationId xmlns:p14="http://schemas.microsoft.com/office/powerpoint/2010/main" val="221006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778000"/>
            <a:ext cx="7716837" cy="1447800"/>
          </a:xfrm>
        </p:spPr>
        <p:txBody>
          <a:bodyPr/>
          <a:lstStyle/>
          <a:p>
            <a:r>
              <a:rPr lang="en-US" sz="6600" dirty="0" smtClean="0"/>
              <a:t>The Reading Test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28" y="3012142"/>
            <a:ext cx="7716838" cy="338865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Children are allowed 1 hour for the reading test.</a:t>
            </a:r>
          </a:p>
          <a:p>
            <a:r>
              <a:rPr lang="en-GB" dirty="0" smtClean="0"/>
              <a:t>The test will include 3 or 4 different texts – past examples include stories, poems, explanations, classic texts, interviews and accounts. </a:t>
            </a:r>
          </a:p>
          <a:p>
            <a:r>
              <a:rPr lang="en-GB" dirty="0" smtClean="0"/>
              <a:t>The questions will range from simple retrieval to more advanced inference and deduction. </a:t>
            </a:r>
          </a:p>
          <a:p>
            <a:r>
              <a:rPr lang="en-GB" dirty="0" smtClean="0"/>
              <a:t>The level of vocabulary the children have to access in comparison to previous years is much more difficult.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8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152" y="1704109"/>
            <a:ext cx="7716837" cy="1447800"/>
          </a:xfrm>
        </p:spPr>
        <p:txBody>
          <a:bodyPr/>
          <a:lstStyle/>
          <a:p>
            <a:r>
              <a:rPr lang="en-US" sz="6600" dirty="0" smtClean="0"/>
              <a:t>The Reading Test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28" y="3012142"/>
            <a:ext cx="7716838" cy="3388658"/>
          </a:xfrm>
        </p:spPr>
        <p:txBody>
          <a:bodyPr/>
          <a:lstStyle/>
          <a:p>
            <a:r>
              <a:rPr lang="en-GB" dirty="0" smtClean="0"/>
              <a:t>Children can refer back to the texts in the reading booklet throughout the tests.</a:t>
            </a:r>
          </a:p>
          <a:p>
            <a:r>
              <a:rPr lang="en-GB" dirty="0" smtClean="0"/>
              <a:t>Questions are: shorter closed response items and longer, more open response types.</a:t>
            </a:r>
          </a:p>
          <a:p>
            <a:r>
              <a:rPr lang="en-GB" dirty="0" smtClean="0"/>
              <a:t>Questions are worth 1, 2 or 3 marks.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82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421" y="1805233"/>
            <a:ext cx="7716837" cy="1447800"/>
          </a:xfrm>
        </p:spPr>
        <p:txBody>
          <a:bodyPr/>
          <a:lstStyle/>
          <a:p>
            <a:r>
              <a:rPr lang="en-US" sz="6000" dirty="0" smtClean="0"/>
              <a:t>Mathematics Tests</a:t>
            </a:r>
            <a:br>
              <a:rPr lang="en-US" sz="6000" dirty="0" smtClean="0"/>
            </a:br>
            <a:r>
              <a:rPr lang="en-US" sz="6000" dirty="0" smtClean="0"/>
              <a:t>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There are 3 tests:</a:t>
            </a:r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GB" dirty="0"/>
              <a:t>	- Paper 1– Arithmetic: 30 minutes</a:t>
            </a:r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GB" dirty="0"/>
              <a:t>	- Paper 2 – Reasoning: 40 minutes </a:t>
            </a:r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GB" dirty="0"/>
              <a:t>	- Paper 3 – Reasoning: 40 minutes</a:t>
            </a:r>
          </a:p>
          <a:p>
            <a:r>
              <a:rPr lang="en-US" dirty="0" smtClean="0"/>
              <a:t>Children’s marks from all three tests are aggregated to calculate their overall mathematics mark.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55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/>
              <a:t>Writing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altLang="en-US" dirty="0" smtClean="0"/>
              <a:t>There </a:t>
            </a:r>
            <a:r>
              <a:rPr lang="en-GB" altLang="en-US" dirty="0"/>
              <a:t>is no writing test.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altLang="en-US" dirty="0"/>
              <a:t>Children will be given a writing level based on continuous teacher assessment throughout the year.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altLang="en-US" dirty="0"/>
              <a:t>Increased focus on </a:t>
            </a:r>
            <a:r>
              <a:rPr lang="en-GB" altLang="en-US" dirty="0" smtClean="0"/>
              <a:t>handwriting. Children must show evidence of  legible, joined handwriting to achieve “Greater depth”. 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5807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children have a good nights sleep before the tests.</a:t>
            </a:r>
          </a:p>
          <a:p>
            <a:r>
              <a:rPr lang="en-US" dirty="0" smtClean="0"/>
              <a:t>Breakfast provided during SATs week. </a:t>
            </a:r>
          </a:p>
          <a:p>
            <a:r>
              <a:rPr lang="en-US" dirty="0" smtClean="0"/>
              <a:t>Talk to them about the tests.</a:t>
            </a:r>
          </a:p>
          <a:p>
            <a:r>
              <a:rPr lang="en-US" dirty="0" smtClean="0"/>
              <a:t>The tests are important for the children to show what they can do.</a:t>
            </a:r>
          </a:p>
        </p:txBody>
      </p:sp>
    </p:spTree>
    <p:extLst>
      <p:ext uri="{BB962C8B-B14F-4D97-AF65-F5344CB8AC3E}">
        <p14:creationId xmlns:p14="http://schemas.microsoft.com/office/powerpoint/2010/main" val="372557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Mathletics</a:t>
            </a:r>
            <a:r>
              <a:rPr lang="en-US" dirty="0"/>
              <a:t> </a:t>
            </a:r>
            <a:r>
              <a:rPr lang="en-US" dirty="0" smtClean="0"/>
              <a:t>at home.</a:t>
            </a:r>
          </a:p>
          <a:p>
            <a:r>
              <a:rPr lang="en-US" dirty="0" smtClean="0"/>
              <a:t>Times tables. </a:t>
            </a:r>
          </a:p>
          <a:p>
            <a:r>
              <a:rPr lang="en-US" dirty="0" smtClean="0"/>
              <a:t>Reading at home. </a:t>
            </a:r>
          </a:p>
          <a:p>
            <a:r>
              <a:rPr lang="en-US" dirty="0" smtClean="0"/>
              <a:t>Easter revision homework.</a:t>
            </a:r>
          </a:p>
          <a:p>
            <a:r>
              <a:rPr lang="en-US" dirty="0" smtClean="0"/>
              <a:t>Attendance and punctuality. </a:t>
            </a:r>
          </a:p>
          <a:p>
            <a:r>
              <a:rPr lang="en-US" dirty="0" smtClean="0"/>
              <a:t>Breakfast booster sessions.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690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after SATs…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Results will be sent back to school in the first few weeks of July. </a:t>
            </a:r>
          </a:p>
          <a:p>
            <a:r>
              <a:rPr lang="en-US" dirty="0" smtClean="0"/>
              <a:t>The test results and a teacher assessment is reported to Secondary schools and parents. </a:t>
            </a:r>
          </a:p>
          <a:p>
            <a:r>
              <a:rPr lang="en-US" dirty="0" smtClean="0"/>
              <a:t>Tests indicate what a child can do on ONE DAY, the teacher assessment gives an overview of the child’s ability over time.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324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1961</TotalTime>
  <Words>460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Rounded MT Bold</vt:lpstr>
      <vt:lpstr>Calibri</vt:lpstr>
      <vt:lpstr>Comic Sans MS</vt:lpstr>
      <vt:lpstr>Trebuchet MS</vt:lpstr>
      <vt:lpstr>Wingdings</vt:lpstr>
      <vt:lpstr>Wingdings 2</vt:lpstr>
      <vt:lpstr>Sky</vt:lpstr>
      <vt:lpstr>Year 6 SATs Tests 2018</vt:lpstr>
      <vt:lpstr>Time Table for the Week</vt:lpstr>
      <vt:lpstr>The Big Picture </vt:lpstr>
      <vt:lpstr>Scaled scores </vt:lpstr>
      <vt:lpstr>English Grammar, Punctuation and Spelling Test</vt:lpstr>
      <vt:lpstr>While he stood in a muddy field,  the spotty cow mooed loudly.</vt:lpstr>
      <vt:lpstr>The Reading Test  </vt:lpstr>
      <vt:lpstr>The Reading Test  </vt:lpstr>
      <vt:lpstr>Mathematics Tests  </vt:lpstr>
      <vt:lpstr>Writing</vt:lpstr>
      <vt:lpstr>Top Tips</vt:lpstr>
      <vt:lpstr>Top Tips</vt:lpstr>
      <vt:lpstr>Life after SATs…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SATs Tests 2013</dc:title>
  <dc:creator>Hayley Margerum</dc:creator>
  <cp:lastModifiedBy>callen.hr</cp:lastModifiedBy>
  <cp:revision>23</cp:revision>
  <cp:lastPrinted>2018-01-31T14:35:07Z</cp:lastPrinted>
  <dcterms:created xsi:type="dcterms:W3CDTF">2013-03-11T19:26:13Z</dcterms:created>
  <dcterms:modified xsi:type="dcterms:W3CDTF">2018-02-07T15:13:10Z</dcterms:modified>
</cp:coreProperties>
</file>