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9" r:id="rId2"/>
    <p:sldId id="277" r:id="rId3"/>
    <p:sldId id="280" r:id="rId4"/>
    <p:sldId id="281" r:id="rId5"/>
    <p:sldId id="259" r:id="rId6"/>
    <p:sldId id="260" r:id="rId7"/>
    <p:sldId id="261" r:id="rId8"/>
    <p:sldId id="263" r:id="rId9"/>
    <p:sldId id="256" r:id="rId10"/>
    <p:sldId id="264" r:id="rId11"/>
    <p:sldId id="262" r:id="rId12"/>
    <p:sldId id="265" r:id="rId13"/>
    <p:sldId id="282" r:id="rId14"/>
    <p:sldId id="274" r:id="rId15"/>
    <p:sldId id="278" r:id="rId16"/>
    <p:sldId id="258" r:id="rId17"/>
    <p:sldId id="267" r:id="rId18"/>
    <p:sldId id="268" r:id="rId19"/>
    <p:sldId id="269" r:id="rId20"/>
    <p:sldId id="257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F92F-5205-1240-A720-B28361FFC1E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7A90-78CC-1648-9A76-51ACA2F7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E9A4-C553-1941-B291-4A6F2D7960C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B3E8-4E0D-3A45-B2D1-C595BE25A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4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Government changes mean a change (for the better) in how we teach phonics and reading at school   - make sure there is consistency throughout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Early reading is the stage where children are learning to become fluent readers</a:t>
            </a:r>
            <a:r>
              <a:rPr lang="en-US" baseline="0" dirty="0"/>
              <a:t> through the use of phonics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2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will</a:t>
            </a:r>
            <a:r>
              <a:rPr lang="en-US" baseline="0" dirty="0"/>
              <a:t> </a:t>
            </a:r>
            <a:r>
              <a:rPr lang="en-US" dirty="0"/>
              <a:t>not be changing book multiple times a week as previously</a:t>
            </a:r>
          </a:p>
          <a:p>
            <a:r>
              <a:rPr lang="en-US" dirty="0"/>
              <a:t>Reading groups will be set up so you will be notified</a:t>
            </a:r>
            <a:r>
              <a:rPr lang="en-US" baseline="0" dirty="0"/>
              <a:t> of when your book will be sent home/ need to be back in school</a:t>
            </a:r>
          </a:p>
          <a:p>
            <a:r>
              <a:rPr lang="en-US" baseline="0" dirty="0"/>
              <a:t>Groups will change!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Phonemes taught in order         start to read words </a:t>
            </a:r>
            <a:r>
              <a:rPr lang="en-US" dirty="0" err="1"/>
              <a:t>asap</a:t>
            </a:r>
            <a:r>
              <a:rPr lang="en-US" dirty="0"/>
              <a:t>  </a:t>
            </a:r>
          </a:p>
          <a:p>
            <a:r>
              <a:rPr lang="en-US" dirty="0"/>
              <a:t>LW has a picture pneumonic to help children remember the phoneme/grapheme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Early digraphs  mostly consonant digraphs </a:t>
            </a:r>
            <a:r>
              <a:rPr lang="mr-IN" baseline="0" dirty="0"/>
              <a:t>–</a:t>
            </a:r>
            <a:r>
              <a:rPr lang="en-US" baseline="0" dirty="0"/>
              <a:t> 2 letters 1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Vowel digraphs taught</a:t>
            </a:r>
            <a:r>
              <a:rPr lang="en-US" baseline="0" dirty="0"/>
              <a:t> with a short caption to help children remember</a:t>
            </a:r>
          </a:p>
          <a:p>
            <a:r>
              <a:rPr lang="en-US" baseline="0" dirty="0"/>
              <a:t>Also </a:t>
            </a:r>
            <a:r>
              <a:rPr lang="en-US" baseline="0" dirty="0" err="1"/>
              <a:t>trigraphs</a:t>
            </a:r>
            <a:r>
              <a:rPr lang="en-US" baseline="0" dirty="0"/>
              <a:t> </a:t>
            </a:r>
            <a:r>
              <a:rPr lang="en-US" baseline="0" dirty="0" err="1"/>
              <a:t>igh</a:t>
            </a:r>
            <a:r>
              <a:rPr lang="en-US" baseline="0" dirty="0"/>
              <a:t>,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phonics lessons we use Sound buttons so we can sound talk and blend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Digraphs</a:t>
            </a:r>
            <a:r>
              <a:rPr lang="en-US" baseline="0" dirty="0"/>
              <a:t> have a zip to sound talk and blend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Words</a:t>
            </a:r>
            <a:r>
              <a:rPr lang="en-US" baseline="0" dirty="0"/>
              <a:t> that do not follow the rules and cannot be decoded </a:t>
            </a:r>
            <a:r>
              <a:rPr lang="mr-IN" baseline="0" dirty="0"/>
              <a:t>–</a:t>
            </a:r>
            <a:r>
              <a:rPr lang="en-US" baseline="0" dirty="0"/>
              <a:t> tricky words/  exception words </a:t>
            </a:r>
          </a:p>
          <a:p>
            <a:r>
              <a:rPr lang="en-US" baseline="0" dirty="0" err="1"/>
              <a:t>Chn</a:t>
            </a:r>
            <a:r>
              <a:rPr lang="en-US" baseline="0" dirty="0"/>
              <a:t> are taught what part of the word is tricky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know how important learning to read is and the impact it has on a </a:t>
            </a:r>
            <a:r>
              <a:rPr lang="en-US" dirty="0" err="1"/>
              <a:t>childs</a:t>
            </a:r>
            <a:r>
              <a:rPr lang="en-US" dirty="0"/>
              <a:t> success  - it has to be a positive experience</a:t>
            </a:r>
          </a:p>
          <a:p>
            <a:r>
              <a:rPr lang="en-US" dirty="0" err="1"/>
              <a:t>Whats</a:t>
            </a:r>
            <a:r>
              <a:rPr lang="en-US" dirty="0"/>
              <a:t> the reality?  Reluctant to read because</a:t>
            </a:r>
            <a:r>
              <a:rPr lang="en-US" baseline="0" dirty="0"/>
              <a:t> they find it hard</a:t>
            </a:r>
            <a:endParaRPr lang="en-US" dirty="0"/>
          </a:p>
          <a:p>
            <a:r>
              <a:rPr lang="en-US" dirty="0"/>
              <a:t>Frustration  stress   tears </a:t>
            </a:r>
            <a:r>
              <a:rPr lang="mr-IN" dirty="0"/>
              <a:t>–</a:t>
            </a:r>
            <a:r>
              <a:rPr lang="en-US" dirty="0"/>
              <a:t> that</a:t>
            </a:r>
            <a:r>
              <a:rPr lang="mr-IN" dirty="0"/>
              <a:t>’</a:t>
            </a:r>
            <a:r>
              <a:rPr lang="en-US" dirty="0"/>
              <a:t>s just the parents</a:t>
            </a:r>
          </a:p>
          <a:p>
            <a:r>
              <a:rPr lang="en-US" dirty="0"/>
              <a:t>Important to look at the big long term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0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Quite a big difference to how reading</a:t>
            </a:r>
            <a:r>
              <a:rPr lang="en-US" baseline="0" dirty="0"/>
              <a:t> was previously taught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6D1A-1E8D-4042-89B2-08E892544A46}" type="datetime1">
              <a:rPr lang="en-GB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3C27-B8F7-724F-B384-CBFBE0D0E272}" type="datetime1">
              <a:rPr lang="en-GB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1EB6-125F-B749-B023-F86BD3BE0479}" type="datetime1">
              <a:rPr lang="en-GB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34DE-534C-A843-A1EC-74F404D34279}" type="datetime1">
              <a:rPr lang="en-GB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5DD6-32C6-D54E-AE2F-60B675C5FEEB}" type="datetime1">
              <a:rPr lang="en-GB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FA3-B005-EF42-AA00-22DD50436501}" type="datetime1">
              <a:rPr lang="en-GB" smtClean="0"/>
              <a:t>05/11/2024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7C9C-B660-E242-97D7-50113EB8A11D}" type="datetime1">
              <a:rPr lang="en-GB" smtClean="0"/>
              <a:t>05/11/2024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EDB6-5ACD-9447-97DA-FCF5C75BDE39}" type="datetime1">
              <a:rPr lang="en-GB" smtClean="0"/>
              <a:t>05/11/2024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4E12-C773-3648-AC7A-7F5175600727}" type="datetime1">
              <a:rPr lang="en-GB" smtClean="0"/>
              <a:t>05/11/2024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EF8C-55D3-B444-8B8F-CCACCCBA45DB}" type="datetime1">
              <a:rPr lang="en-GB" smtClean="0"/>
              <a:t>05/11/2024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2886-D98A-F549-BEF0-9B04D260949E}" type="datetime1">
              <a:rPr lang="en-GB" smtClean="0"/>
              <a:t>05/11/2024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2E68-CFEA-C845-B1FB-F396DD92B2D0}" type="datetime1">
              <a:rPr lang="en-GB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tlewandlelettersandsounds.org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imageslive.co.uk/free_stock_image/crayon-alphabet-jpg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ttlewandlelettersandsounds.org.uk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tlewandlelettersandsounds.org.uk/resources/for-paren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CC1C-6AEC-435A-847A-F3A5CF09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4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SassoonPrimaryInfant" pitchFamily="2" charset="0"/>
              </a:rPr>
              <a:t>Welcome to our Phonics information sharing session</a:t>
            </a:r>
            <a:br>
              <a:rPr lang="en-GB" b="1" dirty="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endParaRPr lang="en-GB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Reception 'Meet the Teacher' | Marsde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77" y="1989138"/>
            <a:ext cx="1515340" cy="15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ission: Engender a love of read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70" y="3732502"/>
            <a:ext cx="4957554" cy="28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4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4A-4DBB-4CF2-804B-089812A4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SassoonPrimaryInfant" pitchFamily="2" charset="0"/>
              </a:rPr>
              <a:t>You may hear your children say…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3DAA-B215-41FF-AA79-A5CE9238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2959"/>
            <a:ext cx="8229600" cy="5575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-phonics 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(also known as ‘synthetic phonics’) – The teaching of reading by developing awareness of the sounds in words and the corresponding letters used to represent those sounds.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-phoneme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 - Any one of the 44 sounds which make up words in the English language.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-grapheme 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– How a phoneme is written down. There can be more than one way to spell a phoneme. </a:t>
            </a:r>
            <a:r>
              <a:rPr lang="en-US" sz="2000" dirty="0" err="1">
                <a:solidFill>
                  <a:srgbClr val="FF0000"/>
                </a:solidFill>
                <a:latin typeface="SassoonPrimaryInfant" pitchFamily="2" charset="0"/>
              </a:rPr>
              <a:t>E.g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-the phoneme ‘ay’ is spelt differently in each of the words ‘w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ay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’, ‘m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k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’, ‘f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ai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l’, ‘gr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ea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t’, ‘sl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eigh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’ and ‘l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dy’.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-blending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 – Putting together the sounds in a word in order to read it, e.g.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‘f – r – o – g, frog’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-segmenting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 – Breaking a word into sounds in order to spell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them, e.g. ‘frog, f – r – o – g’’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-Digraph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- 2 letters making one sound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-Trigraph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- 3 letters making one sound</a:t>
            </a:r>
            <a:endParaRPr lang="en-GB" sz="20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B1225-27B9-42F5-8251-E21C2F83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2" y="4957501"/>
            <a:ext cx="1723927" cy="617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4FF0EF-D3F8-4163-9EBC-FE7DED10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74" y="5575041"/>
            <a:ext cx="816899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583E46-DD7F-4177-9901-BBBAB2F7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878" y="5575041"/>
            <a:ext cx="82309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7315" y="456987"/>
            <a:ext cx="3777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SassoonPrimaryInfant" pitchFamily="2" charset="0"/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973" y="1745100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We want children to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love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543" y="3284761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Reading should be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enjoyable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9034" y="3284761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We want children to read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for pleasure and be life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long readers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4619" y="1715714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Learning to read should be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a positive experience</a:t>
            </a:r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60" y="2068265"/>
            <a:ext cx="2908300" cy="279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9857" y="5616935"/>
            <a:ext cx="5172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Reading underpins children’s access to the curriculum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and clearly impacts on their achievemen</a:t>
            </a:r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073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68" y="630838"/>
            <a:ext cx="8245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Once children have a secure knowledge of a number of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GPC’s (Grapheme Phoneme Correspondences)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and are confidently blending, they will be ready for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reading books.</a:t>
            </a:r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Prior to this they may have wordless books which develop great language skills and teach children the layout of books and how to handle books.</a:t>
            </a:r>
          </a:p>
        </p:txBody>
      </p:sp>
      <p:pic>
        <p:nvPicPr>
          <p:cNvPr id="6" name="Picture 5" descr="x500_c2a649fc-eedf-4e04-859a-987ae534fbee_6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68" y="4519002"/>
            <a:ext cx="1648341" cy="1559331"/>
          </a:xfrm>
          <a:prstGeom prst="rect">
            <a:avLst/>
          </a:prstGeom>
        </p:spPr>
      </p:pic>
      <p:pic>
        <p:nvPicPr>
          <p:cNvPr id="7" name="Picture 6" descr="x500_937ce1c2-a586-437a-92b3-aff4249770f7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9" y="4519002"/>
            <a:ext cx="1619263" cy="1531823"/>
          </a:xfrm>
          <a:prstGeom prst="rect">
            <a:avLst/>
          </a:prstGeom>
        </p:spPr>
      </p:pic>
      <p:pic>
        <p:nvPicPr>
          <p:cNvPr id="8" name="Picture 7" descr="x500_2bc7c73f-0e05-4c9b-8c60-96ea2f6917ff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97" y="4601059"/>
            <a:ext cx="1558306" cy="14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3" y="109098"/>
            <a:ext cx="2717777" cy="1358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1736" y="465378"/>
            <a:ext cx="4382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Bradley Hand ITC" panose="03070402050302030203" pitchFamily="66" charset="0"/>
              </a:rPr>
              <a:t>How we teach 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903" y="2121870"/>
            <a:ext cx="3941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Reading practice sessions are :</a:t>
            </a:r>
          </a:p>
          <a:p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391" y="2866036"/>
            <a:ext cx="268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Timetabled 3 times a week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237" y="3775533"/>
            <a:ext cx="2850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Taught by trained teacher or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teaching assistant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595" y="4962029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Taught in small groups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1137" y="2121869"/>
            <a:ext cx="155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Books are 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61137" y="2852203"/>
            <a:ext cx="2618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matched to children’s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secure phonic knowledge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and word reading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61137" y="415420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Bradley Hand ITC" panose="03070402050302030203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read three times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27760" y="514669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sent home</a:t>
            </a:r>
          </a:p>
        </p:txBody>
      </p:sp>
    </p:spTree>
    <p:extLst>
      <p:ext uri="{BB962C8B-B14F-4D97-AF65-F5344CB8AC3E}">
        <p14:creationId xmlns:p14="http://schemas.microsoft.com/office/powerpoint/2010/main" val="134285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3508" y="620634"/>
            <a:ext cx="729975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Reading Practice Books carefully matched so children can read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fluently and independently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3 Reads </a:t>
            </a:r>
            <a:r>
              <a:rPr lang="mr-IN" dirty="0">
                <a:solidFill>
                  <a:srgbClr val="FF0000"/>
                </a:solidFill>
                <a:latin typeface="SassoonPrimaryInfant" pitchFamily="2" charset="0"/>
              </a:rPr>
              <a:t>–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each one begins with some quick sounds and words practice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Decoding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Prosody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     (intonation, expression)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3.   Comprehension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When children take their book home to read they should be 95% fluent.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Please do not worry that a book is too easy </a:t>
            </a:r>
            <a:r>
              <a:rPr lang="mr-IN" dirty="0">
                <a:solidFill>
                  <a:srgbClr val="FF0000"/>
                </a:solidFill>
                <a:latin typeface="SassoonPrimaryInfant" pitchFamily="2" charset="0"/>
              </a:rPr>
              <a:t>–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your child needs to develop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fluency and confidence in reading.  Re-reading a book  they have had before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helps develop fluency </a:t>
            </a:r>
            <a:r>
              <a:rPr lang="mr-IN" dirty="0">
                <a:solidFill>
                  <a:srgbClr val="FF0000"/>
                </a:solidFill>
                <a:latin typeface="SassoonPrimaryInfant" pitchFamily="2" charset="0"/>
              </a:rPr>
              <a:t>–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this is the goal.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Celebrate their success!!!</a:t>
            </a: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3303"/>
            <a:ext cx="3472783" cy="20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1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935" y="179248"/>
            <a:ext cx="7837274" cy="7232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assoonPrimaryInfant" pitchFamily="2" charset="0"/>
              </a:rPr>
              <a:t>How do we decide which books children read?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Children are assessed, then LW matches which books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Should be allocated for their secure phonic knowledge.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Children will take their Reading Practice Book home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(after reading it 3 times in school)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.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Share the front cover page before reading – this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cover sounds and words contained in the book.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Celebrate, praise, talk about the book with you child.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Please make sure books are in book bags and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returned by Wednesday as they may be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needed for other groups.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Please look after our books – lost or damaged books will need to be replaced.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x500_2a37ccd3-a672-4877-b56b-b9fb9356dbb6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96" y="826743"/>
            <a:ext cx="1427461" cy="1353233"/>
          </a:xfrm>
          <a:prstGeom prst="rect">
            <a:avLst/>
          </a:prstGeom>
        </p:spPr>
      </p:pic>
      <p:pic>
        <p:nvPicPr>
          <p:cNvPr id="6" name="Picture 5" descr="x500_cb1dee7d-f67f-4777-96f8-7377cf742f41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10" y="1503359"/>
            <a:ext cx="1438350" cy="1363556"/>
          </a:xfrm>
          <a:prstGeom prst="rect">
            <a:avLst/>
          </a:prstGeom>
        </p:spPr>
      </p:pic>
      <p:pic>
        <p:nvPicPr>
          <p:cNvPr id="7" name="Picture 6" descr="x500_db356d57-2de5-436c-b048-0df9c89d4286_1024x10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32" y="2622323"/>
            <a:ext cx="1305301" cy="1613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B95C4-180A-41A9-8877-F6F1C2030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623" y="4368800"/>
            <a:ext cx="1964377" cy="16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5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477" y="1204941"/>
            <a:ext cx="77280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Children will also bring home a ‘reading for pleasure book’ from our class library each week.</a:t>
            </a:r>
          </a:p>
          <a:p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To become lifelong readers, it is essential that they read for pleasure.</a:t>
            </a:r>
          </a:p>
          <a:p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Children </a:t>
            </a:r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may not </a:t>
            </a:r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be able to read this book independently but these books offer a wealth of opportunities for talking about the pictures and enjoying the story or information text.</a:t>
            </a:r>
          </a:p>
          <a:p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Enjoy the book together and </a:t>
            </a:r>
          </a:p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foster a love of reading!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86" y="4651203"/>
            <a:ext cx="1291082" cy="194015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12" y="4716874"/>
            <a:ext cx="1297391" cy="129739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9" y="1717239"/>
            <a:ext cx="1148062" cy="990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8968" y="145178"/>
            <a:ext cx="5835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assoonPrimaryInfant" pitchFamily="2" charset="0"/>
              </a:rPr>
              <a:t>Supporting at home.</a:t>
            </a:r>
          </a:p>
          <a:p>
            <a:r>
              <a:rPr lang="en-US" sz="3600" dirty="0">
                <a:solidFill>
                  <a:srgbClr val="FF0000"/>
                </a:solidFill>
                <a:latin typeface="SassoonPrimaryInfant" pitchFamily="2" charset="0"/>
              </a:rPr>
              <a:t>Reading for pleasure books</a:t>
            </a: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59" y="4857177"/>
            <a:ext cx="1394333" cy="1394333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5" y="3015145"/>
            <a:ext cx="1061176" cy="13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0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3366FF"/>
                </a:solidFill>
              </a:rPr>
              <a:t> </a:t>
            </a:r>
            <a:r>
              <a:rPr lang="en-US" sz="5400" u="sng" dirty="0">
                <a:solidFill>
                  <a:srgbClr val="FF0000"/>
                </a:solidFill>
                <a:latin typeface="SassoonPrimaryInfant" pitchFamily="2" charset="0"/>
              </a:rPr>
              <a:t>Phonics and Early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Part 1 </a:t>
            </a:r>
            <a:r>
              <a:rPr lang="mr-IN" dirty="0">
                <a:solidFill>
                  <a:srgbClr val="FF0000"/>
                </a:solidFill>
                <a:latin typeface="SassoonPrimaryInfant" pitchFamily="2" charset="0"/>
              </a:rPr>
              <a:t>–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How we teach phonics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Part 2 </a:t>
            </a:r>
            <a:r>
              <a:rPr lang="mr-IN" dirty="0">
                <a:solidFill>
                  <a:srgbClr val="FF0000"/>
                </a:solidFill>
                <a:latin typeface="SassoonPrimaryInfant" pitchFamily="2" charset="0"/>
              </a:rPr>
              <a:t>–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How we teach reading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Part 3 – Supporting at home</a:t>
            </a:r>
          </a:p>
        </p:txBody>
      </p:sp>
    </p:spTree>
    <p:extLst>
      <p:ext uri="{BB962C8B-B14F-4D97-AF65-F5344CB8AC3E}">
        <p14:creationId xmlns:p14="http://schemas.microsoft.com/office/powerpoint/2010/main" val="180307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What else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55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SassoonPrimaryInfant" pitchFamily="2" charset="0"/>
              </a:rPr>
              <a:t>Please look at the Little </a:t>
            </a:r>
            <a:r>
              <a:rPr lang="en-US" sz="2800" dirty="0" err="1">
                <a:solidFill>
                  <a:srgbClr val="FF0000"/>
                </a:solidFill>
                <a:latin typeface="SassoonPrimaryInfant" pitchFamily="2" charset="0"/>
              </a:rPr>
              <a:t>Wandle</a:t>
            </a:r>
            <a:r>
              <a:rPr lang="en-US" sz="2800" dirty="0">
                <a:solidFill>
                  <a:srgbClr val="FF0000"/>
                </a:solidFill>
                <a:latin typeface="SassoonPrimaryInfant" pitchFamily="2" charset="0"/>
              </a:rPr>
              <a:t> videos and guidance for parents.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SassoonPrimaryInfant" pitchFamily="2" charset="0"/>
              </a:rPr>
              <a:t>Support children in learning the alphabetic code.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SassoonPrimaryInfant" pitchFamily="2" charset="0"/>
              </a:rPr>
              <a:t>Let your child “show off” their reading to you and celebrate and praise all the way!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SassoonPrimaryInfant" pitchFamily="2" charset="0"/>
              </a:rPr>
              <a:t>Share books with your children for pleasure.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SassoonPrimaryInfant" pitchFamily="2" charset="0"/>
              </a:rPr>
              <a:t>Support school in helping your child learn to read. 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7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B26D7-914A-4141-AD29-52264EF48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20334" y="1381694"/>
            <a:ext cx="6499389" cy="428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25A17-DA6F-4B9F-86AA-869FD078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772" y="1574639"/>
            <a:ext cx="3084245" cy="35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04071" y="846138"/>
            <a:ext cx="4623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  <a:latin typeface="SassoonPrimaryInfant" pitchFamily="2" charset="0"/>
              </a:rPr>
              <a:t>Any Questions?</a:t>
            </a:r>
          </a:p>
        </p:txBody>
      </p:sp>
      <p:pic>
        <p:nvPicPr>
          <p:cNvPr id="5" name="Picture 2" descr="Image result for if you read just one book a day to your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09" y="2795147"/>
            <a:ext cx="546506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/>
          <p:cNvSpPr/>
          <p:nvPr/>
        </p:nvSpPr>
        <p:spPr>
          <a:xfrm>
            <a:off x="2629478" y="5183281"/>
            <a:ext cx="751650" cy="828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9007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328" y="2951354"/>
            <a:ext cx="7850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assoonPrimaryInfant" pitchFamily="2" charset="0"/>
                <a:hlinkClick r:id="rId2"/>
              </a:rPr>
              <a:t>www.littlewandlelettersandsounds.org.uk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50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ECB9-2358-4019-AEB6-0225A549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FF0000"/>
                </a:solidFill>
                <a:latin typeface="SassoonPrimaryInfant" pitchFamily="2" charset="0"/>
              </a:rPr>
              <a:t>What is Phonics?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8A82-21ED-4BFE-9F9C-0160DF11A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Phonics is a way of teaching children how to read and write.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It helps children hear, identify and use different sounds that distinguish one word from another in the English language. </a:t>
            </a:r>
          </a:p>
        </p:txBody>
      </p:sp>
    </p:spTree>
    <p:extLst>
      <p:ext uri="{BB962C8B-B14F-4D97-AF65-F5344CB8AC3E}">
        <p14:creationId xmlns:p14="http://schemas.microsoft.com/office/powerpoint/2010/main" val="397383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7AA2-090B-4178-B703-3E964E6D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FF0000"/>
                </a:solidFill>
                <a:latin typeface="SassoonPrimaryInfant" pitchFamily="2" charset="0"/>
              </a:rPr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08E57-03E5-4E82-855D-7E89409D7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SassoonPrimaryInfant" pitchFamily="2" charset="0"/>
              </a:rPr>
              <a:t>The English language has:-</a:t>
            </a:r>
          </a:p>
          <a:p>
            <a:endParaRPr lang="en-GB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26 letters</a:t>
            </a:r>
          </a:p>
          <a:p>
            <a:endParaRPr lang="en-GB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44 sounds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Over 100 different ways to spell</a:t>
            </a:r>
          </a:p>
          <a:p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 those 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DD9C4-A5D2-44C0-9984-376329ED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683" y="3405398"/>
            <a:ext cx="1800225" cy="1400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F0606-200B-4B0D-AC1E-016863B3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227" y="4805573"/>
            <a:ext cx="2418099" cy="1651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6197D-EA9A-4B14-A507-FF31CB61B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56051" y="2014333"/>
            <a:ext cx="2964680" cy="19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2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828" y="933606"/>
            <a:ext cx="738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latin typeface="SassoonPrimaryInfant" pitchFamily="2" charset="0"/>
              </a:rPr>
              <a:t>The journey to independent reading and writing begins with Phonics</a:t>
            </a:r>
          </a:p>
        </p:txBody>
      </p:sp>
      <p:pic>
        <p:nvPicPr>
          <p:cNvPr id="8" name="Picture 7" descr="Screen Shot 2021-09-24 at 14.4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8" y="1550905"/>
            <a:ext cx="1837892" cy="1971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0240" y="3919365"/>
            <a:ext cx="404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  <a:hlinkClick r:id="rId4"/>
              </a:rPr>
              <a:t>www.littlewandlelettersandsounds.org.uk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4810" y="349579"/>
            <a:ext cx="57349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0000"/>
                </a:solidFill>
                <a:latin typeface="SassoonPrimaryInfant" pitchFamily="2" charset="0"/>
                <a:cs typeface="Comic Sans MS"/>
              </a:rPr>
              <a:t>DFE Guidance for Early Reading and Phonics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499" y="4279259"/>
            <a:ext cx="8678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assoonPrimaryInfant" pitchFamily="2" charset="0"/>
              </a:rPr>
              <a:t>Why ‘Little </a:t>
            </a:r>
            <a:r>
              <a:rPr lang="en-US" b="1" dirty="0" err="1">
                <a:solidFill>
                  <a:srgbClr val="FF0000"/>
                </a:solidFill>
                <a:latin typeface="SassoonPrimaryInfant" pitchFamily="2" charset="0"/>
              </a:rPr>
              <a:t>Wandle</a:t>
            </a:r>
            <a:r>
              <a:rPr lang="en-US" b="1" dirty="0">
                <a:solidFill>
                  <a:srgbClr val="FF0000"/>
                </a:solidFill>
                <a:latin typeface="SassoonPrimaryInfant" pitchFamily="2" charset="0"/>
              </a:rPr>
              <a:t>’? 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Excellent training for all staff to ensure consistency.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Every aspect of phonics and reading included in a detailed, thorough and systematic approach.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Engaging resources without distracting from the learning.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Comprehensive system for identifying and supporting children requiring extra help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Useful support for parents.  </a:t>
            </a:r>
          </a:p>
        </p:txBody>
      </p:sp>
    </p:spTree>
    <p:extLst>
      <p:ext uri="{BB962C8B-B14F-4D97-AF65-F5344CB8AC3E}">
        <p14:creationId xmlns:p14="http://schemas.microsoft.com/office/powerpoint/2010/main" val="353668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0876" y="265720"/>
            <a:ext cx="5226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SassoonPrimaryInfant" pitchFamily="2" charset="0"/>
              </a:rPr>
              <a:t>How we teach Phonics…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0873" y="1141876"/>
            <a:ext cx="689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Daily Phonics sessions with additional small group/ individual ‘Keep up’ sessions.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8554" y="2815991"/>
            <a:ext cx="1978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Synthetic phonics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5285" y="2116211"/>
            <a:ext cx="2882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Specific order of teaching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3896" y="5963515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Repeated practice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71378" y="3085473"/>
            <a:ext cx="18053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solidFill>
                  <a:prstClr val="black"/>
                </a:solidFill>
                <a:latin typeface="Comic Sans MS" panose="030F0702030302020204" pitchFamily="66" charset="0"/>
              </a:rPr>
              <a:t>v-e-t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6000" y="4008803"/>
            <a:ext cx="79018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Correct pronunciation is vital  - Videos on LW</a:t>
            </a:r>
            <a:endParaRPr lang="en-US" sz="2000" dirty="0">
              <a:latin typeface="SassoonPrimaryInfant" pitchFamily="2" charset="0"/>
            </a:endParaRPr>
          </a:p>
          <a:p>
            <a:pPr algn="ctr"/>
            <a:r>
              <a:rPr lang="en-US" sz="2000" dirty="0">
                <a:latin typeface="SassoonPrimaryInfant" pitchFamily="2" charset="0"/>
                <a:hlinkClick r:id="rId2"/>
              </a:rPr>
              <a:t>https://www.littlewandlelettersandsounds.org.uk/resources/for-parents</a:t>
            </a:r>
            <a:r>
              <a:rPr lang="en-US" sz="2000" dirty="0">
                <a:latin typeface="SassoonPrimaryInfant" pitchFamily="2" charset="0"/>
              </a:rPr>
              <a:t>/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64146" y="4983440"/>
            <a:ext cx="6746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Revisit previously taught sounds at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start of each lesson</a:t>
            </a:r>
          </a:p>
        </p:txBody>
      </p:sp>
    </p:spTree>
    <p:extLst>
      <p:ext uri="{BB962C8B-B14F-4D97-AF65-F5344CB8AC3E}">
        <p14:creationId xmlns:p14="http://schemas.microsoft.com/office/powerpoint/2010/main" val="8140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1187</Words>
  <Application>Microsoft Office PowerPoint</Application>
  <PresentationFormat>On-screen Show (4:3)</PresentationFormat>
  <Paragraphs>176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Bradley Hand ITC</vt:lpstr>
      <vt:lpstr>Calibri</vt:lpstr>
      <vt:lpstr>Comic Sans MS</vt:lpstr>
      <vt:lpstr>SassoonPrimaryInfant</vt:lpstr>
      <vt:lpstr>Office Theme</vt:lpstr>
      <vt:lpstr>Welcome to our Phonics information sharing session </vt:lpstr>
      <vt:lpstr> Phonics and Early Reading</vt:lpstr>
      <vt:lpstr>What is Phonics?</vt:lpstr>
      <vt:lpstr>Did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may hear your children say…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can you do?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Neall</dc:creator>
  <cp:lastModifiedBy>louise.carr</cp:lastModifiedBy>
  <cp:revision>88</cp:revision>
  <dcterms:created xsi:type="dcterms:W3CDTF">2021-09-24T13:21:19Z</dcterms:created>
  <dcterms:modified xsi:type="dcterms:W3CDTF">2024-11-05T19:00:20Z</dcterms:modified>
</cp:coreProperties>
</file>