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77" r:id="rId3"/>
    <p:sldId id="280" r:id="rId4"/>
    <p:sldId id="281" r:id="rId5"/>
    <p:sldId id="259" r:id="rId6"/>
    <p:sldId id="260" r:id="rId7"/>
    <p:sldId id="261" r:id="rId8"/>
    <p:sldId id="263" r:id="rId9"/>
    <p:sldId id="256" r:id="rId10"/>
    <p:sldId id="264" r:id="rId11"/>
    <p:sldId id="262" r:id="rId12"/>
    <p:sldId id="265" r:id="rId13"/>
    <p:sldId id="282" r:id="rId14"/>
    <p:sldId id="274" r:id="rId15"/>
    <p:sldId id="278" r:id="rId16"/>
    <p:sldId id="258" r:id="rId17"/>
    <p:sldId id="267" r:id="rId18"/>
    <p:sldId id="268" r:id="rId19"/>
    <p:sldId id="269" r:id="rId20"/>
    <p:sldId id="257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pneumonic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</a:t>
            </a:r>
            <a:r>
              <a:rPr lang="en-US" dirty="0" err="1"/>
              <a:t>childs</a:t>
            </a:r>
            <a:r>
              <a:rPr lang="en-US" dirty="0"/>
              <a:t> success  - it has to be a positive experience</a:t>
            </a:r>
          </a:p>
          <a:p>
            <a:r>
              <a:rPr lang="en-US" dirty="0" err="1"/>
              <a:t>Whats</a:t>
            </a:r>
            <a:r>
              <a:rPr lang="en-US" dirty="0"/>
              <a:t>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that</a:t>
            </a:r>
            <a:r>
              <a:rPr lang="mr-IN" dirty="0"/>
              <a:t>’</a:t>
            </a:r>
            <a:r>
              <a:rPr lang="en-US" dirty="0"/>
              <a:t>s just the parents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28/09/2022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28/09/2022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28/09/2022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tlewandlelettersandsounds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imageslive.co.uk/free_stock_image/crayon-alphabet-jpg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ttlewandlelettersandsounds.org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CC1C-6AEC-435A-847A-F3A5CF09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4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SassoonPrimaryInfant" pitchFamily="2" charset="0"/>
              </a:rPr>
              <a:t>Welcome to our </a:t>
            </a:r>
            <a:r>
              <a:rPr lang="en-GB" b="1" dirty="0" smtClean="0">
                <a:solidFill>
                  <a:srgbClr val="FF0000"/>
                </a:solidFill>
                <a:latin typeface="SassoonPrimaryInfant" pitchFamily="2" charset="0"/>
              </a:rPr>
              <a:t>Phonics </a:t>
            </a:r>
            <a:r>
              <a:rPr lang="en-GB" b="1" dirty="0">
                <a:solidFill>
                  <a:srgbClr val="FF0000"/>
                </a:solidFill>
                <a:latin typeface="SassoonPrimaryInfant" pitchFamily="2" charset="0"/>
              </a:rPr>
              <a:t>information sharing session</a:t>
            </a:r>
            <a:r>
              <a:rPr lang="en-GB" b="1" dirty="0">
                <a:solidFill>
                  <a:srgbClr val="0070C0"/>
                </a:solidFill>
                <a:latin typeface="Bradley Hand ITC" panose="03070402050302030203" pitchFamily="66" charset="0"/>
              </a:rPr>
              <a:t/>
            </a:r>
            <a:br>
              <a:rPr lang="en-GB" b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endParaRPr lang="en-GB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Reception 'Meet the Teacher' | Marsde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77" y="1989138"/>
            <a:ext cx="1515340" cy="15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ission: Engender a love of read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0" y="3732502"/>
            <a:ext cx="4957554" cy="2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4A-4DBB-4CF2-804B-089812A4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SassoonPrimaryInfant" pitchFamily="2" charset="0"/>
              </a:rPr>
              <a:t>You may hear your children say…</a:t>
            </a:r>
            <a:endParaRPr lang="en-GB" b="1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3DAA-B215-41FF-AA79-A5CE923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959"/>
            <a:ext cx="8229600" cy="5575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SassoonPrimaryInfant" pitchFamily="2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phonics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(also known as ‘synthetic phonics’) – The teaching of reading by developing awareness of the sounds in words and the corresponding letters used to represent those sounds.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SassoonPrimaryInfant" pitchFamily="2" charset="0"/>
              </a:rPr>
              <a:t>-phoneme</a:t>
            </a:r>
            <a:r>
              <a:rPr lang="en-US" sz="2000" dirty="0" smtClean="0">
                <a:solidFill>
                  <a:srgbClr val="FF0000"/>
                </a:solidFill>
                <a:latin typeface="SassoonPrimaryInfant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 Any one of the 44 sounds which make up words in the English language.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-grapheme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– How a phoneme is written down. There can be more than one way to spell a phoneme. </a:t>
            </a:r>
            <a:r>
              <a:rPr lang="en-US" sz="2000" dirty="0" err="1">
                <a:solidFill>
                  <a:srgbClr val="FF0000"/>
                </a:solidFill>
                <a:latin typeface="SassoonPrimaryInfant" pitchFamily="2" charset="0"/>
              </a:rPr>
              <a:t>E.g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-the phoneme ‘ay’ is spelt differently in each of the words ‘w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ay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’, ‘m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k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’, ‘f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ai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l’, ‘gr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ea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t’, ‘sl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eigh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’ and ‘l</a:t>
            </a: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dy’.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-blending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 – Putting together the sounds in a word in order to read it, e.g.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‘f – r – o – g, frog’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-segmenting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 – Breaking a word into sounds in order to spell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them, e.g. ‘frog, f – r – o – g’’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-Digraph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- 2 letters making one sound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SassoonPrimaryInfant" pitchFamily="2" charset="0"/>
              </a:rPr>
              <a:t>-Trigraph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- 3 letters making one sound</a:t>
            </a:r>
            <a:endParaRPr lang="en-GB" sz="20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B1225-27B9-42F5-8251-E21C2F83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4957501"/>
            <a:ext cx="1723927" cy="617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FF0EF-D3F8-4163-9EBC-FE7DED10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4" y="5575041"/>
            <a:ext cx="8168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83E46-DD7F-4177-9901-BBBAB2F7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78" y="5575041"/>
            <a:ext cx="82309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15" y="456987"/>
            <a:ext cx="3777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SassoonPrimaryInfant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We want children to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love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Reading should be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enjoyable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We want children to read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for pleasure and be life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long readers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Learning to read should be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a positive experience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60" y="206826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9857" y="5616935"/>
            <a:ext cx="517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Reading underpins children’s access to the curriculum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and clearly impacts on their achievemen</a:t>
            </a:r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68" y="630838"/>
            <a:ext cx="8245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Once children have a secure knowledge of a number of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GPC’s (Grapheme Phoneme Correspondences)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and are confidently blending, they will be ready for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reading books.</a:t>
            </a:r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Prior to this they may have wordless books which </a:t>
            </a:r>
            <a:r>
              <a:rPr lang="en-US" sz="2400" b="1" dirty="0" smtClean="0">
                <a:solidFill>
                  <a:srgbClr val="FF0000"/>
                </a:solidFill>
                <a:latin typeface="SassoonPrimaryInfant" pitchFamily="2" charset="0"/>
              </a:rPr>
              <a:t>develop great </a:t>
            </a:r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language skills and teach children the layout of </a:t>
            </a:r>
            <a:r>
              <a:rPr lang="en-US" sz="2400" b="1" dirty="0" smtClean="0">
                <a:solidFill>
                  <a:srgbClr val="FF0000"/>
                </a:solidFill>
                <a:latin typeface="SassoonPrimaryInfant" pitchFamily="2" charset="0"/>
              </a:rPr>
              <a:t>books and </a:t>
            </a:r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how to handle </a:t>
            </a:r>
            <a:r>
              <a:rPr lang="en-US" sz="2400" b="1" dirty="0" smtClean="0">
                <a:solidFill>
                  <a:srgbClr val="FF0000"/>
                </a:solidFill>
                <a:latin typeface="SassoonPrimaryInfant" pitchFamily="2" charset="0"/>
              </a:rPr>
              <a:t>books.</a:t>
            </a:r>
            <a:endParaRPr lang="en-US" sz="2400" b="1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" y="109098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38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radley Hand ITC" panose="03070402050302030203" pitchFamily="66" charset="0"/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3941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Reading practice sessions are :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391" y="2866036"/>
            <a:ext cx="26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2850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Taught by trained teacher or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95" y="4962029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1137" y="2121869"/>
            <a:ext cx="15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Books are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1137" y="2852203"/>
            <a:ext cx="261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matched to children’s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secure phonic knowledge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1137" y="41542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Bradley Hand ITC" panose="03070402050302030203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 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7760" y="514669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sent home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508" y="620634"/>
            <a:ext cx="729975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Reading Practice Books carefully matched so children can read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fluently and independently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3 Reads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each one begins with some quick sounds and words practice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Prosody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When children take their book home to read they should be 95% fluent.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Please do not worry that a book is too easy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your child needs to develop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fluency and confidence in reading.  Re-reading a book  they have had before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helps develop fluency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this is the goal.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7837274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assoonPrimaryInfant" pitchFamily="2" charset="0"/>
              </a:rPr>
              <a:t>How do we decide which books children read?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Children are assessed, then LW matches which books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Should be allocated for their secure phonic knowledge.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Children will take their Reading Practice Book home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(after reading it 3 times in school)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Share the front cover page before reading – this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cover sounds and words contained in the book.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Celebrate, praise, talk about the book with you child.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Please make sure books are in book bags and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returned 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by Wednesday as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they may be </a:t>
            </a: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needed for other groups.</a:t>
            </a:r>
          </a:p>
          <a:p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Please look after our 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books – lost or damaged books will need to be replaced.</a:t>
            </a: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2" y="2622323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623" y="4368800"/>
            <a:ext cx="1964377" cy="16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77" y="1204941"/>
            <a:ext cx="7728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Children will also bring home a ‘reading for pleasure book’ from our class library each week.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To become lifelong readers, it is essential that they read for </a:t>
            </a:r>
            <a:r>
              <a:rPr lang="en-US" sz="2400" dirty="0" smtClean="0">
                <a:solidFill>
                  <a:srgbClr val="FF0000"/>
                </a:solidFill>
                <a:latin typeface="SassoonPrimaryInfant" pitchFamily="2" charset="0"/>
              </a:rPr>
              <a:t>pleasure.</a:t>
            </a:r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Children </a:t>
            </a:r>
            <a:r>
              <a:rPr lang="en-US" sz="2400" b="1" dirty="0">
                <a:solidFill>
                  <a:srgbClr val="FF0000"/>
                </a:solidFill>
                <a:latin typeface="SassoonPrimaryInfant" pitchFamily="2" charset="0"/>
              </a:rPr>
              <a:t>may not </a:t>
            </a:r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be able to read this book independently but these books offer a wealth of opportunities for talking about the pictures and enjoying the story or information text.</a:t>
            </a:r>
          </a:p>
          <a:p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Enjoy the book together and </a:t>
            </a:r>
          </a:p>
          <a:p>
            <a:r>
              <a:rPr lang="en-US" sz="2400" dirty="0">
                <a:solidFill>
                  <a:srgbClr val="FF0000"/>
                </a:solidFill>
                <a:latin typeface="SassoonPrimaryInfant" pitchFamily="2" charset="0"/>
              </a:rPr>
              <a:t>foster a love of </a:t>
            </a:r>
            <a:r>
              <a:rPr lang="en-US" sz="2400" dirty="0" smtClean="0">
                <a:solidFill>
                  <a:srgbClr val="FF0000"/>
                </a:solidFill>
                <a:latin typeface="SassoonPrimaryInfant" pitchFamily="2" charset="0"/>
              </a:rPr>
              <a:t>reading!</a:t>
            </a:r>
            <a:endParaRPr lang="en-US" sz="2400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717239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8968" y="145178"/>
            <a:ext cx="583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assoonPrimaryInfant" pitchFamily="2" charset="0"/>
              </a:rPr>
              <a:t>Supporting at home.</a:t>
            </a:r>
          </a:p>
          <a:p>
            <a:r>
              <a:rPr lang="en-US" sz="3600" dirty="0">
                <a:solidFill>
                  <a:srgbClr val="FF0000"/>
                </a:solidFill>
                <a:latin typeface="SassoonPrimaryInfant" pitchFamily="2" charset="0"/>
              </a:rPr>
              <a:t>Reading for pleasure 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59" y="4857177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3366FF"/>
                </a:solidFill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SassoonPrimaryInfant" pitchFamily="2" charset="0"/>
              </a:rPr>
              <a:t>Phonics and Early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Part 1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How we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teach phonics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Part 2 </a:t>
            </a:r>
            <a:r>
              <a:rPr lang="mr-IN" dirty="0">
                <a:solidFill>
                  <a:srgbClr val="FF0000"/>
                </a:solidFill>
                <a:latin typeface="SassoonPrimaryInfant" pitchFamily="2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How we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teach reading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Part 3 – 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Supporting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at home</a:t>
            </a:r>
          </a:p>
        </p:txBody>
      </p:sp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What else can 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you 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5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Please look at the Little </a:t>
            </a:r>
            <a:r>
              <a:rPr lang="en-US" sz="2800" dirty="0" err="1">
                <a:solidFill>
                  <a:srgbClr val="FF0000"/>
                </a:solidFill>
                <a:latin typeface="SassoonPrimaryInfant" pitchFamily="2" charset="0"/>
              </a:rPr>
              <a:t>Wandle</a:t>
            </a: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 videos and guidance for </a:t>
            </a:r>
            <a:r>
              <a:rPr lang="en-US" sz="2800" dirty="0" smtClean="0">
                <a:solidFill>
                  <a:srgbClr val="FF0000"/>
                </a:solidFill>
                <a:latin typeface="SassoonPrimaryInfant" pitchFamily="2" charset="0"/>
              </a:rPr>
              <a:t>parents.</a:t>
            </a: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Support children in learning the alphabetic </a:t>
            </a:r>
            <a:r>
              <a:rPr lang="en-US" sz="2800" dirty="0" smtClean="0">
                <a:solidFill>
                  <a:srgbClr val="FF0000"/>
                </a:solidFill>
                <a:latin typeface="SassoonPrimaryInfant" pitchFamily="2" charset="0"/>
              </a:rPr>
              <a:t>code.</a:t>
            </a: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assoonPrimaryInfant" pitchFamily="2" charset="0"/>
              </a:rPr>
              <a:t>Share books with your children for </a:t>
            </a:r>
            <a:r>
              <a:rPr lang="en-US" sz="2800" dirty="0" smtClean="0">
                <a:solidFill>
                  <a:srgbClr val="FF0000"/>
                </a:solidFill>
                <a:latin typeface="SassoonPrimaryInfant" pitchFamily="2" charset="0"/>
              </a:rPr>
              <a:t>pleasure.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assoonPrimaryInfant" pitchFamily="2" charset="0"/>
              </a:rPr>
              <a:t>Support school in helping your child learn to read.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B26D7-914A-4141-AD29-52264EF4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20334" y="1381694"/>
            <a:ext cx="6499389" cy="428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25A17-DA6F-4B9F-86AA-869FD078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72" y="1574639"/>
            <a:ext cx="3084245" cy="3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04071" y="846138"/>
            <a:ext cx="4623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SassoonPrimaryInfant" pitchFamily="2" charset="0"/>
              </a:rPr>
              <a:t>Any Questions?</a:t>
            </a:r>
          </a:p>
        </p:txBody>
      </p:sp>
      <p:pic>
        <p:nvPicPr>
          <p:cNvPr id="5" name="Picture 2" descr="Image result for if you read just one book a day to your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09" y="2795147"/>
            <a:ext cx="546506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2724728" y="5378200"/>
            <a:ext cx="751650" cy="82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00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328" y="2951354"/>
            <a:ext cx="7850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assoonPrimaryInfant" pitchFamily="2" charset="0"/>
                <a:hlinkClick r:id="rId2"/>
              </a:rPr>
              <a:t>www.littlewandlelettersandsounds.org.uk</a:t>
            </a:r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5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SassoonPrimaryInfant" pitchFamily="2" charset="0"/>
              </a:rPr>
              <a:t>What is Phonics?</a:t>
            </a:r>
            <a:endParaRPr lang="en-GB" u="sng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Phonics </a:t>
            </a:r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is a way of teaching children how to read and write</a:t>
            </a: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It helps children hear, identify and use different sounds that distinguish one word from another in the English </a:t>
            </a: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language. </a:t>
            </a: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0000"/>
                </a:solidFill>
                <a:latin typeface="SassoonPrimaryInfant" pitchFamily="2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SassoonPrimaryInfant" pitchFamily="2" charset="0"/>
              </a:rPr>
              <a:t>The English language has:-</a:t>
            </a:r>
          </a:p>
          <a:p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26 letters</a:t>
            </a:r>
          </a:p>
          <a:p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44 sounds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Over 100 different ways to spell</a:t>
            </a:r>
          </a:p>
          <a:p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 those 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683" y="3405398"/>
            <a:ext cx="1800225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27" y="4805573"/>
            <a:ext cx="2418099" cy="165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6197D-EA9A-4B14-A507-FF31CB61B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556051" y="2014333"/>
            <a:ext cx="2964680" cy="1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33606"/>
            <a:ext cx="738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SassoonPrimaryInfant" pitchFamily="2" charset="0"/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8" y="1550905"/>
            <a:ext cx="1837892" cy="1971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40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  <a:hlinkClick r:id="rId4"/>
              </a:rPr>
              <a:t>www.littlewandlelettersandsounds.org.uk</a:t>
            </a:r>
            <a:r>
              <a:rPr lang="en-US" dirty="0" smtClean="0">
                <a:solidFill>
                  <a:srgbClr val="FF0000"/>
                </a:solidFill>
                <a:latin typeface="SassoonPrimaryInfant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074" y="349579"/>
            <a:ext cx="64363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SassoonPrimaryInfant" pitchFamily="2" charset="0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499" y="4279259"/>
            <a:ext cx="8678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assoonPrimaryInfant" pitchFamily="2" charset="0"/>
              </a:rPr>
              <a:t>Why </a:t>
            </a:r>
            <a:r>
              <a:rPr lang="en-US" b="1" dirty="0" smtClean="0">
                <a:solidFill>
                  <a:srgbClr val="FF0000"/>
                </a:solidFill>
                <a:latin typeface="SassoonPrimaryInfant" pitchFamily="2" charset="0"/>
              </a:rPr>
              <a:t>‘Little </a:t>
            </a:r>
            <a:r>
              <a:rPr lang="en-US" b="1" dirty="0" err="1" smtClean="0">
                <a:solidFill>
                  <a:srgbClr val="FF0000"/>
                </a:solidFill>
                <a:latin typeface="SassoonPrimaryInfant" pitchFamily="2" charset="0"/>
              </a:rPr>
              <a:t>Wandle</a:t>
            </a:r>
            <a:r>
              <a:rPr lang="en-US" b="1" dirty="0" smtClean="0">
                <a:solidFill>
                  <a:srgbClr val="FF0000"/>
                </a:solidFill>
                <a:latin typeface="SassoonPrimaryInfant" pitchFamily="2" charset="0"/>
              </a:rPr>
              <a:t>’?  </a:t>
            </a:r>
            <a:endParaRPr lang="en-US" b="1" dirty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Excellent training for all staff to ensure consistency.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Every aspect of phonics and reading included in a detailed, thorough and systematic approach.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Engaging resources without distracting from the learning.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Comprehensive system for identifying and supporting children requiring extra help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SassoonPrimaryInfant" pitchFamily="2" charset="0"/>
              </a:rPr>
              <a:t>Useful support for parents.  </a:t>
            </a: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876" y="265720"/>
            <a:ext cx="5226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SassoonPrimaryInfant" pitchFamily="2" charset="0"/>
              </a:rPr>
              <a:t>How we teach </a:t>
            </a:r>
            <a:r>
              <a:rPr lang="en-US" sz="4000" u="sng" dirty="0" smtClean="0">
                <a:solidFill>
                  <a:srgbClr val="FF0000"/>
                </a:solidFill>
                <a:latin typeface="SassoonPrimaryInfant" pitchFamily="2" charset="0"/>
              </a:rPr>
              <a:t>Phonics…</a:t>
            </a:r>
            <a:endParaRPr lang="en-US" sz="4000" u="sng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873" y="1141876"/>
            <a:ext cx="689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Daily </a:t>
            </a:r>
            <a:r>
              <a:rPr lang="en-US" sz="2000" dirty="0" smtClean="0">
                <a:solidFill>
                  <a:srgbClr val="FF0000"/>
                </a:solidFill>
                <a:latin typeface="SassoonPrimaryInfant" pitchFamily="2" charset="0"/>
              </a:rPr>
              <a:t>Phonics sessions with additional small group/ individual ‘Keep up’ sessions. </a:t>
            </a:r>
            <a:endParaRPr lang="en-US" sz="2000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554" y="2815991"/>
            <a:ext cx="197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Synthetic phonics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285" y="2116211"/>
            <a:ext cx="288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3896" y="5963515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Repeated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71378" y="3085473"/>
            <a:ext cx="1805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v-e-t</a:t>
            </a:r>
            <a:endParaRPr lang="en-US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000" y="4008803"/>
            <a:ext cx="79018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SassoonPrimaryInfant" pitchFamily="2" charset="0"/>
              </a:rPr>
              <a:t>Correct pronunciation is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vital  - Videos on </a:t>
            </a:r>
            <a:r>
              <a:rPr lang="en-US" sz="2000" dirty="0" smtClean="0">
                <a:solidFill>
                  <a:srgbClr val="FF0000"/>
                </a:solidFill>
                <a:latin typeface="SassoonPrimaryInfant" pitchFamily="2" charset="0"/>
              </a:rPr>
              <a:t>LW</a:t>
            </a:r>
            <a:endParaRPr lang="en-US" sz="2000" dirty="0">
              <a:latin typeface="SassoonPrimaryInfant" pitchFamily="2" charset="0"/>
            </a:endParaRPr>
          </a:p>
          <a:p>
            <a:pPr algn="ctr"/>
            <a:r>
              <a:rPr lang="en-US" sz="2000" dirty="0">
                <a:latin typeface="SassoonPrimaryInfant" pitchFamily="2" charset="0"/>
                <a:hlinkClick r:id="rId2"/>
              </a:rPr>
              <a:t>https://www.littlewandlelettersandsounds.org.uk/resources/for-parents</a:t>
            </a:r>
            <a:r>
              <a:rPr lang="en-US" sz="2000" dirty="0">
                <a:latin typeface="SassoonPrimaryInfant" pitchFamily="2" charset="0"/>
              </a:rPr>
              <a:t>/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64146" y="4983440"/>
            <a:ext cx="674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Revisit previously </a:t>
            </a:r>
            <a:r>
              <a:rPr lang="en-US" sz="2000" dirty="0" smtClean="0">
                <a:solidFill>
                  <a:srgbClr val="FF0000"/>
                </a:solidFill>
                <a:latin typeface="SassoonPrimaryInfant" pitchFamily="2" charset="0"/>
              </a:rPr>
              <a:t>taught </a:t>
            </a:r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sounds at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SassoonPrimaryInfant" pitchFamily="2" charset="0"/>
              </a:rPr>
              <a:t>start of each lesson</a:t>
            </a:r>
          </a:p>
        </p:txBody>
      </p:sp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1157</Words>
  <Application>Microsoft Office PowerPoint</Application>
  <PresentationFormat>On-screen Show (4:3)</PresentationFormat>
  <Paragraphs>176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Bradley Hand ITC</vt:lpstr>
      <vt:lpstr>Calibri</vt:lpstr>
      <vt:lpstr>Comic Sans MS</vt:lpstr>
      <vt:lpstr>Mangal</vt:lpstr>
      <vt:lpstr>SassoonPrimaryInfant</vt:lpstr>
      <vt:lpstr>Office Theme</vt:lpstr>
      <vt:lpstr>Welcome to our Phonics information sharing session </vt:lpstr>
      <vt:lpstr> Phonics and Early Reading</vt:lpstr>
      <vt:lpstr>What is Phonics?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hear your children say…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you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Neall</dc:creator>
  <cp:lastModifiedBy>louise.fyall</cp:lastModifiedBy>
  <cp:revision>87</cp:revision>
  <dcterms:created xsi:type="dcterms:W3CDTF">2021-09-24T13:21:19Z</dcterms:created>
  <dcterms:modified xsi:type="dcterms:W3CDTF">2022-09-28T15:46:17Z</dcterms:modified>
</cp:coreProperties>
</file>