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6858000" cy="9144000"/>
  <p:embeddedFontLst>
    <p:embeddedFont>
      <p:font typeface="Architects Daughter" panose="020B0604020202020204" charset="0"/>
      <p:regular r:id="rId29"/>
    </p:embeddedFon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Comic Sans MS" panose="030F0702030302020204" pitchFamily="66" charset="0"/>
      <p:regular r:id="rId34"/>
      <p:bold r:id="rId35"/>
      <p:italic r:id="rId36"/>
      <p:boldItalic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8" roundtripDataSignature="AMtx7mipwCGuJA/YVLuYdNk7CRl1iYiLy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4" name="Google Shape;154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5" name="Google Shape;155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0" name="Google Shape;160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1" name="Google Shape;161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7" name="Google Shape;167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1" name="Google Shape;181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We all know how important learning to read is and the impact it has on a childs success  - it has to be a positive experience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Whats the reality?  Reluctant to read because they find it hard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Frustration  stress   tears – that’s just the parents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Important to look at the big long term picture</a:t>
            </a:r>
            <a:endParaRPr/>
          </a:p>
        </p:txBody>
      </p:sp>
      <p:sp>
        <p:nvSpPr>
          <p:cNvPr id="182" name="Google Shape;182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1" name="Google Shape;201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Quite a big difference to how reading was previously taught</a:t>
            </a:r>
            <a:endParaRPr/>
          </a:p>
        </p:txBody>
      </p:sp>
      <p:sp>
        <p:nvSpPr>
          <p:cNvPr id="202" name="Google Shape;202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2" name="Google Shape;222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Children will not be changing book multiple times a week as previously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Reading groups will be set up so you will be notified of when your book will be sent home/ need to be back in school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Groups will change!</a:t>
            </a:r>
            <a:endParaRPr/>
          </a:p>
        </p:txBody>
      </p:sp>
      <p:sp>
        <p:nvSpPr>
          <p:cNvPr id="223" name="Google Shape;223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120cd07a10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120cd07a10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g120cd07a101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120cd07a101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120cd07a101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g120cd07a101_0_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120cd07a101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120cd07a101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g120cd07a101_0_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4" name="Google Shape;11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15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6" name="Google Shape;13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 </a:t>
            </a:r>
            <a:endParaRPr dirty="0"/>
          </a:p>
        </p:txBody>
      </p:sp>
      <p:sp>
        <p:nvSpPr>
          <p:cNvPr id="137" name="Google Shape;137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2" name="Google Shape;14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3" name="Google Shape;143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8" name="Google Shape;14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9" name="Google Shape;149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4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5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5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6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6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2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8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8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2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0" name="Google Shape;40;p29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1" name="Google Shape;41;p2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30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30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8" name="Google Shape;48;p30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30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0" name="Google Shape;50;p3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3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2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2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32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3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3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3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3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3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7" Type="http://schemas.openxmlformats.org/officeDocument/2006/relationships/image" Target="../media/image30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g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ttlewandlelettersandsounds.org.uk/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littlewandlelettersandsounds.org.uk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ttlewandlelettersandsounds.org.uk/resources/for-parents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>
            <a:spLocks noGrp="1"/>
          </p:cNvSpPr>
          <p:nvPr>
            <p:ph type="title"/>
          </p:nvPr>
        </p:nvSpPr>
        <p:spPr>
          <a:xfrm>
            <a:off x="438440" y="8461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Arial"/>
              <a:buNone/>
            </a:pPr>
            <a:r>
              <a:rPr lang="en-US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Welcome to our Phonics information sharing session</a:t>
            </a:r>
            <a:r>
              <a:rPr lang="en-US" b="1" dirty="0">
                <a:solidFill>
                  <a:srgbClr val="0070C0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/>
            </a:r>
            <a:br>
              <a:rPr lang="en-US" b="1" dirty="0">
                <a:solidFill>
                  <a:srgbClr val="0070C0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</a:br>
            <a:endParaRPr b="1" dirty="0">
              <a:solidFill>
                <a:srgbClr val="0070C0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pic>
        <p:nvPicPr>
          <p:cNvPr id="89" name="Google Shape;89;p1" descr="Reception 'Meet the Teacher' | Marsden Primary Schoo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10677" y="1989138"/>
            <a:ext cx="1515340" cy="1515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" descr="Mission: Engender a love of reading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89570" y="3732502"/>
            <a:ext cx="4957554" cy="28834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10" descr="0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3936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11" descr="0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37" y="0"/>
            <a:ext cx="913936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p12" descr="0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37" y="0"/>
            <a:ext cx="913936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Arial"/>
              <a:buNone/>
            </a:pPr>
            <a:r>
              <a:rPr lang="en-US" sz="36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You may hear your children say…</a:t>
            </a:r>
            <a:endParaRPr sz="3600" b="1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13"/>
          <p:cNvSpPr txBox="1">
            <a:spLocks noGrp="1"/>
          </p:cNvSpPr>
          <p:nvPr>
            <p:ph type="body" idx="1"/>
          </p:nvPr>
        </p:nvSpPr>
        <p:spPr>
          <a:xfrm>
            <a:off x="457200" y="1282959"/>
            <a:ext cx="8229600" cy="5575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None/>
            </a:pPr>
            <a:r>
              <a:rPr lang="en-US" sz="20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-phonics </a:t>
            </a:r>
            <a:r>
              <a:rPr lang="en-US" sz="20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(also known as ‘synthetic phonics’) – The teaching of reading by developing awareness of the sounds in words and the corresponding letters used to represent those sounds.</a:t>
            </a:r>
            <a:endParaRPr dirty="0"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Clr>
                <a:srgbClr val="FF0000"/>
              </a:buClr>
              <a:buSzPts val="2000"/>
              <a:buNone/>
            </a:pPr>
            <a:r>
              <a:rPr lang="en-US" sz="20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-phoneme</a:t>
            </a:r>
            <a:r>
              <a:rPr lang="en-US" sz="20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- Any one of the 44 sounds which make up words in the English language. </a:t>
            </a:r>
            <a:endParaRPr dirty="0"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Clr>
                <a:srgbClr val="FF0000"/>
              </a:buClr>
              <a:buSzPts val="2000"/>
              <a:buNone/>
            </a:pPr>
            <a:r>
              <a:rPr lang="en-US" sz="20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-grapheme </a:t>
            </a:r>
            <a:r>
              <a:rPr lang="en-US" sz="20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– How a phoneme is written down. There can be more than one way to spell a phoneme. </a:t>
            </a:r>
            <a:r>
              <a:rPr lang="en-US" sz="200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E.g</a:t>
            </a:r>
            <a:r>
              <a:rPr lang="en-US" sz="20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-the phoneme ‘ay’ is spelt differently in each of the words ‘w</a:t>
            </a:r>
            <a:r>
              <a:rPr lang="en-US" sz="20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ay</a:t>
            </a:r>
            <a:r>
              <a:rPr lang="en-US" sz="20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’, ‘m</a:t>
            </a:r>
            <a:r>
              <a:rPr lang="en-US" sz="20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en-US" sz="20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k</a:t>
            </a:r>
            <a:r>
              <a:rPr lang="en-US" sz="20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r>
              <a:rPr lang="en-US" sz="20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’, ‘f</a:t>
            </a:r>
            <a:r>
              <a:rPr lang="en-US" sz="20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ai</a:t>
            </a:r>
            <a:r>
              <a:rPr lang="en-US" sz="20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l’, ‘gr</a:t>
            </a:r>
            <a:r>
              <a:rPr lang="en-US" sz="20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ea</a:t>
            </a:r>
            <a:r>
              <a:rPr lang="en-US" sz="20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t’, ‘sl</a:t>
            </a:r>
            <a:r>
              <a:rPr lang="en-US" sz="20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eigh</a:t>
            </a:r>
            <a:r>
              <a:rPr lang="en-US" sz="20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’ and ‘l</a:t>
            </a:r>
            <a:r>
              <a:rPr lang="en-US" sz="20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en-US" sz="20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dy’. </a:t>
            </a:r>
            <a:endParaRPr dirty="0"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Clr>
                <a:srgbClr val="FF0000"/>
              </a:buClr>
              <a:buSzPts val="2000"/>
              <a:buNone/>
            </a:pPr>
            <a:r>
              <a:rPr lang="en-US" sz="20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-blending</a:t>
            </a:r>
            <a:r>
              <a:rPr lang="en-US" sz="20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– Putting together the sounds in a word in order to read it, e.g. </a:t>
            </a:r>
            <a:endParaRPr dirty="0"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Clr>
                <a:srgbClr val="FF0000"/>
              </a:buClr>
              <a:buSzPts val="2000"/>
              <a:buNone/>
            </a:pPr>
            <a:r>
              <a:rPr lang="en-US" sz="20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‘f – r – o – g, frog’ </a:t>
            </a:r>
            <a:endParaRPr dirty="0"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Clr>
                <a:srgbClr val="FF0000"/>
              </a:buClr>
              <a:buSzPts val="2000"/>
              <a:buNone/>
            </a:pPr>
            <a:r>
              <a:rPr lang="en-US" sz="20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-segmenting</a:t>
            </a:r>
            <a:r>
              <a:rPr lang="en-US" sz="20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– Breaking a word into sounds in order to spell </a:t>
            </a:r>
            <a:endParaRPr dirty="0"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Clr>
                <a:srgbClr val="FF0000"/>
              </a:buClr>
              <a:buSzPts val="2000"/>
              <a:buNone/>
            </a:pPr>
            <a:r>
              <a:rPr lang="en-US" sz="20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them, e.g. ‘frog, f – r – o – g’’</a:t>
            </a:r>
            <a:endParaRPr dirty="0"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Clr>
                <a:srgbClr val="FF0000"/>
              </a:buClr>
              <a:buSzPts val="2000"/>
              <a:buNone/>
            </a:pPr>
            <a:r>
              <a:rPr lang="en-US" sz="20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-Digraph</a:t>
            </a:r>
            <a:r>
              <a:rPr lang="en-US" sz="20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- 2 letters making one sound </a:t>
            </a:r>
            <a:endParaRPr dirty="0"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Clr>
                <a:srgbClr val="FF0000"/>
              </a:buClr>
              <a:buSzPts val="2000"/>
              <a:buNone/>
            </a:pPr>
            <a:r>
              <a:rPr lang="en-US" sz="20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lang="en-US" sz="2000" b="1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Trigraph</a:t>
            </a:r>
            <a:r>
              <a:rPr lang="en-US" sz="20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- 3 letters making one sound</a:t>
            </a:r>
            <a:endParaRPr sz="200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pic>
        <p:nvPicPr>
          <p:cNvPr id="176" name="Google Shape;176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26318" y="5043053"/>
            <a:ext cx="1432955" cy="2364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45974" y="5575041"/>
            <a:ext cx="816899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83878" y="5575041"/>
            <a:ext cx="823094" cy="114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4"/>
          <p:cNvSpPr txBox="1"/>
          <p:nvPr/>
        </p:nvSpPr>
        <p:spPr>
          <a:xfrm>
            <a:off x="2797325" y="456975"/>
            <a:ext cx="41466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Readi</a:t>
            </a:r>
            <a:r>
              <a:rPr lang="en-US" sz="7200">
                <a:solidFill>
                  <a:srgbClr val="FF0000"/>
                </a:solidFill>
              </a:rPr>
              <a:t>n</a:t>
            </a:r>
            <a:r>
              <a:rPr lang="en-US" sz="72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g</a:t>
            </a:r>
            <a:endParaRPr/>
          </a:p>
        </p:txBody>
      </p:sp>
      <p:sp>
        <p:nvSpPr>
          <p:cNvPr id="185" name="Google Shape;185;p14"/>
          <p:cNvSpPr txBox="1"/>
          <p:nvPr/>
        </p:nvSpPr>
        <p:spPr>
          <a:xfrm>
            <a:off x="431973" y="1745100"/>
            <a:ext cx="236535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We want children to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love reading</a:t>
            </a:r>
            <a:endParaRPr dirty="0"/>
          </a:p>
        </p:txBody>
      </p:sp>
      <p:sp>
        <p:nvSpPr>
          <p:cNvPr id="186" name="Google Shape;186;p14"/>
          <p:cNvSpPr txBox="1"/>
          <p:nvPr/>
        </p:nvSpPr>
        <p:spPr>
          <a:xfrm>
            <a:off x="426543" y="3461881"/>
            <a:ext cx="2370782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Reading should be 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enjoyable</a:t>
            </a:r>
            <a:endParaRPr dirty="0"/>
          </a:p>
        </p:txBody>
      </p:sp>
      <p:sp>
        <p:nvSpPr>
          <p:cNvPr id="187" name="Google Shape;187;p14"/>
          <p:cNvSpPr txBox="1"/>
          <p:nvPr/>
        </p:nvSpPr>
        <p:spPr>
          <a:xfrm>
            <a:off x="6199033" y="3284761"/>
            <a:ext cx="2834129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We want children to read 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for pleasure and be life 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long readers</a:t>
            </a:r>
            <a:endParaRPr dirty="0"/>
          </a:p>
        </p:txBody>
      </p:sp>
      <p:sp>
        <p:nvSpPr>
          <p:cNvPr id="188" name="Google Shape;188;p14"/>
          <p:cNvSpPr txBox="1"/>
          <p:nvPr/>
        </p:nvSpPr>
        <p:spPr>
          <a:xfrm>
            <a:off x="6024618" y="1715714"/>
            <a:ext cx="300854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Learning to read should be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a positive experience</a:t>
            </a:r>
            <a:endParaRPr dirty="0"/>
          </a:p>
        </p:txBody>
      </p:sp>
      <p:pic>
        <p:nvPicPr>
          <p:cNvPr id="189" name="Google Shape;189;p14" descr="download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82060" y="2068265"/>
            <a:ext cx="2908300" cy="2794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14"/>
          <p:cNvSpPr txBox="1"/>
          <p:nvPr/>
        </p:nvSpPr>
        <p:spPr>
          <a:xfrm>
            <a:off x="1596334" y="5755595"/>
            <a:ext cx="6548581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FF0000"/>
                </a:solidFill>
                <a:latin typeface="+mj-lt"/>
                <a:sym typeface="Arial"/>
              </a:rPr>
              <a:t>Reading underpins children’s access to the curriculum </a:t>
            </a:r>
            <a:endParaRPr dirty="0">
              <a:latin typeface="+mj-l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FF0000"/>
                </a:solidFill>
                <a:latin typeface="+mj-lt"/>
                <a:sym typeface="Arial"/>
              </a:rPr>
              <a:t>and clearly impacts on their achievemen</a:t>
            </a:r>
            <a:r>
              <a:rPr lang="en-US" sz="1800" dirty="0">
                <a:solidFill>
                  <a:srgbClr val="FF0000"/>
                </a:solidFill>
                <a:latin typeface="+mj-lt"/>
                <a:ea typeface="Architects Daughter"/>
                <a:cs typeface="Architects Daughter"/>
                <a:sym typeface="Architects Daughter"/>
              </a:rPr>
              <a:t>t</a:t>
            </a:r>
            <a:endParaRPr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5"/>
          <p:cNvSpPr txBox="1"/>
          <p:nvPr/>
        </p:nvSpPr>
        <p:spPr>
          <a:xfrm>
            <a:off x="569168" y="630838"/>
            <a:ext cx="8245052" cy="3046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FF0000"/>
                </a:solidFill>
                <a:sym typeface="Arial"/>
              </a:rPr>
              <a:t>Once children have a secure knowledge of a number of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FF0000"/>
                </a:solidFill>
                <a:sym typeface="Arial"/>
              </a:rPr>
              <a:t>GPC’s (Grapheme Phoneme Correspondences)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FF0000"/>
                </a:solidFill>
                <a:sym typeface="Arial"/>
              </a:rPr>
              <a:t>and are confidently blending, they will be ready for 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FF0000"/>
                </a:solidFill>
                <a:sym typeface="Arial"/>
              </a:rPr>
              <a:t>reading books.</a:t>
            </a:r>
            <a:endParaRPr sz="2400" dirty="0">
              <a:solidFill>
                <a:srgbClr val="FF0000"/>
              </a:solidFill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rgbClr val="FF0000"/>
              </a:solidFill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FF0000"/>
                </a:solidFill>
                <a:sym typeface="Arial"/>
              </a:rPr>
              <a:t>Prior to this they may have wordless books which develop great language skills and teach children the layout of books and how to handle books.</a:t>
            </a:r>
            <a:endParaRPr sz="2400" dirty="0">
              <a:solidFill>
                <a:srgbClr val="FF0000"/>
              </a:solidFill>
              <a:sym typeface="Arial"/>
            </a:endParaRPr>
          </a:p>
        </p:txBody>
      </p:sp>
      <p:pic>
        <p:nvPicPr>
          <p:cNvPr id="196" name="Google Shape;196;p15" descr="x500_c2a649fc-eedf-4e04-859a-987ae534fbee_600x600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41368" y="4519002"/>
            <a:ext cx="1648341" cy="1559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15" descr="x500_937ce1c2-a586-437a-92b3-aff4249770f7_600x600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23069" y="4519002"/>
            <a:ext cx="1619263" cy="15318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15" descr="x500_2bc7c73f-0e05-4c9b-8c60-96ea2f6917ff_600x600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422397" y="4601059"/>
            <a:ext cx="1558306" cy="1477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Google Shape;204;p16" descr="images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7903" y="109098"/>
            <a:ext cx="2717777" cy="1358889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16"/>
          <p:cNvSpPr txBox="1"/>
          <p:nvPr/>
        </p:nvSpPr>
        <p:spPr>
          <a:xfrm>
            <a:off x="2931736" y="465378"/>
            <a:ext cx="4382029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FF6600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How we teach reading</a:t>
            </a:r>
            <a:endParaRPr dirty="0"/>
          </a:p>
        </p:txBody>
      </p:sp>
      <p:sp>
        <p:nvSpPr>
          <p:cNvPr id="206" name="Google Shape;206;p16"/>
          <p:cNvSpPr txBox="1"/>
          <p:nvPr/>
        </p:nvSpPr>
        <p:spPr>
          <a:xfrm>
            <a:off x="147903" y="2121870"/>
            <a:ext cx="4442570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Reading practice sessions </a:t>
            </a:r>
            <a:r>
              <a:rPr lang="en-US" sz="2400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are: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16"/>
          <p:cNvSpPr txBox="1"/>
          <p:nvPr/>
        </p:nvSpPr>
        <p:spPr>
          <a:xfrm>
            <a:off x="486391" y="2866036"/>
            <a:ext cx="300495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Timetabled 3 times a week</a:t>
            </a:r>
            <a:endParaRPr dirty="0"/>
          </a:p>
        </p:txBody>
      </p:sp>
      <p:sp>
        <p:nvSpPr>
          <p:cNvPr id="208" name="Google Shape;208;p16"/>
          <p:cNvSpPr txBox="1"/>
          <p:nvPr/>
        </p:nvSpPr>
        <p:spPr>
          <a:xfrm>
            <a:off x="416632" y="3652916"/>
            <a:ext cx="314447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Taught by trained teacher or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teaching assistant</a:t>
            </a:r>
            <a:endParaRPr dirty="0"/>
          </a:p>
        </p:txBody>
      </p:sp>
      <p:sp>
        <p:nvSpPr>
          <p:cNvPr id="209" name="Google Shape;209;p16"/>
          <p:cNvSpPr txBox="1"/>
          <p:nvPr/>
        </p:nvSpPr>
        <p:spPr>
          <a:xfrm>
            <a:off x="825922" y="4523533"/>
            <a:ext cx="295175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Taught in small groups</a:t>
            </a:r>
            <a:endParaRPr dirty="0"/>
          </a:p>
        </p:txBody>
      </p:sp>
      <p:sp>
        <p:nvSpPr>
          <p:cNvPr id="210" name="Google Shape;210;p16"/>
          <p:cNvSpPr txBox="1"/>
          <p:nvPr/>
        </p:nvSpPr>
        <p:spPr>
          <a:xfrm>
            <a:off x="5761137" y="2121869"/>
            <a:ext cx="270860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Books are </a:t>
            </a:r>
            <a:r>
              <a:rPr lang="en-US" sz="20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dirty="0"/>
          </a:p>
        </p:txBody>
      </p:sp>
      <p:sp>
        <p:nvSpPr>
          <p:cNvPr id="211" name="Google Shape;211;p16"/>
          <p:cNvSpPr/>
          <p:nvPr/>
        </p:nvSpPr>
        <p:spPr>
          <a:xfrm>
            <a:off x="5578764" y="2852203"/>
            <a:ext cx="3426691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matched to children’s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secure phonic knowledge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and word reading</a:t>
            </a:r>
            <a:endParaRPr dirty="0"/>
          </a:p>
        </p:txBody>
      </p:sp>
      <p:sp>
        <p:nvSpPr>
          <p:cNvPr id="212" name="Google Shape;212;p16"/>
          <p:cNvSpPr/>
          <p:nvPr/>
        </p:nvSpPr>
        <p:spPr>
          <a:xfrm>
            <a:off x="5761137" y="3929915"/>
            <a:ext cx="229297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3366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 </a:t>
            </a:r>
            <a:r>
              <a:rPr lang="en-US" sz="18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read three times</a:t>
            </a:r>
            <a:endParaRPr dirty="0"/>
          </a:p>
        </p:txBody>
      </p:sp>
      <p:sp>
        <p:nvSpPr>
          <p:cNvPr id="213" name="Google Shape;213;p16"/>
          <p:cNvSpPr/>
          <p:nvPr/>
        </p:nvSpPr>
        <p:spPr>
          <a:xfrm>
            <a:off x="6006885" y="4523533"/>
            <a:ext cx="180147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sent home</a:t>
            </a:r>
            <a:endParaRPr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7"/>
          <p:cNvSpPr txBox="1"/>
          <p:nvPr/>
        </p:nvSpPr>
        <p:spPr>
          <a:xfrm>
            <a:off x="983508" y="620634"/>
            <a:ext cx="7299755" cy="48628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Reading Practice Books carefully matched so children can read </a:t>
            </a:r>
            <a:endParaRPr sz="12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fluently and independently</a:t>
            </a:r>
            <a:endParaRPr sz="12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 Reads – each one begins with some quick sounds and words practice</a:t>
            </a:r>
            <a:endParaRPr sz="12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AutoNum type="arabicPeriod"/>
            </a:pPr>
            <a:r>
              <a:rPr lang="en-US" sz="16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Decoding</a:t>
            </a:r>
            <a:endParaRPr sz="1200" dirty="0"/>
          </a:p>
          <a:p>
            <a:pPr marL="3429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60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60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AutoNum type="arabicPeriod"/>
            </a:pPr>
            <a:r>
              <a:rPr lang="en-US" sz="16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Prosody</a:t>
            </a:r>
            <a:endParaRPr sz="12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     (intonation, expression)</a:t>
            </a:r>
            <a:endParaRPr sz="1200" dirty="0"/>
          </a:p>
          <a:p>
            <a:pPr marL="3429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60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3.   Comprehension</a:t>
            </a:r>
            <a:endParaRPr sz="1200" dirty="0"/>
          </a:p>
          <a:p>
            <a:pPr marL="3429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60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When children take their book home to read they should be 95% fluent.</a:t>
            </a:r>
            <a:endParaRPr sz="12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Please do not worry that a book is too easy – your child needs to develop</a:t>
            </a:r>
            <a:endParaRPr sz="12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fluency and confidence in reading.  Re-reading a book  they have had before</a:t>
            </a:r>
            <a:endParaRPr sz="12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helps develop fluency – this is the goal.</a:t>
            </a:r>
            <a:endParaRPr sz="12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Celebrate their success!!!</a:t>
            </a:r>
            <a:endParaRPr sz="1200" dirty="0"/>
          </a:p>
        </p:txBody>
      </p:sp>
      <p:pic>
        <p:nvPicPr>
          <p:cNvPr id="219" name="Google Shape;219;p17" descr="download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0" y="1933303"/>
            <a:ext cx="3472783" cy="20130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8"/>
          <p:cNvSpPr txBox="1"/>
          <p:nvPr/>
        </p:nvSpPr>
        <p:spPr>
          <a:xfrm>
            <a:off x="895935" y="179248"/>
            <a:ext cx="7837274" cy="7232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How do we decide which books children read?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Children are assessed, then LW matches which books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Should be allocated for their secure phonic knowledge.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Children will take their Reading Practice Book home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(after reading it 3 times in school)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Share the front cover page before reading – this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cover sounds and words contained in the book.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Celebrate, praise, talk about the book with you child.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Please make sure books are in book bags and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returned by Wednesday as they may be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needed for other groups.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Please look after our books – lost or damaged books will need to be replaced.</a:t>
            </a:r>
            <a:endParaRPr sz="180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6" name="Google Shape;226;p18" descr="x500_2a37ccd3-a672-4877-b56b-b9fb9356dbb6_600x600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73996" y="826743"/>
            <a:ext cx="1427461" cy="13532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18" descr="x500_cb1dee7d-f67f-4777-96f8-7377cf742f41_600x600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90710" y="1503359"/>
            <a:ext cx="1438350" cy="1363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18" descr="x500_db356d57-2de5-436c-b048-0df9c89d4286_1024x1024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486132" y="2622323"/>
            <a:ext cx="1305301" cy="16133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1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179623" y="4368800"/>
            <a:ext cx="1964377" cy="160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9"/>
          <p:cNvSpPr/>
          <p:nvPr/>
        </p:nvSpPr>
        <p:spPr>
          <a:xfrm>
            <a:off x="337477" y="1345507"/>
            <a:ext cx="7728050" cy="4893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Children will also bring home a ‘reading for pleasure book’ from our class library each week.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To become lifelong readers, it is essential that they read for pleasure.</a:t>
            </a:r>
            <a:endParaRPr sz="240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Children </a:t>
            </a:r>
            <a:r>
              <a:rPr lang="en-US" sz="24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may not </a:t>
            </a:r>
            <a:r>
              <a:rPr lang="en-US" sz="24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be able to read this book independently but these books offer a wealth of opportunities for talking about the pictures and enjoying the story or information text.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Enjoy the book together and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foster a love of reading!</a:t>
            </a:r>
            <a:endParaRPr sz="240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5" name="Google Shape;235;p19" descr="download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50895" y="4752803"/>
            <a:ext cx="1291082" cy="1940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19" descr="images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60793" y="4905647"/>
            <a:ext cx="1297391" cy="129739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19" descr="images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903029" y="1717239"/>
            <a:ext cx="1148062" cy="990170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19"/>
          <p:cNvSpPr txBox="1"/>
          <p:nvPr/>
        </p:nvSpPr>
        <p:spPr>
          <a:xfrm>
            <a:off x="1117600" y="145178"/>
            <a:ext cx="6886511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Supporting at home.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Reading for pleasure books</a:t>
            </a:r>
            <a:endParaRPr dirty="0"/>
          </a:p>
        </p:txBody>
      </p:sp>
      <p:pic>
        <p:nvPicPr>
          <p:cNvPr id="239" name="Google Shape;239;p19" descr="images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404659" y="4857177"/>
            <a:ext cx="1394333" cy="13943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19" descr="images.jp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989915" y="3015145"/>
            <a:ext cx="1061176" cy="13264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3366FF"/>
              </a:buClr>
              <a:buSzPts val="5400"/>
              <a:buFont typeface="Calibri"/>
              <a:buNone/>
            </a:pPr>
            <a:r>
              <a:rPr lang="en-US" sz="5400">
                <a:solidFill>
                  <a:srgbClr val="3366FF"/>
                </a:solidFill>
              </a:rPr>
              <a:t> </a:t>
            </a:r>
            <a:r>
              <a:rPr lang="en-US" sz="5400" u="sng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Phonics and Early Reading</a:t>
            </a:r>
            <a:endParaRPr/>
          </a:p>
        </p:txBody>
      </p:sp>
      <p:sp>
        <p:nvSpPr>
          <p:cNvPr id="96" name="Google Shape;96;p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ts val="3200"/>
              <a:buNone/>
            </a:pPr>
            <a:r>
              <a:rPr lang="en-US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Part 1 – How we teach phonics</a:t>
            </a:r>
            <a:endParaRPr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ts val="3200"/>
              <a:buNone/>
            </a:pPr>
            <a:r>
              <a:rPr lang="en-US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Part 2 – How we teach reading</a:t>
            </a:r>
            <a:endParaRPr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ts val="3200"/>
              <a:buNone/>
            </a:pPr>
            <a:r>
              <a:rPr lang="en-US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Part 3 – Supporting at home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0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Arial"/>
              <a:buNone/>
            </a:pPr>
            <a:r>
              <a:rPr lang="en-US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What else can you do?</a:t>
            </a:r>
            <a:endParaRPr/>
          </a:p>
        </p:txBody>
      </p:sp>
      <p:sp>
        <p:nvSpPr>
          <p:cNvPr id="246" name="Google Shape;246;p20"/>
          <p:cNvSpPr txBox="1">
            <a:spLocks noGrp="1"/>
          </p:cNvSpPr>
          <p:nvPr>
            <p:ph type="body" idx="1"/>
          </p:nvPr>
        </p:nvSpPr>
        <p:spPr>
          <a:xfrm>
            <a:off x="457200" y="1417638"/>
            <a:ext cx="8229600" cy="5075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None/>
            </a:pPr>
            <a:r>
              <a:rPr lang="en-US" sz="28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Please look at the Little </a:t>
            </a:r>
            <a:r>
              <a:rPr lang="en-US" sz="280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Wandle</a:t>
            </a:r>
            <a:r>
              <a:rPr lang="en-US" sz="28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videos and guidance for parents.</a:t>
            </a:r>
            <a:endParaRPr sz="280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Clr>
                <a:srgbClr val="FF0000"/>
              </a:buClr>
              <a:buSzPts val="2800"/>
              <a:buNone/>
            </a:pPr>
            <a:r>
              <a:rPr lang="en-US" sz="28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Support children in learning the alphabetic code.</a:t>
            </a:r>
            <a:endParaRPr sz="280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Clr>
                <a:srgbClr val="FF0000"/>
              </a:buClr>
              <a:buSzPts val="2800"/>
              <a:buNone/>
            </a:pPr>
            <a:r>
              <a:rPr lang="en-US" sz="28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Let your child “show off” their reading to you and celebrate and praise all the way!</a:t>
            </a:r>
            <a:endParaRPr dirty="0"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Clr>
                <a:srgbClr val="FF0000"/>
              </a:buClr>
              <a:buSzPts val="2800"/>
              <a:buNone/>
            </a:pPr>
            <a:r>
              <a:rPr lang="en-US" sz="28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Share books with your children for pleasure.</a:t>
            </a:r>
            <a:endParaRPr dirty="0"/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Clr>
                <a:srgbClr val="FF0000"/>
              </a:buClr>
              <a:buSzPts val="2800"/>
              <a:buNone/>
            </a:pPr>
            <a:r>
              <a:rPr lang="en-US" sz="28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Support school in helping your child learn to read. </a:t>
            </a:r>
            <a:endParaRPr dirty="0"/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120cd07a101_0_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Phonics Screening check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253" name="Google Shape;253;g120cd07a101_0_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3000" dirty="0">
                <a:solidFill>
                  <a:srgbClr val="FF0000"/>
                </a:solidFill>
              </a:rPr>
              <a:t>In Year 1 all children will sit a Phonics Screening check during a week in June.</a:t>
            </a:r>
            <a:endParaRPr sz="3000" dirty="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3000" dirty="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3000" dirty="0">
                <a:solidFill>
                  <a:srgbClr val="FF0000"/>
                </a:solidFill>
              </a:rPr>
              <a:t>What is it?</a:t>
            </a:r>
            <a:endParaRPr sz="3000" dirty="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3000" dirty="0">
                <a:solidFill>
                  <a:srgbClr val="FF0000"/>
                </a:solidFill>
              </a:rPr>
              <a:t>The test contains 40 words, which the children will read aloud to a teacher. It will take around 10 minutes in total, however children will all complete the test at their own pace.</a:t>
            </a:r>
            <a:endParaRPr sz="3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120cd07a101_0_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 </a:t>
            </a:r>
            <a:r>
              <a:rPr lang="en-US">
                <a:solidFill>
                  <a:srgbClr val="FF0000"/>
                </a:solidFill>
              </a:rPr>
              <a:t>Phonics Screening check</a:t>
            </a:r>
            <a:endParaRPr/>
          </a:p>
        </p:txBody>
      </p:sp>
      <p:sp>
        <p:nvSpPr>
          <p:cNvPr id="260" name="Google Shape;260;g120cd07a101_0_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0" lvl="0" indent="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FF0000"/>
                </a:solidFill>
              </a:rPr>
              <a:t>The test contains 20 real words and 20 nonsense (alien) words. </a:t>
            </a:r>
            <a:endParaRPr sz="3000">
              <a:solidFill>
                <a:srgbClr val="FF0000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None/>
            </a:pPr>
            <a:endParaRPr sz="3000">
              <a:solidFill>
                <a:srgbClr val="FF0000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FF0000"/>
                </a:solidFill>
              </a:rPr>
              <a:t>The nonsense words will be shown next to an image of an alien to remind children it is not a real word that they will have read before.</a:t>
            </a:r>
            <a:endParaRPr sz="3000">
              <a:solidFill>
                <a:srgbClr val="FF0000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FF0000"/>
                </a:solidFill>
              </a:rPr>
              <a:t> </a:t>
            </a:r>
            <a:endParaRPr sz="3000">
              <a:solidFill>
                <a:srgbClr val="FF0000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FF0000"/>
                </a:solidFill>
              </a:rPr>
              <a:t>Pseudo words are included </a:t>
            </a:r>
            <a:endParaRPr sz="3000">
              <a:solidFill>
                <a:srgbClr val="FF0000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FF0000"/>
                </a:solidFill>
              </a:rPr>
              <a:t>because  they will be new to all pupils.</a:t>
            </a:r>
            <a:endParaRPr sz="3000">
              <a:solidFill>
                <a:srgbClr val="FF0000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None/>
            </a:pPr>
            <a:endParaRPr sz="3000">
              <a:solidFill>
                <a:srgbClr val="FF0000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FF0000"/>
                </a:solidFill>
              </a:rPr>
              <a:t>Parents will be informed by the end of the term and confirm if they have met the standard threshold. </a:t>
            </a:r>
            <a:endParaRPr sz="30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120cd07a101_0_1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g120cd07a101_0_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68" name="Google Shape;268;g120cd07a101_0_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188" y="1698050"/>
            <a:ext cx="3445125" cy="3809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g120cd07a101_0_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36557" y="1600207"/>
            <a:ext cx="2861975" cy="404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" name="Google Shape;274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400000">
            <a:off x="-820334" y="1381694"/>
            <a:ext cx="6499389" cy="4285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58772" y="1574639"/>
            <a:ext cx="3084245" cy="35665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2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sp>
        <p:nvSpPr>
          <p:cNvPr id="281" name="Google Shape;281;p22"/>
          <p:cNvSpPr/>
          <p:nvPr/>
        </p:nvSpPr>
        <p:spPr>
          <a:xfrm>
            <a:off x="2404071" y="846138"/>
            <a:ext cx="462394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Any Questions?</a:t>
            </a:r>
            <a:endParaRPr sz="48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2" name="Google Shape;282;p22" descr="Image result for if you read just one book a day to your chil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83509" y="2795147"/>
            <a:ext cx="5465064" cy="3352800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p22"/>
          <p:cNvSpPr/>
          <p:nvPr/>
        </p:nvSpPr>
        <p:spPr>
          <a:xfrm>
            <a:off x="2724728" y="5378200"/>
            <a:ext cx="751650" cy="828581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sp>
        <p:nvSpPr>
          <p:cNvPr id="289" name="Google Shape;289;p2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</p:txBody>
      </p:sp>
      <p:sp>
        <p:nvSpPr>
          <p:cNvPr id="290" name="Google Shape;290;p23"/>
          <p:cNvSpPr/>
          <p:nvPr/>
        </p:nvSpPr>
        <p:spPr>
          <a:xfrm>
            <a:off x="836253" y="1600200"/>
            <a:ext cx="7850547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u="sng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www.littlewandlelettersandsounds.org.uk</a:t>
            </a:r>
            <a:r>
              <a:rPr lang="en-US" sz="16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60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" name="Google Shape;118;p5" descr="Screen Shot 2021-09-24 at 14.45.39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18775" y="3113861"/>
            <a:ext cx="2306450" cy="2236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Arial"/>
              <a:buNone/>
            </a:pPr>
            <a:r>
              <a:rPr lang="en-US" u="sng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What is Phonics?</a:t>
            </a:r>
            <a:endParaRPr u="sng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ts val="3200"/>
              <a:buChar char="•"/>
            </a:pPr>
            <a:r>
              <a:rPr lang="en-US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Phonics is a way of teaching children how to read and write.</a:t>
            </a:r>
            <a:endParaRPr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ts val="3200"/>
              <a:buChar char="•"/>
            </a:pPr>
            <a:r>
              <a:rPr lang="en-US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It helps children hear, identify and use different sounds that distinguish one word from another in the English language. </a:t>
            </a:r>
            <a:endParaRPr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Arial"/>
              <a:buNone/>
            </a:pPr>
            <a:r>
              <a:rPr lang="en-US" u="sng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Did you know?</a:t>
            </a:r>
            <a:endParaRPr/>
          </a:p>
        </p:txBody>
      </p:sp>
      <p:sp>
        <p:nvSpPr>
          <p:cNvPr id="108" name="Google Shape;108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None/>
            </a:pPr>
            <a:r>
              <a:rPr lang="en-US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The English language has:-</a:t>
            </a:r>
            <a:endParaRPr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ts val="3200"/>
              <a:buChar char="•"/>
            </a:pPr>
            <a:r>
              <a:rPr lang="en-US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26 letters</a:t>
            </a:r>
            <a:endParaRPr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ts val="3200"/>
              <a:buChar char="•"/>
            </a:pPr>
            <a:r>
              <a:rPr lang="en-US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44 sounds</a:t>
            </a:r>
            <a:endParaRPr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ts val="3200"/>
              <a:buChar char="•"/>
            </a:pPr>
            <a:r>
              <a:rPr lang="en-US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Over 100 different ways to spell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ts val="3200"/>
              <a:buChar char="•"/>
            </a:pPr>
            <a:r>
              <a:rPr lang="en-US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those sounds</a:t>
            </a:r>
            <a:endParaRPr/>
          </a:p>
        </p:txBody>
      </p:sp>
      <p:pic>
        <p:nvPicPr>
          <p:cNvPr id="109" name="Google Shape;109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17455" y="3562698"/>
            <a:ext cx="925653" cy="7602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50182" y="5486399"/>
            <a:ext cx="2272144" cy="9888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556051" y="2014333"/>
            <a:ext cx="2964680" cy="19284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5"/>
          <p:cNvSpPr txBox="1"/>
          <p:nvPr/>
        </p:nvSpPr>
        <p:spPr>
          <a:xfrm>
            <a:off x="898505" y="1193187"/>
            <a:ext cx="738921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1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The journey to independent reading and writing begins with Phonics</a:t>
            </a:r>
            <a:endParaRPr dirty="0"/>
          </a:p>
        </p:txBody>
      </p:sp>
      <p:pic>
        <p:nvPicPr>
          <p:cNvPr id="118" name="Google Shape;118;p5" descr="Screen Shot 2021-09-24 at 14.45.39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46008" y="1939636"/>
            <a:ext cx="1694209" cy="1611317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5"/>
          <p:cNvSpPr txBox="1"/>
          <p:nvPr/>
        </p:nvSpPr>
        <p:spPr>
          <a:xfrm>
            <a:off x="2233840" y="3664454"/>
            <a:ext cx="500746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sng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www.littlewandlelettersandsounds.org.uk</a:t>
            </a:r>
            <a:r>
              <a:rPr lang="en-US" sz="1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8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5"/>
          <p:cNvSpPr txBox="1"/>
          <p:nvPr/>
        </p:nvSpPr>
        <p:spPr>
          <a:xfrm>
            <a:off x="1234074" y="349579"/>
            <a:ext cx="6436377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u="sng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New DFE Guidance for Early Reading and Phonics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5"/>
          <p:cNvSpPr txBox="1"/>
          <p:nvPr/>
        </p:nvSpPr>
        <p:spPr>
          <a:xfrm>
            <a:off x="362499" y="4279259"/>
            <a:ext cx="8678864" cy="203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Why ‘Little Wandle’?  </a:t>
            </a:r>
            <a:endParaRPr sz="18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Excellent training for all staff to ensure consistency.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Every aspect of phonics and reading included in a detailed, thorough and systematic approach.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Engaging resources without distracting from the learning.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Comprehensive system for identifying and supporting children requiring extra help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Useful support for parents.  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6"/>
          <p:cNvSpPr txBox="1"/>
          <p:nvPr/>
        </p:nvSpPr>
        <p:spPr>
          <a:xfrm>
            <a:off x="2260876" y="265720"/>
            <a:ext cx="6522906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u="sng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How we teach Phonics…</a:t>
            </a:r>
            <a:endParaRPr sz="4000" u="sng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6"/>
          <p:cNvSpPr txBox="1"/>
          <p:nvPr/>
        </p:nvSpPr>
        <p:spPr>
          <a:xfrm>
            <a:off x="1440873" y="1141876"/>
            <a:ext cx="6899563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Daily Phonics sessions with additional small group/ individual ‘Keep up’ sessions. </a:t>
            </a:r>
            <a:endParaRPr sz="200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6"/>
          <p:cNvSpPr txBox="1"/>
          <p:nvPr/>
        </p:nvSpPr>
        <p:spPr>
          <a:xfrm>
            <a:off x="4000155" y="2537595"/>
            <a:ext cx="3490536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Synthetic phonics</a:t>
            </a:r>
            <a:endParaRPr dirty="0"/>
          </a:p>
        </p:txBody>
      </p:sp>
      <p:sp>
        <p:nvSpPr>
          <p:cNvPr id="129" name="Google Shape;129;p6"/>
          <p:cNvSpPr txBox="1"/>
          <p:nvPr/>
        </p:nvSpPr>
        <p:spPr>
          <a:xfrm>
            <a:off x="3473222" y="2044704"/>
            <a:ext cx="3927363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Specific order of teaching</a:t>
            </a:r>
            <a:endParaRPr dirty="0"/>
          </a:p>
        </p:txBody>
      </p:sp>
      <p:sp>
        <p:nvSpPr>
          <p:cNvPr id="130" name="Google Shape;130;p6"/>
          <p:cNvSpPr txBox="1"/>
          <p:nvPr/>
        </p:nvSpPr>
        <p:spPr>
          <a:xfrm>
            <a:off x="4086396" y="6114602"/>
            <a:ext cx="2701013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Repeated practice</a:t>
            </a:r>
            <a:endParaRPr dirty="0"/>
          </a:p>
        </p:txBody>
      </p:sp>
      <p:sp>
        <p:nvSpPr>
          <p:cNvPr id="131" name="Google Shape;131;p6"/>
          <p:cNvSpPr/>
          <p:nvPr/>
        </p:nvSpPr>
        <p:spPr>
          <a:xfrm>
            <a:off x="4234885" y="3032231"/>
            <a:ext cx="1805302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v-e-t</a:t>
            </a:r>
            <a:endParaRPr sz="5400" dirty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32" name="Google Shape;132;p6"/>
          <p:cNvSpPr txBox="1"/>
          <p:nvPr/>
        </p:nvSpPr>
        <p:spPr>
          <a:xfrm>
            <a:off x="1016000" y="4008803"/>
            <a:ext cx="7901897" cy="984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Correct pronunciation is vital  - Videos on LW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https://www.littlewandlelettersandsounds.org.uk/resources/for-parents</a:t>
            </a: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/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6"/>
          <p:cNvSpPr txBox="1"/>
          <p:nvPr/>
        </p:nvSpPr>
        <p:spPr>
          <a:xfrm>
            <a:off x="1764145" y="5165607"/>
            <a:ext cx="6746782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Revisit previously taught sounds at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start of each lesson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7" descr="0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37" y="0"/>
            <a:ext cx="913936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8" descr="0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3936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9" descr="0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3936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1160</Words>
  <Application>Microsoft Office PowerPoint</Application>
  <PresentationFormat>On-screen Show (4:3)</PresentationFormat>
  <Paragraphs>183</Paragraphs>
  <Slides>26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Architects Daughter</vt:lpstr>
      <vt:lpstr>Calibri</vt:lpstr>
      <vt:lpstr>Comic Sans MS</vt:lpstr>
      <vt:lpstr>Office Theme</vt:lpstr>
      <vt:lpstr>Welcome to our Phonics information sharing session </vt:lpstr>
      <vt:lpstr> Phonics and Early Reading</vt:lpstr>
      <vt:lpstr>What is Phonics?</vt:lpstr>
      <vt:lpstr>Did you know?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You may hear your children say…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else can you do?</vt:lpstr>
      <vt:lpstr> Phonics Screening check</vt:lpstr>
      <vt:lpstr> Phonics Screening check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our Phonics information sharing session </dc:title>
  <dc:creator>Sara Neall</dc:creator>
  <cp:lastModifiedBy>chloe.edwards</cp:lastModifiedBy>
  <cp:revision>2</cp:revision>
  <dcterms:created xsi:type="dcterms:W3CDTF">2021-09-24T13:21:19Z</dcterms:created>
  <dcterms:modified xsi:type="dcterms:W3CDTF">2022-03-30T11:33:02Z</dcterms:modified>
</cp:coreProperties>
</file>