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64C97A-5A97-4C58-B134-923EC7B1F954}" v="5009" dt="2021-01-23T15:48:19.8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1" d="100"/>
          <a:sy n="71" d="100"/>
        </p:scale>
        <p:origin x="66" y="7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AA70F276-1833-4A75-9C1D-A56E2295A68D}" type="datetimeFigureOut">
              <a:rPr lang="en-US" smtClean="0"/>
              <a:t>1/24/2021</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96520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AA70F276-1833-4A75-9C1D-A56E2295A68D}" type="datetimeFigureOut">
              <a:rPr lang="en-US" smtClean="0"/>
              <a:t>1/24/2021</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72012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761999"/>
            <a:ext cx="2628900" cy="54149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761999"/>
            <a:ext cx="7734300" cy="54149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p:txBody>
          <a:bodyPr/>
          <a:lstStyle/>
          <a:p>
            <a:fld id="{AA70F276-1833-4A75-9C1D-A56E2295A68D}" type="datetimeFigureOut">
              <a:rPr lang="en-US" smtClean="0"/>
              <a:t>1/24/2021</a:t>
            </a:fld>
            <a:endParaRPr lang="en-US"/>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020580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AA70F276-1833-4A75-9C1D-A56E2295A68D}" type="datetimeFigureOut">
              <a:rPr lang="en-US" smtClean="0"/>
              <a:t>1/24/2021</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663149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AA70F276-1833-4A75-9C1D-A56E2295A68D}" type="datetimeFigureOut">
              <a:rPr lang="en-US" smtClean="0"/>
              <a:t>1/24/2021</a:t>
            </a:fld>
            <a:endParaRPr lang="en-US"/>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115524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2057399"/>
            <a:ext cx="5181600" cy="4119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AA70F276-1833-4A75-9C1D-A56E2295A68D}" type="datetimeFigureOut">
              <a:rPr lang="en-US" smtClean="0"/>
              <a:t>1/24/2021</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04209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668338"/>
            <a:ext cx="10515600" cy="10842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8800"/>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743199"/>
            <a:ext cx="5157787" cy="3446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8800"/>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743199"/>
            <a:ext cx="5183188" cy="3446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AA70F276-1833-4A75-9C1D-A56E2295A68D}" type="datetimeFigureOut">
              <a:rPr lang="en-US" smtClean="0"/>
              <a:t>1/24/2021</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02873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AA70F276-1833-4A75-9C1D-A56E2295A68D}" type="datetimeFigureOut">
              <a:rPr lang="en-US" smtClean="0"/>
              <a:t>1/24/2021</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105940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AA70F276-1833-4A75-9C1D-A56E2295A68D}" type="datetimeFigureOut">
              <a:rPr lang="en-US" smtClean="0"/>
              <a:t>1/24/2021</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954854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AA70F276-1833-4A75-9C1D-A56E2295A68D}" type="datetimeFigureOut">
              <a:rPr lang="en-US" smtClean="0"/>
              <a:t>1/24/2021</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506808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AA70F276-1833-4A75-9C1D-A56E2295A68D}" type="datetimeFigureOut">
              <a:rPr lang="en-US" smtClean="0"/>
              <a:t>1/24/2021</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840491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AA70F276-1833-4A75-9C1D-A56E2295A68D}" type="datetimeFigureOut">
              <a:rPr lang="en-US" smtClean="0"/>
              <a:pPr/>
              <a:t>1/24/2021</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153642122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1" r:id="rId6"/>
    <p:sldLayoutId id="2147483787" r:id="rId7"/>
    <p:sldLayoutId id="2147483788" r:id="rId8"/>
    <p:sldLayoutId id="2147483789" r:id="rId9"/>
    <p:sldLayoutId id="2147483790" r:id="rId10"/>
    <p:sldLayoutId id="2147483792" r:id="rId11"/>
  </p:sldLayoutIdLst>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lifebysoul.com/2018/10/24/2018-taurus-full-moon-in-the-deep-still-waters-beneath-the-chaos/"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brusheezy.com/backgrounds/54603-galaxy-background" TargetMode="External"/><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onjuredcardea.blogspot.com/2015_01_01_archive.html"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blender.stackexchange.com/questions/45484/render-of-planet-earth-in-blender-render-and-cycles"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itn.hms.harvard.edu/flash/2015/water_mars/"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futurism.com/how-old-are-saturns-rings/" TargetMode="Externa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hyperlink" Target="https://creativecommons.org/licenses/by-nc/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Uranus" TargetMode="Externa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ame 61">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4" name="Rectangle 63">
            <a:extLst>
              <a:ext uri="{FF2B5EF4-FFF2-40B4-BE49-F238E27FC236}">
                <a16:creationId xmlns:a16="http://schemas.microsoft.com/office/drawing/2014/main" id="{8A2477EE-FBE5-4DB7-8438-DE1CAC61A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6" name="Rectangle 65">
            <a:extLst>
              <a:ext uri="{FF2B5EF4-FFF2-40B4-BE49-F238E27FC236}">
                <a16:creationId xmlns:a16="http://schemas.microsoft.com/office/drawing/2014/main" id="{1F75B634-436A-485E-8AC1-214A4DD55A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272271E0-8FC0-4A92-85E5-78D5BC874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1">
            <a:extLst>
              <a:ext uri="{FF2B5EF4-FFF2-40B4-BE49-F238E27FC236}">
                <a16:creationId xmlns:a16="http://schemas.microsoft.com/office/drawing/2014/main" id="{DF87A6D4-3273-4BAC-9606-7E99D9EFA4CB}"/>
              </a:ext>
            </a:extLst>
          </p:cNvPr>
          <p:cNvPicPr>
            <a:picLocks noChangeAspect="1"/>
          </p:cNvPicPr>
          <p:nvPr/>
        </p:nvPicPr>
        <p:blipFill rotWithShape="1">
          <a:blip r:embed="rId2">
            <a:alphaModFix amt="60000"/>
          </a:blip>
          <a:srcRect t="1993" b="13705"/>
          <a:stretch/>
        </p:blipFill>
        <p:spPr>
          <a:xfrm>
            <a:off x="20" y="-2646"/>
            <a:ext cx="12191980" cy="6860646"/>
          </a:xfrm>
          <a:prstGeom prst="rect">
            <a:avLst/>
          </a:prstGeom>
        </p:spPr>
      </p:pic>
      <p:sp>
        <p:nvSpPr>
          <p:cNvPr id="63" name="TextBox 62">
            <a:extLst>
              <a:ext uri="{FF2B5EF4-FFF2-40B4-BE49-F238E27FC236}">
                <a16:creationId xmlns:a16="http://schemas.microsoft.com/office/drawing/2014/main" id="{0EBE3F7D-2446-4C52-AE02-DA6233E2130B}"/>
              </a:ext>
            </a:extLst>
          </p:cNvPr>
          <p:cNvSpPr txBox="1"/>
          <p:nvPr/>
        </p:nvSpPr>
        <p:spPr>
          <a:xfrm>
            <a:off x="1818468" y="1715145"/>
            <a:ext cx="1140933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t>Facts about the solar system</a:t>
            </a:r>
          </a:p>
          <a:p>
            <a:r>
              <a:rPr lang="en-US" sz="4800" dirty="0"/>
              <a:t>           Lucas and Lola.</a:t>
            </a:r>
          </a:p>
          <a:p>
            <a:endParaRPr lang="en-US" sz="4800" dirty="0"/>
          </a:p>
        </p:txBody>
      </p:sp>
    </p:spTree>
    <p:extLst>
      <p:ext uri="{BB962C8B-B14F-4D97-AF65-F5344CB8AC3E}">
        <p14:creationId xmlns:p14="http://schemas.microsoft.com/office/powerpoint/2010/main" val="2526593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Frame 47">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0" name="Rectangle 49">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96E45848-BEDA-4F24-9C4E-DA2120958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2BB8117-A903-442C-9223-A4FEB85C3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C59300B8-3117-43F8-9F8E-68DB9F002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AFAE680-42C1-4104-B74F-B0A8F1FB2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828A8BA9-B3FE-4C96-A0A1-72A0D2C85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16272B6F-135F-45E6-8F46-83B32059F2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3670" y="494950"/>
            <a:ext cx="5231130" cy="5871589"/>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ame 63">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B0FF6A5-B0B5-4FDD-9D60-4AA5A9B3A097}"/>
              </a:ext>
            </a:extLst>
          </p:cNvPr>
          <p:cNvSpPr txBox="1"/>
          <p:nvPr/>
        </p:nvSpPr>
        <p:spPr>
          <a:xfrm>
            <a:off x="541149" y="711147"/>
            <a:ext cx="5428375" cy="2986087"/>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defTabSz="914400">
              <a:lnSpc>
                <a:spcPct val="110000"/>
              </a:lnSpc>
              <a:spcAft>
                <a:spcPts val="600"/>
              </a:spcAft>
              <a:buClr>
                <a:schemeClr val="tx2">
                  <a:lumMod val="10000"/>
                  <a:lumOff val="90000"/>
                </a:schemeClr>
              </a:buClr>
              <a:buSzPct val="80000"/>
            </a:pPr>
            <a:r>
              <a:rPr lang="en-US" sz="2800" u="sng">
                <a:solidFill>
                  <a:srgbClr val="FFFFFF"/>
                </a:solidFill>
              </a:rPr>
              <a:t>Moon</a:t>
            </a:r>
            <a:endParaRPr lang="en-US" sz="2000" u="sng" dirty="0">
              <a:solidFill>
                <a:srgbClr val="FFFFFF"/>
              </a:solidFill>
            </a:endParaRPr>
          </a:p>
        </p:txBody>
      </p:sp>
      <p:pic>
        <p:nvPicPr>
          <p:cNvPr id="25" name="Picture 25" descr="A picture containing water, dark, large, night&#10;&#10;Description automatically generated">
            <a:extLst>
              <a:ext uri="{FF2B5EF4-FFF2-40B4-BE49-F238E27FC236}">
                <a16:creationId xmlns:a16="http://schemas.microsoft.com/office/drawing/2014/main" id="{2AEB3305-BD40-4064-B8C2-72C130C8DE7E}"/>
              </a:ext>
            </a:extLst>
          </p:cNvPr>
          <p:cNvPicPr>
            <a:picLocks noChangeAspect="1"/>
          </p:cNvPicPr>
          <p:nvPr/>
        </p:nvPicPr>
        <p:blipFill rotWithShape="1">
          <a:blip r:embed="rId2">
            <a:alphaModFix amt="60000"/>
            <a:extLst>
              <a:ext uri="{837473B0-CC2E-450A-ABE3-18F120FF3D39}">
                <a1611:picAttrSrcUrl xmlns:a1611="http://schemas.microsoft.com/office/drawing/2016/11/main" r:id="rId3"/>
              </a:ext>
            </a:extLst>
          </a:blip>
          <a:srcRect l="5913" r="5686" b="-7"/>
          <a:stretch/>
        </p:blipFill>
        <p:spPr>
          <a:xfrm>
            <a:off x="6503670" y="494950"/>
            <a:ext cx="5190186" cy="5871589"/>
          </a:xfrm>
          <a:prstGeom prst="rect">
            <a:avLst/>
          </a:prstGeom>
        </p:spPr>
      </p:pic>
      <p:sp>
        <p:nvSpPr>
          <p:cNvPr id="2" name="TextBox 1">
            <a:extLst>
              <a:ext uri="{FF2B5EF4-FFF2-40B4-BE49-F238E27FC236}">
                <a16:creationId xmlns:a16="http://schemas.microsoft.com/office/drawing/2014/main" id="{AF2441A1-3F67-4871-A89C-1FDC6B128B4A}"/>
              </a:ext>
            </a:extLst>
          </p:cNvPr>
          <p:cNvSpPr txBox="1"/>
          <p:nvPr/>
        </p:nvSpPr>
        <p:spPr>
          <a:xfrm>
            <a:off x="578603" y="1534331"/>
            <a:ext cx="5364995"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dirty="0"/>
              <a:t>The dark side of the moon is a myth. In reality both sides of the moon see the same amount of sunlight however only one face of the moon is seen by the Earth. The rise and fall of the tides on Earth is caused by the moon. There is two buldges in the Earth due to the gravitational pull that the moon exerts one on the side facing the moon, and the other on the opposite side that faces away from the moon, The buldges move around the </a:t>
            </a:r>
            <a:r>
              <a:rPr lang="en-US"/>
              <a:t>Oceans as the Earth rotates, causing high and low tides  aroun the globe. The moon is moving approximitly 3.8cm every year. It is estimated this will continue for around 50 billion years.</a:t>
            </a:r>
          </a:p>
        </p:txBody>
      </p:sp>
      <p:sp>
        <p:nvSpPr>
          <p:cNvPr id="26" name="TextBox 25">
            <a:extLst>
              <a:ext uri="{FF2B5EF4-FFF2-40B4-BE49-F238E27FC236}">
                <a16:creationId xmlns:a16="http://schemas.microsoft.com/office/drawing/2014/main" id="{A21639FA-E419-49FC-9AB5-2AE7C270010E}"/>
              </a:ext>
            </a:extLst>
          </p:cNvPr>
          <p:cNvSpPr txBox="1"/>
          <p:nvPr/>
        </p:nvSpPr>
        <p:spPr>
          <a:xfrm>
            <a:off x="9220102" y="6166484"/>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421821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A2477EE-FBE5-4DB7-8438-DE1CAC61A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F75B634-436A-485E-8AC1-214A4DD55A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72271E0-8FC0-4A92-85E5-78D5BC874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star filled sky&#10;&#10;Description automatically generated">
            <a:extLst>
              <a:ext uri="{FF2B5EF4-FFF2-40B4-BE49-F238E27FC236}">
                <a16:creationId xmlns:a16="http://schemas.microsoft.com/office/drawing/2014/main" id="{F01E322D-CEF7-4C9D-9649-BC2ED8B7BD7D}"/>
              </a:ext>
            </a:extLst>
          </p:cNvPr>
          <p:cNvPicPr>
            <a:picLocks noChangeAspect="1"/>
          </p:cNvPicPr>
          <p:nvPr/>
        </p:nvPicPr>
        <p:blipFill rotWithShape="1">
          <a:blip r:embed="rId2">
            <a:alphaModFix amt="60000"/>
            <a:extLst>
              <a:ext uri="{837473B0-CC2E-450A-ABE3-18F120FF3D39}">
                <a1611:picAttrSrcUrl xmlns:a1611="http://schemas.microsoft.com/office/drawing/2016/11/main" r:id="rId3"/>
              </a:ext>
            </a:extLst>
          </a:blip>
          <a:srcRect t="19612"/>
          <a:stretch/>
        </p:blipFill>
        <p:spPr>
          <a:xfrm>
            <a:off x="77512" y="-2646"/>
            <a:ext cx="12191980" cy="6860646"/>
          </a:xfrm>
          <a:prstGeom prst="rect">
            <a:avLst/>
          </a:prstGeom>
        </p:spPr>
      </p:pic>
      <p:sp>
        <p:nvSpPr>
          <p:cNvPr id="2" name="TextBox 1">
            <a:extLst>
              <a:ext uri="{FF2B5EF4-FFF2-40B4-BE49-F238E27FC236}">
                <a16:creationId xmlns:a16="http://schemas.microsoft.com/office/drawing/2014/main" id="{DFC0155E-B1B1-46B4-9989-3FC130C10360}"/>
              </a:ext>
            </a:extLst>
          </p:cNvPr>
          <p:cNvSpPr txBox="1"/>
          <p:nvPr/>
        </p:nvSpPr>
        <p:spPr>
          <a:xfrm>
            <a:off x="4595249" y="2154264"/>
            <a:ext cx="421553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a:solidFill>
                  <a:srgbClr val="765BD2"/>
                </a:solidFill>
              </a:rPr>
              <a:t>Thanks for</a:t>
            </a:r>
            <a:r>
              <a:rPr lang="en-US" sz="2400" b="1" u="sng" dirty="0">
                <a:solidFill>
                  <a:srgbClr val="765BD2"/>
                </a:solidFill>
              </a:rPr>
              <a:t> </a:t>
            </a:r>
            <a:r>
              <a:rPr lang="en-US" sz="2400" b="1" u="sng">
                <a:solidFill>
                  <a:srgbClr val="765BD2"/>
                </a:solidFill>
              </a:rPr>
              <a:t>watching</a:t>
            </a:r>
            <a:r>
              <a:rPr lang="en-US" sz="2400" b="1">
                <a:solidFill>
                  <a:srgbClr val="765BD2"/>
                </a:solidFill>
              </a:rPr>
              <a:t>!!!!</a:t>
            </a:r>
            <a:endParaRPr lang="en-US" b="1" dirty="0">
              <a:solidFill>
                <a:srgbClr val="765BD2"/>
              </a:solidFill>
            </a:endParaRPr>
          </a:p>
        </p:txBody>
      </p:sp>
      <p:sp>
        <p:nvSpPr>
          <p:cNvPr id="4" name="TextBox 3">
            <a:extLst>
              <a:ext uri="{FF2B5EF4-FFF2-40B4-BE49-F238E27FC236}">
                <a16:creationId xmlns:a16="http://schemas.microsoft.com/office/drawing/2014/main" id="{8A60F9E9-479B-4DEA-9DD3-5DCBC21DBEF0}"/>
              </a:ext>
            </a:extLst>
          </p:cNvPr>
          <p:cNvSpPr txBox="1"/>
          <p:nvPr/>
        </p:nvSpPr>
        <p:spPr>
          <a:xfrm>
            <a:off x="9575579" y="6657945"/>
            <a:ext cx="261642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602984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Frame 24">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6E45848-BEDA-4F24-9C4E-DA2120958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2BB8117-A903-442C-9223-A4FEB85C3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C59300B8-3117-43F8-9F8E-68DB9F002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1AFAE680-42C1-4104-B74F-B0A8F1FB2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828A8BA9-B3FE-4C96-A0A1-72A0D2C85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6272B6F-135F-45E6-8F46-83B32059F2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3670" y="494950"/>
            <a:ext cx="5231130" cy="5871589"/>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ame 40">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55B661B-E1B5-4679-B95D-5BAFE3FB6150}"/>
              </a:ext>
            </a:extLst>
          </p:cNvPr>
          <p:cNvSpPr txBox="1"/>
          <p:nvPr/>
        </p:nvSpPr>
        <p:spPr>
          <a:xfrm>
            <a:off x="838201" y="857251"/>
            <a:ext cx="5428375" cy="207645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defTabSz="914400">
              <a:lnSpc>
                <a:spcPct val="90000"/>
              </a:lnSpc>
              <a:spcBef>
                <a:spcPct val="0"/>
              </a:spcBef>
              <a:spcAft>
                <a:spcPts val="600"/>
              </a:spcAft>
            </a:pPr>
            <a:r>
              <a:rPr lang="en-US" sz="4400" u="sng">
                <a:solidFill>
                  <a:srgbClr val="FFFFFF"/>
                </a:solidFill>
                <a:latin typeface="+mj-lt"/>
                <a:cs typeface="Angsana New" panose="02020603050405020304" pitchFamily="18" charset="-34"/>
              </a:rPr>
              <a:t>Mercury</a:t>
            </a:r>
          </a:p>
        </p:txBody>
      </p:sp>
      <p:sp>
        <p:nvSpPr>
          <p:cNvPr id="3" name="TextBox 2">
            <a:extLst>
              <a:ext uri="{FF2B5EF4-FFF2-40B4-BE49-F238E27FC236}">
                <a16:creationId xmlns:a16="http://schemas.microsoft.com/office/drawing/2014/main" id="{B73162CE-93F1-417D-B564-C105FF504565}"/>
              </a:ext>
            </a:extLst>
          </p:cNvPr>
          <p:cNvSpPr txBox="1"/>
          <p:nvPr/>
        </p:nvSpPr>
        <p:spPr>
          <a:xfrm>
            <a:off x="838200" y="3190875"/>
            <a:ext cx="5428375" cy="2986087"/>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defTabSz="914400">
              <a:lnSpc>
                <a:spcPct val="110000"/>
              </a:lnSpc>
              <a:spcAft>
                <a:spcPts val="600"/>
              </a:spcAft>
              <a:buClr>
                <a:schemeClr val="tx2">
                  <a:lumMod val="10000"/>
                  <a:lumOff val="90000"/>
                </a:schemeClr>
              </a:buClr>
              <a:buSzPct val="80000"/>
              <a:buFont typeface="Wingdings" panose="05000000000000000000" pitchFamily="2" charset="2"/>
              <a:buChar char="§"/>
            </a:pPr>
            <a:r>
              <a:rPr lang="en-US" sz="2000">
                <a:solidFill>
                  <a:srgbClr val="FFFFFF"/>
                </a:solidFill>
              </a:rPr>
              <a:t>Mercury is the closest and smallest planet in the solar system to our sun. It's tempretures can go to –279 ferinheit through the night but through the day it goes up to 801 ferinheit! Mercury has no moons or rings. A year on mercury is 88 Earth days. On Mercury's surface your weight is 38% of your own weight on Earth. </a:t>
            </a:r>
          </a:p>
        </p:txBody>
      </p:sp>
      <p:pic>
        <p:nvPicPr>
          <p:cNvPr id="4" name="Picture 4" descr="A picture containing sitting, table, photo, star&#10;&#10;Description automatically generated">
            <a:extLst>
              <a:ext uri="{FF2B5EF4-FFF2-40B4-BE49-F238E27FC236}">
                <a16:creationId xmlns:a16="http://schemas.microsoft.com/office/drawing/2014/main" id="{BEA07D1E-36DB-4179-B779-BF9FA2D9109B}"/>
              </a:ext>
            </a:extLst>
          </p:cNvPr>
          <p:cNvPicPr>
            <a:picLocks noChangeAspect="1"/>
          </p:cNvPicPr>
          <p:nvPr/>
        </p:nvPicPr>
        <p:blipFill rotWithShape="1">
          <a:blip r:embed="rId2">
            <a:alphaModFix amt="60000"/>
            <a:extLst>
              <a:ext uri="{837473B0-CC2E-450A-ABE3-18F120FF3D39}">
                <a1611:picAttrSrcUrl xmlns:a1611="http://schemas.microsoft.com/office/drawing/2016/11/main" r:id="rId3"/>
              </a:ext>
            </a:extLst>
          </a:blip>
          <a:srcRect l="7132" r="4473"/>
          <a:stretch/>
        </p:blipFill>
        <p:spPr>
          <a:xfrm>
            <a:off x="6503670" y="494950"/>
            <a:ext cx="5190186" cy="5871589"/>
          </a:xfrm>
          <a:prstGeom prst="rect">
            <a:avLst/>
          </a:prstGeom>
        </p:spPr>
      </p:pic>
      <p:sp>
        <p:nvSpPr>
          <p:cNvPr id="5" name="TextBox 4">
            <a:extLst>
              <a:ext uri="{FF2B5EF4-FFF2-40B4-BE49-F238E27FC236}">
                <a16:creationId xmlns:a16="http://schemas.microsoft.com/office/drawing/2014/main" id="{9A8E7443-619E-4B3D-BAB5-47966C56CA66}"/>
              </a:ext>
            </a:extLst>
          </p:cNvPr>
          <p:cNvSpPr txBox="1"/>
          <p:nvPr/>
        </p:nvSpPr>
        <p:spPr>
          <a:xfrm>
            <a:off x="9220102" y="6166484"/>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84784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Frame 28">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E45848-BEDA-4F24-9C4E-DA2120958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2BB8117-A903-442C-9223-A4FEB85C3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C59300B8-3117-43F8-9F8E-68DB9F002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1AFAE680-42C1-4104-B74F-B0A8F1FB2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828A8BA9-B3FE-4C96-A0A1-72A0D2C85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16272B6F-135F-45E6-8F46-83B32059F2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3670" y="494950"/>
            <a:ext cx="5231130" cy="5871589"/>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ame 44">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76CD58B-F7C7-4781-B531-9BA6C559C77D}"/>
              </a:ext>
            </a:extLst>
          </p:cNvPr>
          <p:cNvSpPr txBox="1"/>
          <p:nvPr/>
        </p:nvSpPr>
        <p:spPr>
          <a:xfrm>
            <a:off x="838201" y="857251"/>
            <a:ext cx="5428375" cy="207645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defTabSz="914400">
              <a:lnSpc>
                <a:spcPct val="90000"/>
              </a:lnSpc>
              <a:spcBef>
                <a:spcPct val="0"/>
              </a:spcBef>
              <a:spcAft>
                <a:spcPts val="600"/>
              </a:spcAft>
            </a:pPr>
            <a:r>
              <a:rPr lang="en-US" sz="4400">
                <a:solidFill>
                  <a:srgbClr val="FFFFFF"/>
                </a:solidFill>
                <a:latin typeface="+mj-lt"/>
                <a:cs typeface="Angsana New" panose="02020603050405020304" pitchFamily="18" charset="-34"/>
              </a:rPr>
              <a:t>Venus</a:t>
            </a:r>
          </a:p>
        </p:txBody>
      </p:sp>
      <p:sp>
        <p:nvSpPr>
          <p:cNvPr id="3" name="TextBox 2">
            <a:extLst>
              <a:ext uri="{FF2B5EF4-FFF2-40B4-BE49-F238E27FC236}">
                <a16:creationId xmlns:a16="http://schemas.microsoft.com/office/drawing/2014/main" id="{C9A85536-594E-4FE5-95FB-E3E958FBC172}"/>
              </a:ext>
            </a:extLst>
          </p:cNvPr>
          <p:cNvSpPr txBox="1"/>
          <p:nvPr/>
        </p:nvSpPr>
        <p:spPr>
          <a:xfrm>
            <a:off x="838200" y="3190875"/>
            <a:ext cx="5428375" cy="2986087"/>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defTabSz="914400">
              <a:lnSpc>
                <a:spcPct val="110000"/>
              </a:lnSpc>
              <a:spcAft>
                <a:spcPts val="600"/>
              </a:spcAft>
              <a:buClr>
                <a:schemeClr val="tx2">
                  <a:lumMod val="10000"/>
                  <a:lumOff val="90000"/>
                </a:schemeClr>
              </a:buClr>
              <a:buSzPct val="80000"/>
              <a:buFont typeface="Wingdings" panose="05000000000000000000" pitchFamily="2" charset="2"/>
              <a:buChar char="§"/>
            </a:pPr>
            <a:r>
              <a:rPr lang="en-US" sz="2000">
                <a:solidFill>
                  <a:srgbClr val="FFFFFF"/>
                </a:solidFill>
              </a:rPr>
              <a:t>Venus is the 2nd clostest planet to our sun. Earth has an avarage surface temeperature of 14 degrees celsius, the avarage temeperature on venus is 460 degrees celsius.</a:t>
            </a:r>
          </a:p>
        </p:txBody>
      </p:sp>
      <p:pic>
        <p:nvPicPr>
          <p:cNvPr id="5" name="Picture 5" descr="A picture containing sitting, star, dark, orange&#10;&#10;Description automatically generated">
            <a:extLst>
              <a:ext uri="{FF2B5EF4-FFF2-40B4-BE49-F238E27FC236}">
                <a16:creationId xmlns:a16="http://schemas.microsoft.com/office/drawing/2014/main" id="{2D6BE459-0700-4DBD-9A51-FA7B422918CB}"/>
              </a:ext>
            </a:extLst>
          </p:cNvPr>
          <p:cNvPicPr>
            <a:picLocks noChangeAspect="1"/>
          </p:cNvPicPr>
          <p:nvPr/>
        </p:nvPicPr>
        <p:blipFill rotWithShape="1">
          <a:blip r:embed="rId2">
            <a:alphaModFix amt="60000"/>
          </a:blip>
          <a:srcRect l="16319" r="17385"/>
          <a:stretch/>
        </p:blipFill>
        <p:spPr>
          <a:xfrm>
            <a:off x="6503670" y="494950"/>
            <a:ext cx="5190186" cy="5871589"/>
          </a:xfrm>
          <a:prstGeom prst="rect">
            <a:avLst/>
          </a:prstGeom>
        </p:spPr>
      </p:pic>
    </p:spTree>
    <p:extLst>
      <p:ext uri="{BB962C8B-B14F-4D97-AF65-F5344CB8AC3E}">
        <p14:creationId xmlns:p14="http://schemas.microsoft.com/office/powerpoint/2010/main" val="398091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ame 25">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6E45848-BEDA-4F24-9C4E-DA2120958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2BB8117-A903-442C-9223-A4FEB85C3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C59300B8-3117-43F8-9F8E-68DB9F002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1AFAE680-42C1-4104-B74F-B0A8F1FB2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828A8BA9-B3FE-4C96-A0A1-72A0D2C85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16272B6F-135F-45E6-8F46-83B32059F2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3670" y="494950"/>
            <a:ext cx="5231130" cy="5871589"/>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ame 41">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BBFCDD9-968F-4FF3-89DE-F96A4CB0DE2A}"/>
              </a:ext>
            </a:extLst>
          </p:cNvPr>
          <p:cNvSpPr txBox="1"/>
          <p:nvPr/>
        </p:nvSpPr>
        <p:spPr>
          <a:xfrm>
            <a:off x="838201" y="857251"/>
            <a:ext cx="5428375" cy="207645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defTabSz="914400">
              <a:lnSpc>
                <a:spcPct val="90000"/>
              </a:lnSpc>
              <a:spcBef>
                <a:spcPct val="0"/>
              </a:spcBef>
              <a:spcAft>
                <a:spcPts val="600"/>
              </a:spcAft>
            </a:pPr>
            <a:r>
              <a:rPr lang="en-US" sz="4400">
                <a:solidFill>
                  <a:srgbClr val="FFFFFF"/>
                </a:solidFill>
                <a:latin typeface="+mj-lt"/>
                <a:cs typeface="Angsana New" panose="02020603050405020304" pitchFamily="18" charset="-34"/>
              </a:rPr>
              <a:t>Earth</a:t>
            </a:r>
          </a:p>
        </p:txBody>
      </p:sp>
      <p:sp>
        <p:nvSpPr>
          <p:cNvPr id="4" name="TextBox 3">
            <a:extLst>
              <a:ext uri="{FF2B5EF4-FFF2-40B4-BE49-F238E27FC236}">
                <a16:creationId xmlns:a16="http://schemas.microsoft.com/office/drawing/2014/main" id="{61B13A76-B5C9-4785-96D6-EB2CF4E22ABF}"/>
              </a:ext>
            </a:extLst>
          </p:cNvPr>
          <p:cNvSpPr txBox="1"/>
          <p:nvPr/>
        </p:nvSpPr>
        <p:spPr>
          <a:xfrm>
            <a:off x="838200" y="3190875"/>
            <a:ext cx="5428375" cy="2986087"/>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defTabSz="914400">
              <a:lnSpc>
                <a:spcPct val="110000"/>
              </a:lnSpc>
              <a:spcAft>
                <a:spcPts val="600"/>
              </a:spcAft>
              <a:buClr>
                <a:schemeClr val="tx2">
                  <a:lumMod val="10000"/>
                  <a:lumOff val="90000"/>
                </a:schemeClr>
              </a:buClr>
              <a:buSzPct val="80000"/>
              <a:buFont typeface="Wingdings" panose="05000000000000000000" pitchFamily="2" charset="2"/>
              <a:buChar char="§"/>
            </a:pPr>
            <a:r>
              <a:rPr lang="en-US" sz="2000">
                <a:solidFill>
                  <a:srgbClr val="FFFFFF"/>
                </a:solidFill>
              </a:rPr>
              <a:t>Earth is around 4.6 billion years old according to scientists. The Earth's atmosphere is composed  mainly of nitrogen (78%), oxygen (21%), argon (93%), and carbon dioxide (0.03%). The Earth is the densest planet in the Solar System.</a:t>
            </a:r>
          </a:p>
        </p:txBody>
      </p:sp>
      <p:pic>
        <p:nvPicPr>
          <p:cNvPr id="5" name="Picture 5" descr="A picture containing sitting, dark, table, snow&#10;&#10;Description automatically generated">
            <a:extLst>
              <a:ext uri="{FF2B5EF4-FFF2-40B4-BE49-F238E27FC236}">
                <a16:creationId xmlns:a16="http://schemas.microsoft.com/office/drawing/2014/main" id="{1397450C-09E0-4C40-A1A5-95F49AE4083D}"/>
              </a:ext>
            </a:extLst>
          </p:cNvPr>
          <p:cNvPicPr>
            <a:picLocks noChangeAspect="1"/>
          </p:cNvPicPr>
          <p:nvPr/>
        </p:nvPicPr>
        <p:blipFill rotWithShape="1">
          <a:blip r:embed="rId2">
            <a:alphaModFix amt="60000"/>
            <a:extLst>
              <a:ext uri="{837473B0-CC2E-450A-ABE3-18F120FF3D39}">
                <a1611:picAttrSrcUrl xmlns:a1611="http://schemas.microsoft.com/office/drawing/2016/11/main" r:id="rId3"/>
              </a:ext>
            </a:extLst>
          </a:blip>
          <a:srcRect l="11605"/>
          <a:stretch/>
        </p:blipFill>
        <p:spPr>
          <a:xfrm>
            <a:off x="6503670" y="494950"/>
            <a:ext cx="5190186" cy="5871589"/>
          </a:xfrm>
          <a:prstGeom prst="rect">
            <a:avLst/>
          </a:prstGeom>
        </p:spPr>
      </p:pic>
      <p:sp>
        <p:nvSpPr>
          <p:cNvPr id="6" name="TextBox 5">
            <a:extLst>
              <a:ext uri="{FF2B5EF4-FFF2-40B4-BE49-F238E27FC236}">
                <a16:creationId xmlns:a16="http://schemas.microsoft.com/office/drawing/2014/main" id="{3DCAFE8A-D206-4441-B965-3758F6A4F5F1}"/>
              </a:ext>
            </a:extLst>
          </p:cNvPr>
          <p:cNvSpPr txBox="1"/>
          <p:nvPr/>
        </p:nvSpPr>
        <p:spPr>
          <a:xfrm>
            <a:off x="9077435" y="6166484"/>
            <a:ext cx="261642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292482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Frame 28">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E45848-BEDA-4F24-9C4E-DA2120958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2BB8117-A903-442C-9223-A4FEB85C3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C59300B8-3117-43F8-9F8E-68DB9F002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1AFAE680-42C1-4104-B74F-B0A8F1FB2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828A8BA9-B3FE-4C96-A0A1-72A0D2C85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16272B6F-135F-45E6-8F46-83B32059F2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3670" y="494950"/>
            <a:ext cx="5231130" cy="5871589"/>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ame 44">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BC2FA55-CEA6-491E-B4B2-B8DD5F5E8BFF}"/>
              </a:ext>
            </a:extLst>
          </p:cNvPr>
          <p:cNvSpPr txBox="1"/>
          <p:nvPr/>
        </p:nvSpPr>
        <p:spPr>
          <a:xfrm>
            <a:off x="838201" y="857251"/>
            <a:ext cx="5428375" cy="207645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defTabSz="914400">
              <a:lnSpc>
                <a:spcPct val="90000"/>
              </a:lnSpc>
              <a:spcBef>
                <a:spcPct val="0"/>
              </a:spcBef>
              <a:spcAft>
                <a:spcPts val="600"/>
              </a:spcAft>
            </a:pPr>
            <a:r>
              <a:rPr lang="en-US" sz="4400">
                <a:solidFill>
                  <a:srgbClr val="FFFFFF"/>
                </a:solidFill>
                <a:latin typeface="+mj-lt"/>
                <a:cs typeface="Angsana New" panose="02020603050405020304" pitchFamily="18" charset="-34"/>
              </a:rPr>
              <a:t>Mars</a:t>
            </a:r>
          </a:p>
        </p:txBody>
      </p:sp>
      <p:sp>
        <p:nvSpPr>
          <p:cNvPr id="3" name="TextBox 2">
            <a:extLst>
              <a:ext uri="{FF2B5EF4-FFF2-40B4-BE49-F238E27FC236}">
                <a16:creationId xmlns:a16="http://schemas.microsoft.com/office/drawing/2014/main" id="{D39AFFEA-C4D1-421A-B4B5-24D7E2BA2012}"/>
              </a:ext>
            </a:extLst>
          </p:cNvPr>
          <p:cNvSpPr txBox="1"/>
          <p:nvPr/>
        </p:nvSpPr>
        <p:spPr>
          <a:xfrm>
            <a:off x="838200" y="3190875"/>
            <a:ext cx="5428375" cy="2986087"/>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defTabSz="914400">
              <a:spcAft>
                <a:spcPts val="600"/>
              </a:spcAft>
              <a:buClr>
                <a:schemeClr val="tx2">
                  <a:lumMod val="10000"/>
                  <a:lumOff val="90000"/>
                </a:schemeClr>
              </a:buClr>
              <a:buSzPct val="80000"/>
              <a:buFont typeface="Wingdings" panose="05000000000000000000" pitchFamily="2" charset="2"/>
              <a:buChar char="§"/>
            </a:pPr>
            <a:r>
              <a:rPr lang="en-US" sz="1700">
                <a:solidFill>
                  <a:srgbClr val="FFFFFF"/>
                </a:solidFill>
              </a:rPr>
              <a:t>Mars is the 4th closest planet to the sun with a diameter of 6,794km (53% of earth). A day in Mars is 24 hours &amp; 37 minutes. 687 Earth days is how long a year is on Mars. Mars' mass is (11%) of Earth. Its gravity is 38% of Earths. Its atmosphere is 95% carbon dioxide and 3% nitrgen. Its atmospheric is 1% of Earth's Sea Level and the pressure is unknown. Its atmosphere between the surface is –140 to 20 celsius.</a:t>
            </a:r>
          </a:p>
        </p:txBody>
      </p:sp>
      <p:pic>
        <p:nvPicPr>
          <p:cNvPr id="5" name="Picture 6" descr="A picture containing bowl, indoor, table, sitting&#10;&#10;Description automatically generated">
            <a:extLst>
              <a:ext uri="{FF2B5EF4-FFF2-40B4-BE49-F238E27FC236}">
                <a16:creationId xmlns:a16="http://schemas.microsoft.com/office/drawing/2014/main" id="{0F001A0B-DB2E-48AC-8353-E077DC79CC81}"/>
              </a:ext>
            </a:extLst>
          </p:cNvPr>
          <p:cNvPicPr>
            <a:picLocks noChangeAspect="1"/>
          </p:cNvPicPr>
          <p:nvPr/>
        </p:nvPicPr>
        <p:blipFill rotWithShape="1">
          <a:blip r:embed="rId2">
            <a:alphaModFix amt="60000"/>
            <a:extLst>
              <a:ext uri="{837473B0-CC2E-450A-ABE3-18F120FF3D39}">
                <a1611:picAttrSrcUrl xmlns:a1611="http://schemas.microsoft.com/office/drawing/2016/11/main" r:id="rId3"/>
              </a:ext>
            </a:extLst>
          </a:blip>
          <a:srcRect l="11605"/>
          <a:stretch/>
        </p:blipFill>
        <p:spPr>
          <a:xfrm>
            <a:off x="6503670" y="494950"/>
            <a:ext cx="5190186" cy="5871589"/>
          </a:xfrm>
          <a:prstGeom prst="rect">
            <a:avLst/>
          </a:prstGeom>
        </p:spPr>
      </p:pic>
      <p:sp>
        <p:nvSpPr>
          <p:cNvPr id="7" name="TextBox 6">
            <a:extLst>
              <a:ext uri="{FF2B5EF4-FFF2-40B4-BE49-F238E27FC236}">
                <a16:creationId xmlns:a16="http://schemas.microsoft.com/office/drawing/2014/main" id="{359BD458-49B5-46CD-A240-C30C9EBEB3C9}"/>
              </a:ext>
            </a:extLst>
          </p:cNvPr>
          <p:cNvSpPr txBox="1"/>
          <p:nvPr/>
        </p:nvSpPr>
        <p:spPr>
          <a:xfrm>
            <a:off x="8915531" y="6166484"/>
            <a:ext cx="2778325"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273055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ame 8">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10">
            <a:extLst>
              <a:ext uri="{FF2B5EF4-FFF2-40B4-BE49-F238E27FC236}">
                <a16:creationId xmlns:a16="http://schemas.microsoft.com/office/drawing/2014/main" id="{19B36E71-93BD-4984-AC9C-CC9FB9CC0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2">
            <a:extLst>
              <a:ext uri="{FF2B5EF4-FFF2-40B4-BE49-F238E27FC236}">
                <a16:creationId xmlns:a16="http://schemas.microsoft.com/office/drawing/2014/main" id="{3A767031-C99F-4567-B7D9-353331C779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4">
            <a:extLst>
              <a:ext uri="{FF2B5EF4-FFF2-40B4-BE49-F238E27FC236}">
                <a16:creationId xmlns:a16="http://schemas.microsoft.com/office/drawing/2014/main" id="{63FEDEE9-12A6-4011-A532-8071D6086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16">
            <a:extLst>
              <a:ext uri="{FF2B5EF4-FFF2-40B4-BE49-F238E27FC236}">
                <a16:creationId xmlns:a16="http://schemas.microsoft.com/office/drawing/2014/main" id="{57C37CE9-19CE-49DF-A887-2214EBB1F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18">
            <a:extLst>
              <a:ext uri="{FF2B5EF4-FFF2-40B4-BE49-F238E27FC236}">
                <a16:creationId xmlns:a16="http://schemas.microsoft.com/office/drawing/2014/main" id="{7EF84E8E-7E93-4DEE-BCFB-2AE29098B5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20">
            <a:extLst>
              <a:ext uri="{FF2B5EF4-FFF2-40B4-BE49-F238E27FC236}">
                <a16:creationId xmlns:a16="http://schemas.microsoft.com/office/drawing/2014/main" id="{9046502B-E9B6-4225-B8EE-BC5D64468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5C1D06A-C4F2-447B-886F-96BDBD7D209B}"/>
              </a:ext>
            </a:extLst>
          </p:cNvPr>
          <p:cNvSpPr txBox="1"/>
          <p:nvPr/>
        </p:nvSpPr>
        <p:spPr>
          <a:xfrm>
            <a:off x="838199" y="3905879"/>
            <a:ext cx="5872993" cy="239802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a:lnSpc>
                <a:spcPct val="90000"/>
              </a:lnSpc>
              <a:spcBef>
                <a:spcPct val="0"/>
              </a:spcBef>
              <a:spcAft>
                <a:spcPts val="600"/>
              </a:spcAft>
            </a:pPr>
            <a:r>
              <a:rPr lang="en-US" sz="4400">
                <a:solidFill>
                  <a:srgbClr val="FFFFFF"/>
                </a:solidFill>
                <a:latin typeface="+mj-lt"/>
                <a:cs typeface="Angsana New" panose="02020603050405020304" pitchFamily="18" charset="-34"/>
              </a:rPr>
              <a:t>Jupiter</a:t>
            </a:r>
          </a:p>
        </p:txBody>
      </p:sp>
      <p:sp>
        <p:nvSpPr>
          <p:cNvPr id="33" name="Rectangle 22">
            <a:extLst>
              <a:ext uri="{FF2B5EF4-FFF2-40B4-BE49-F238E27FC236}">
                <a16:creationId xmlns:a16="http://schemas.microsoft.com/office/drawing/2014/main" id="{2D500B59-4CB5-4E11-9A7B-D19B4BA14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3594019"/>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sitting, table, small, surface&#10;&#10;Description automatically generated">
            <a:extLst>
              <a:ext uri="{FF2B5EF4-FFF2-40B4-BE49-F238E27FC236}">
                <a16:creationId xmlns:a16="http://schemas.microsoft.com/office/drawing/2014/main" id="{86B9D815-E9A2-4E75-99DF-18C94A95D0E0}"/>
              </a:ext>
            </a:extLst>
          </p:cNvPr>
          <p:cNvPicPr>
            <a:picLocks noChangeAspect="1"/>
          </p:cNvPicPr>
          <p:nvPr/>
        </p:nvPicPr>
        <p:blipFill rotWithShape="1">
          <a:blip r:embed="rId2">
            <a:alphaModFix amt="60000"/>
          </a:blip>
          <a:srcRect r="-1" b="47580"/>
          <a:stretch/>
        </p:blipFill>
        <p:spPr>
          <a:xfrm>
            <a:off x="20" y="663"/>
            <a:ext cx="12188932" cy="3594019"/>
          </a:xfrm>
          <a:prstGeom prst="rect">
            <a:avLst/>
          </a:prstGeom>
        </p:spPr>
      </p:pic>
      <p:sp>
        <p:nvSpPr>
          <p:cNvPr id="3" name="TextBox 2">
            <a:extLst>
              <a:ext uri="{FF2B5EF4-FFF2-40B4-BE49-F238E27FC236}">
                <a16:creationId xmlns:a16="http://schemas.microsoft.com/office/drawing/2014/main" id="{55759EE8-8435-4CBD-948E-265D999BCF02}"/>
              </a:ext>
            </a:extLst>
          </p:cNvPr>
          <p:cNvSpPr txBox="1"/>
          <p:nvPr/>
        </p:nvSpPr>
        <p:spPr>
          <a:xfrm>
            <a:off x="5733081" y="3725066"/>
            <a:ext cx="6034005" cy="300504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25000" lnSpcReduction="20000"/>
          </a:bodyPr>
          <a:lstStyle/>
          <a:p>
            <a:pPr indent="-228600" defTabSz="914400">
              <a:spcAft>
                <a:spcPts val="600"/>
              </a:spcAft>
              <a:buClr>
                <a:schemeClr val="tx2">
                  <a:lumMod val="10000"/>
                  <a:lumOff val="90000"/>
                </a:schemeClr>
              </a:buClr>
              <a:buSzPct val="80000"/>
              <a:buFont typeface="Wingdings" panose="05000000000000000000" pitchFamily="2" charset="2"/>
              <a:buChar char="§"/>
            </a:pPr>
            <a:r>
              <a:rPr lang="en-US" sz="7200">
                <a:solidFill>
                  <a:srgbClr val="FFFFFF"/>
                </a:solidFill>
              </a:rPr>
              <a:t>The planet Jupiter is the fifth planet from the sun, and is two and a half times more massive than all the planets in the solar system combined. It is made primarily of gases and is therefore known as a gas giant. The mass of Jupiter is 318 times that of Earth. Jupitar is by far the largest planet in the solar system with a mean diameter of 139,822km (86,881miles). The diameter is 11 times, volume is 1,321, and surface area is 122 times of Earth. Jupiter's mass 318 times larger than Earth</a:t>
            </a:r>
            <a:r>
              <a:rPr lang="en-US" sz="1500">
                <a:solidFill>
                  <a:srgbClr val="FFFFFF"/>
                </a:solidFill>
              </a:rPr>
              <a:t>.</a:t>
            </a:r>
          </a:p>
        </p:txBody>
      </p:sp>
    </p:spTree>
    <p:extLst>
      <p:ext uri="{BB962C8B-B14F-4D97-AF65-F5344CB8AC3E}">
        <p14:creationId xmlns:p14="http://schemas.microsoft.com/office/powerpoint/2010/main" val="282618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Frame 64">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0" name="Rectangle 66">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8">
            <a:extLst>
              <a:ext uri="{FF2B5EF4-FFF2-40B4-BE49-F238E27FC236}">
                <a16:creationId xmlns:a16="http://schemas.microsoft.com/office/drawing/2014/main" id="{96E45848-BEDA-4F24-9C4E-DA2120958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70">
            <a:extLst>
              <a:ext uri="{FF2B5EF4-FFF2-40B4-BE49-F238E27FC236}">
                <a16:creationId xmlns:a16="http://schemas.microsoft.com/office/drawing/2014/main" id="{B2BB8117-A903-442C-9223-A4FEB85C3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72">
            <a:extLst>
              <a:ext uri="{FF2B5EF4-FFF2-40B4-BE49-F238E27FC236}">
                <a16:creationId xmlns:a16="http://schemas.microsoft.com/office/drawing/2014/main" id="{C59300B8-3117-43F8-9F8E-68DB9F002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74">
            <a:extLst>
              <a:ext uri="{FF2B5EF4-FFF2-40B4-BE49-F238E27FC236}">
                <a16:creationId xmlns:a16="http://schemas.microsoft.com/office/drawing/2014/main" id="{1AFAE680-42C1-4104-B74F-B0A8F1FB2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76">
            <a:extLst>
              <a:ext uri="{FF2B5EF4-FFF2-40B4-BE49-F238E27FC236}">
                <a16:creationId xmlns:a16="http://schemas.microsoft.com/office/drawing/2014/main" id="{828A8BA9-B3FE-4C96-A0A1-72A0D2C85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78">
            <a:extLst>
              <a:ext uri="{FF2B5EF4-FFF2-40B4-BE49-F238E27FC236}">
                <a16:creationId xmlns:a16="http://schemas.microsoft.com/office/drawing/2014/main" id="{16272B6F-135F-45E6-8F46-83B32059F2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3670" y="494950"/>
            <a:ext cx="5231130" cy="5871589"/>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ame 80">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6545E9B-AAFC-4F8C-A47E-BDDAB7A7B9ED}"/>
              </a:ext>
            </a:extLst>
          </p:cNvPr>
          <p:cNvSpPr txBox="1"/>
          <p:nvPr/>
        </p:nvSpPr>
        <p:spPr>
          <a:xfrm>
            <a:off x="838201" y="857251"/>
            <a:ext cx="5428375" cy="207645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defTabSz="914400">
              <a:lnSpc>
                <a:spcPct val="90000"/>
              </a:lnSpc>
              <a:spcBef>
                <a:spcPct val="0"/>
              </a:spcBef>
              <a:spcAft>
                <a:spcPts val="600"/>
              </a:spcAft>
            </a:pPr>
            <a:r>
              <a:rPr lang="en-US" sz="4400" u="sng">
                <a:solidFill>
                  <a:srgbClr val="FFFFFF"/>
                </a:solidFill>
                <a:latin typeface="+mj-lt"/>
                <a:cs typeface="Angsana New" panose="02020603050405020304" pitchFamily="18" charset="-34"/>
              </a:rPr>
              <a:t>Saturn</a:t>
            </a:r>
          </a:p>
        </p:txBody>
      </p:sp>
      <p:sp>
        <p:nvSpPr>
          <p:cNvPr id="5" name="TextBox 4">
            <a:extLst>
              <a:ext uri="{FF2B5EF4-FFF2-40B4-BE49-F238E27FC236}">
                <a16:creationId xmlns:a16="http://schemas.microsoft.com/office/drawing/2014/main" id="{8B453153-6C00-46F9-8C02-3EF4C9F90D59}"/>
              </a:ext>
            </a:extLst>
          </p:cNvPr>
          <p:cNvSpPr txBox="1"/>
          <p:nvPr/>
        </p:nvSpPr>
        <p:spPr>
          <a:xfrm>
            <a:off x="838200" y="3190875"/>
            <a:ext cx="5428375" cy="2986087"/>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defTabSz="914400">
              <a:spcAft>
                <a:spcPts val="600"/>
              </a:spcAft>
              <a:buClr>
                <a:schemeClr val="tx2">
                  <a:lumMod val="10000"/>
                  <a:lumOff val="90000"/>
                </a:schemeClr>
              </a:buClr>
              <a:buSzPct val="80000"/>
              <a:buFont typeface="Wingdings" panose="05000000000000000000" pitchFamily="2" charset="2"/>
              <a:buChar char="§"/>
            </a:pPr>
            <a:r>
              <a:rPr lang="en-US" sz="1400">
                <a:solidFill>
                  <a:srgbClr val="FFFFFF"/>
                </a:solidFill>
              </a:rPr>
              <a:t>Saturn is sixth closest planet to the sun and last of the planets known to ancient civilization. In Roman Mythology Saturn was the father of Jupiter, king of the gods. Saturn is one of the five planets that you are able to see with the naked eye. Saturn was know to the ancients, including the Babylonians and Far Eastern observers. Saturn has oval-shaped storms similar to Jupiter's. Saturn is the flatest planet. Saturn's upper atmosphere is divided into bands of clouds. Saturn orbits the sun once every 29.4 Earth years. It is a gas giant with an avarage radius about nine timesthat of Earth. Saturn is the second largest planet in the solar system, after Jupiter. Although it has only one-eighth  the average destiny of Earth, with its larger volume its 95 times more massive.</a:t>
            </a:r>
          </a:p>
        </p:txBody>
      </p:sp>
      <p:pic>
        <p:nvPicPr>
          <p:cNvPr id="6" name="Picture 6">
            <a:extLst>
              <a:ext uri="{FF2B5EF4-FFF2-40B4-BE49-F238E27FC236}">
                <a16:creationId xmlns:a16="http://schemas.microsoft.com/office/drawing/2014/main" id="{3E13D43E-62E8-4B48-B035-916777716542}"/>
              </a:ext>
            </a:extLst>
          </p:cNvPr>
          <p:cNvPicPr>
            <a:picLocks noChangeAspect="1"/>
          </p:cNvPicPr>
          <p:nvPr/>
        </p:nvPicPr>
        <p:blipFill rotWithShape="1">
          <a:blip r:embed="rId2">
            <a:alphaModFix amt="60000"/>
            <a:extLst>
              <a:ext uri="{837473B0-CC2E-450A-ABE3-18F120FF3D39}">
                <a1611:picAttrSrcUrl xmlns:a1611="http://schemas.microsoft.com/office/drawing/2016/11/main" r:id="rId3"/>
              </a:ext>
            </a:extLst>
          </a:blip>
          <a:srcRect l="16088" r="17615"/>
          <a:stretch/>
        </p:blipFill>
        <p:spPr>
          <a:xfrm>
            <a:off x="6503670" y="494950"/>
            <a:ext cx="5190186" cy="5871589"/>
          </a:xfrm>
          <a:prstGeom prst="rect">
            <a:avLst/>
          </a:prstGeom>
        </p:spPr>
      </p:pic>
      <p:sp>
        <p:nvSpPr>
          <p:cNvPr id="3" name="TextBox 2">
            <a:extLst>
              <a:ext uri="{FF2B5EF4-FFF2-40B4-BE49-F238E27FC236}">
                <a16:creationId xmlns:a16="http://schemas.microsoft.com/office/drawing/2014/main" id="{C56432D7-5852-40AC-AF58-E6C91777B032}"/>
              </a:ext>
            </a:extLst>
          </p:cNvPr>
          <p:cNvSpPr txBox="1"/>
          <p:nvPr/>
        </p:nvSpPr>
        <p:spPr>
          <a:xfrm>
            <a:off x="760224" y="1715952"/>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7" name="TextBox 6">
            <a:extLst>
              <a:ext uri="{FF2B5EF4-FFF2-40B4-BE49-F238E27FC236}">
                <a16:creationId xmlns:a16="http://schemas.microsoft.com/office/drawing/2014/main" id="{6081B727-6439-41B3-BA65-9622C9A618AB}"/>
              </a:ext>
            </a:extLst>
          </p:cNvPr>
          <p:cNvSpPr txBox="1"/>
          <p:nvPr/>
        </p:nvSpPr>
        <p:spPr>
          <a:xfrm>
            <a:off x="9058199" y="6166484"/>
            <a:ext cx="2635657"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a:t>
            </a:r>
            <a:r>
              <a:rPr lang="en-US" sz="700">
                <a:solidFill>
                  <a:srgbClr val="FFFFFF"/>
                </a:solidFill>
              </a:rPr>
              <a:t>.</a:t>
            </a:r>
          </a:p>
        </p:txBody>
      </p:sp>
    </p:spTree>
    <p:extLst>
      <p:ext uri="{BB962C8B-B14F-4D97-AF65-F5344CB8AC3E}">
        <p14:creationId xmlns:p14="http://schemas.microsoft.com/office/powerpoint/2010/main" val="185269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ame 9">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6E45848-BEDA-4F24-9C4E-DA2120958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2BB8117-A903-442C-9223-A4FEB85C3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C59300B8-3117-43F8-9F8E-68DB9F002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1AFAE680-42C1-4104-B74F-B0A8F1FB2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828A8BA9-B3FE-4C96-A0A1-72A0D2C85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16272B6F-135F-45E6-8F46-83B32059F2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3670" y="494950"/>
            <a:ext cx="5231130" cy="5871589"/>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ame 25">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5BDBBDA-3C32-418C-812D-0C341152F0A0}"/>
              </a:ext>
            </a:extLst>
          </p:cNvPr>
          <p:cNvSpPr txBox="1"/>
          <p:nvPr/>
        </p:nvSpPr>
        <p:spPr>
          <a:xfrm>
            <a:off x="838201" y="857251"/>
            <a:ext cx="5428375" cy="207645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defTabSz="914400">
              <a:lnSpc>
                <a:spcPct val="90000"/>
              </a:lnSpc>
              <a:spcBef>
                <a:spcPct val="0"/>
              </a:spcBef>
              <a:spcAft>
                <a:spcPts val="600"/>
              </a:spcAft>
            </a:pPr>
            <a:r>
              <a:rPr lang="en-US" sz="4400">
                <a:solidFill>
                  <a:srgbClr val="FFFFFF"/>
                </a:solidFill>
                <a:latin typeface="+mj-lt"/>
                <a:cs typeface="Angsana New" panose="02020603050405020304" pitchFamily="18" charset="-34"/>
              </a:rPr>
              <a:t>Uranus</a:t>
            </a:r>
          </a:p>
        </p:txBody>
      </p:sp>
      <p:sp>
        <p:nvSpPr>
          <p:cNvPr id="3" name="TextBox 2">
            <a:extLst>
              <a:ext uri="{FF2B5EF4-FFF2-40B4-BE49-F238E27FC236}">
                <a16:creationId xmlns:a16="http://schemas.microsoft.com/office/drawing/2014/main" id="{6171E82C-1BB4-48D5-9A1C-6252D4761264}"/>
              </a:ext>
            </a:extLst>
          </p:cNvPr>
          <p:cNvSpPr txBox="1"/>
          <p:nvPr/>
        </p:nvSpPr>
        <p:spPr>
          <a:xfrm>
            <a:off x="838200" y="3190875"/>
            <a:ext cx="5428375" cy="2986087"/>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fontScale="92500" lnSpcReduction="20000"/>
          </a:bodyPr>
          <a:lstStyle/>
          <a:p>
            <a:pPr indent="-228600" defTabSz="914400">
              <a:lnSpc>
                <a:spcPct val="110000"/>
              </a:lnSpc>
              <a:spcAft>
                <a:spcPts val="600"/>
              </a:spcAft>
              <a:buClr>
                <a:schemeClr val="tx2">
                  <a:lumMod val="10000"/>
                  <a:lumOff val="90000"/>
                </a:schemeClr>
              </a:buClr>
              <a:buSzPct val="80000"/>
              <a:buFont typeface="Wingdings" panose="05000000000000000000" pitchFamily="2" charset="2"/>
              <a:buChar char="§"/>
            </a:pPr>
            <a:r>
              <a:rPr lang="en-US" sz="2000">
                <a:solidFill>
                  <a:srgbClr val="FFFFFF"/>
                </a:solidFill>
              </a:rPr>
              <a:t>It takes Uranus 84 Earth days to orbit the sun. A collision could have caused the unusual tilt on Uranus. Uranus wind speeds can reach up to 900km ph. William Hershel discovered Uranus in 1781. Uranus tilts on its axus once every 17 hours and 14 minutes. Uranus is reffered to a</a:t>
            </a:r>
            <a:r>
              <a:rPr lang="en-US" sz="2000" dirty="0">
                <a:solidFill>
                  <a:srgbClr val="FFFFFF"/>
                </a:solidFill>
              </a:rPr>
              <a:t> </a:t>
            </a:r>
            <a:r>
              <a:rPr lang="en-US" sz="2000">
                <a:solidFill>
                  <a:srgbClr val="FFFFFF"/>
                </a:solidFill>
              </a:rPr>
              <a:t>Ice Giant. Uranus hits the coldest temperature than every other planet. A season on Uranus is one long day- (42 years). Uranus has 27 moons. Uranus' atmosphere is ices. Uranus has rings.</a:t>
            </a:r>
          </a:p>
        </p:txBody>
      </p:sp>
      <p:pic>
        <p:nvPicPr>
          <p:cNvPr id="4" name="Picture 4" descr="A picture containing light&#10;&#10;Description automatically generated">
            <a:extLst>
              <a:ext uri="{FF2B5EF4-FFF2-40B4-BE49-F238E27FC236}">
                <a16:creationId xmlns:a16="http://schemas.microsoft.com/office/drawing/2014/main" id="{D9134143-BC9A-44AB-91A6-7221D2F60DC0}"/>
              </a:ext>
            </a:extLst>
          </p:cNvPr>
          <p:cNvPicPr>
            <a:picLocks noChangeAspect="1"/>
          </p:cNvPicPr>
          <p:nvPr/>
        </p:nvPicPr>
        <p:blipFill rotWithShape="1">
          <a:blip r:embed="rId2">
            <a:alphaModFix amt="60000"/>
            <a:extLst>
              <a:ext uri="{837473B0-CC2E-450A-ABE3-18F120FF3D39}">
                <a1611:picAttrSrcUrl xmlns:a1611="http://schemas.microsoft.com/office/drawing/2016/11/main" r:id="rId3"/>
              </a:ext>
            </a:extLst>
          </a:blip>
          <a:srcRect l="5877" r="102" b="-1"/>
          <a:stretch/>
        </p:blipFill>
        <p:spPr>
          <a:xfrm>
            <a:off x="6503670" y="494950"/>
            <a:ext cx="5190186" cy="5871589"/>
          </a:xfrm>
          <a:prstGeom prst="rect">
            <a:avLst/>
          </a:prstGeom>
        </p:spPr>
      </p:pic>
      <p:sp>
        <p:nvSpPr>
          <p:cNvPr id="5" name="TextBox 4">
            <a:extLst>
              <a:ext uri="{FF2B5EF4-FFF2-40B4-BE49-F238E27FC236}">
                <a16:creationId xmlns:a16="http://schemas.microsoft.com/office/drawing/2014/main" id="{59FB6CBA-F1ED-438B-A283-11B2C5AE7CD2}"/>
              </a:ext>
            </a:extLst>
          </p:cNvPr>
          <p:cNvSpPr txBox="1"/>
          <p:nvPr/>
        </p:nvSpPr>
        <p:spPr>
          <a:xfrm>
            <a:off x="9077435" y="6166484"/>
            <a:ext cx="261642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31453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rame 8">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10">
            <a:extLst>
              <a:ext uri="{FF2B5EF4-FFF2-40B4-BE49-F238E27FC236}">
                <a16:creationId xmlns:a16="http://schemas.microsoft.com/office/drawing/2014/main" id="{19B36E71-93BD-4984-AC9C-CC9FB9CC0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2">
            <a:extLst>
              <a:ext uri="{FF2B5EF4-FFF2-40B4-BE49-F238E27FC236}">
                <a16:creationId xmlns:a16="http://schemas.microsoft.com/office/drawing/2014/main" id="{3A767031-C99F-4567-B7D9-353331C779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4">
            <a:extLst>
              <a:ext uri="{FF2B5EF4-FFF2-40B4-BE49-F238E27FC236}">
                <a16:creationId xmlns:a16="http://schemas.microsoft.com/office/drawing/2014/main" id="{63FEDEE9-12A6-4011-A532-8071D6086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6">
            <a:extLst>
              <a:ext uri="{FF2B5EF4-FFF2-40B4-BE49-F238E27FC236}">
                <a16:creationId xmlns:a16="http://schemas.microsoft.com/office/drawing/2014/main" id="{57C37CE9-19CE-49DF-A887-2214EBB1F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8">
            <a:extLst>
              <a:ext uri="{FF2B5EF4-FFF2-40B4-BE49-F238E27FC236}">
                <a16:creationId xmlns:a16="http://schemas.microsoft.com/office/drawing/2014/main" id="{7EF84E8E-7E93-4DEE-BCFB-2AE29098B5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20">
            <a:extLst>
              <a:ext uri="{FF2B5EF4-FFF2-40B4-BE49-F238E27FC236}">
                <a16:creationId xmlns:a16="http://schemas.microsoft.com/office/drawing/2014/main" id="{9046502B-E9B6-4225-B8EE-BC5D64468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BBCB082-4B8B-4783-9D96-617CDD655EDA}"/>
              </a:ext>
            </a:extLst>
          </p:cNvPr>
          <p:cNvSpPr txBox="1"/>
          <p:nvPr/>
        </p:nvSpPr>
        <p:spPr>
          <a:xfrm>
            <a:off x="838199" y="3905879"/>
            <a:ext cx="5872993" cy="239802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a:lnSpc>
                <a:spcPct val="90000"/>
              </a:lnSpc>
              <a:spcBef>
                <a:spcPct val="0"/>
              </a:spcBef>
              <a:spcAft>
                <a:spcPts val="600"/>
              </a:spcAft>
            </a:pPr>
            <a:r>
              <a:rPr lang="en-US" sz="4400" u="sng">
                <a:solidFill>
                  <a:srgbClr val="FFFFFF"/>
                </a:solidFill>
                <a:latin typeface="+mj-lt"/>
                <a:cs typeface="Angsana New" panose="02020603050405020304" pitchFamily="18" charset="-34"/>
              </a:rPr>
              <a:t>Neptune</a:t>
            </a:r>
          </a:p>
        </p:txBody>
      </p:sp>
      <p:sp>
        <p:nvSpPr>
          <p:cNvPr id="18" name="Rectangle 22">
            <a:extLst>
              <a:ext uri="{FF2B5EF4-FFF2-40B4-BE49-F238E27FC236}">
                <a16:creationId xmlns:a16="http://schemas.microsoft.com/office/drawing/2014/main" id="{2D500B59-4CB5-4E11-9A7B-D19B4BA14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3594019"/>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able, sitting, blue, monitor&#10;&#10;Description automatically generated">
            <a:extLst>
              <a:ext uri="{FF2B5EF4-FFF2-40B4-BE49-F238E27FC236}">
                <a16:creationId xmlns:a16="http://schemas.microsoft.com/office/drawing/2014/main" id="{89E6E393-D492-4FAE-967A-7BD5CDC23006}"/>
              </a:ext>
            </a:extLst>
          </p:cNvPr>
          <p:cNvPicPr>
            <a:picLocks noChangeAspect="1"/>
          </p:cNvPicPr>
          <p:nvPr/>
        </p:nvPicPr>
        <p:blipFill rotWithShape="1">
          <a:blip r:embed="rId2">
            <a:alphaModFix amt="60000"/>
          </a:blip>
          <a:srcRect t="20004" r="-1" b="35150"/>
          <a:stretch/>
        </p:blipFill>
        <p:spPr>
          <a:xfrm>
            <a:off x="20" y="663"/>
            <a:ext cx="12188932" cy="3594019"/>
          </a:xfrm>
          <a:prstGeom prst="rect">
            <a:avLst/>
          </a:prstGeom>
        </p:spPr>
      </p:pic>
      <p:sp>
        <p:nvSpPr>
          <p:cNvPr id="3" name="TextBox 2">
            <a:extLst>
              <a:ext uri="{FF2B5EF4-FFF2-40B4-BE49-F238E27FC236}">
                <a16:creationId xmlns:a16="http://schemas.microsoft.com/office/drawing/2014/main" id="{5AE706E1-F13A-4402-89E0-07FF4A13FEC9}"/>
              </a:ext>
            </a:extLst>
          </p:cNvPr>
          <p:cNvSpPr txBox="1"/>
          <p:nvPr/>
        </p:nvSpPr>
        <p:spPr>
          <a:xfrm>
            <a:off x="6934200" y="3905880"/>
            <a:ext cx="4419599" cy="239802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defTabSz="914400">
              <a:lnSpc>
                <a:spcPct val="110000"/>
              </a:lnSpc>
              <a:spcAft>
                <a:spcPts val="600"/>
              </a:spcAft>
              <a:buClr>
                <a:schemeClr val="tx2">
                  <a:lumMod val="10000"/>
                  <a:lumOff val="90000"/>
                </a:schemeClr>
              </a:buClr>
              <a:buSzPct val="80000"/>
              <a:buFont typeface="Wingdings" panose="05000000000000000000" pitchFamily="2" charset="2"/>
              <a:buChar char="§"/>
            </a:pPr>
            <a:r>
              <a:rPr lang="en-US">
                <a:solidFill>
                  <a:srgbClr val="FFFFFF"/>
                </a:solidFill>
              </a:rPr>
              <a:t>While it is the third largest planet with respect to mass, it is only fourth largest in terms of diameter. Due to its blue coloration, Neptune was named after the Roman God Of Sea. Neptune is the eighth furthest planet from the sun and last of the known planets.</a:t>
            </a:r>
          </a:p>
        </p:txBody>
      </p:sp>
    </p:spTree>
    <p:extLst>
      <p:ext uri="{BB962C8B-B14F-4D97-AF65-F5344CB8AC3E}">
        <p14:creationId xmlns:p14="http://schemas.microsoft.com/office/powerpoint/2010/main" val="152128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LuminousVTI">
  <a:themeElements>
    <a:clrScheme name="Custom 54">
      <a:dk1>
        <a:sysClr val="windowText" lastClr="000000"/>
      </a:dk1>
      <a:lt1>
        <a:sysClr val="window" lastClr="FFFFFF"/>
      </a:lt1>
      <a:dk2>
        <a:srgbClr val="201449"/>
      </a:dk2>
      <a:lt2>
        <a:srgbClr val="EEEEEE"/>
      </a:lt2>
      <a:accent1>
        <a:srgbClr val="F900A0"/>
      </a:accent1>
      <a:accent2>
        <a:srgbClr val="4D4EE6"/>
      </a:accent2>
      <a:accent3>
        <a:srgbClr val="454B78"/>
      </a:accent3>
      <a:accent4>
        <a:srgbClr val="A3A3C1"/>
      </a:accent4>
      <a:accent5>
        <a:srgbClr val="7162FE"/>
      </a:accent5>
      <a:accent6>
        <a:srgbClr val="1EBE9B"/>
      </a:accent6>
      <a:hlink>
        <a:srgbClr val="F900A0"/>
      </a:hlink>
      <a:folHlink>
        <a:srgbClr val="8477FE"/>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docProps/app.xml><?xml version="1.0" encoding="utf-8"?>
<Properties xmlns="http://schemas.openxmlformats.org/officeDocument/2006/extended-properties" xmlns:vt="http://schemas.openxmlformats.org/officeDocument/2006/docPropsVTypes">
  <Template>Celestial</Template>
  <TotalTime>0</TotalTime>
  <Words>0</Words>
  <Application>Microsoft Office PowerPoint</Application>
  <PresentationFormat>Widescreen</PresentationFormat>
  <Paragraphs>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LuminousVTI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672</cp:revision>
  <dcterms:created xsi:type="dcterms:W3CDTF">2021-01-22T20:56:44Z</dcterms:created>
  <dcterms:modified xsi:type="dcterms:W3CDTF">2021-01-24T14:33:51Z</dcterms:modified>
</cp:coreProperties>
</file>