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8" r:id="rId14"/>
    <p:sldId id="267" r:id="rId15"/>
    <p:sldId id="269" r:id="rId1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FA31B-0DA0-4845-8FF5-5B61CB57176F}" type="datetimeFigureOut">
              <a:rPr lang="en-GB" smtClean="0"/>
              <a:t>20/10/2020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3376F-FE92-4FFF-A552-58F907785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28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3376F-FE92-4FFF-A552-58F907785AA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307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49602" y="461594"/>
            <a:ext cx="5844794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71904"/>
            <a:ext cx="8072119" cy="29038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cedwards@marsdenprimary.org.u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9837" y="5105400"/>
            <a:ext cx="7295515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2915" marR="5080" indent="-2990850">
              <a:lnSpc>
                <a:spcPct val="100000"/>
              </a:lnSpc>
              <a:spcBef>
                <a:spcPts val="100"/>
              </a:spcBef>
            </a:pPr>
            <a:r>
              <a:rPr sz="4400" spc="-5" dirty="0">
                <a:latin typeface="SassoonPrimaryInfant" pitchFamily="2" charset="0"/>
                <a:cs typeface="Calibri"/>
              </a:rPr>
              <a:t>How </a:t>
            </a:r>
            <a:r>
              <a:rPr sz="4400" spc="-15" dirty="0">
                <a:latin typeface="SassoonPrimaryInfant" pitchFamily="2" charset="0"/>
                <a:cs typeface="Calibri"/>
              </a:rPr>
              <a:t>can </a:t>
            </a:r>
            <a:r>
              <a:rPr sz="4400" dirty="0">
                <a:latin typeface="SassoonPrimaryInfant" pitchFamily="2" charset="0"/>
                <a:cs typeface="Calibri"/>
              </a:rPr>
              <a:t>I help </a:t>
            </a:r>
            <a:r>
              <a:rPr sz="4400" spc="-50" dirty="0">
                <a:latin typeface="SassoonPrimaryInfant" pitchFamily="2" charset="0"/>
                <a:cs typeface="Calibri"/>
              </a:rPr>
              <a:t>my </a:t>
            </a:r>
            <a:r>
              <a:rPr sz="4400" dirty="0">
                <a:latin typeface="SassoonPrimaryInfant" pitchFamily="2" charset="0"/>
                <a:cs typeface="Calibri"/>
              </a:rPr>
              <a:t>child learn </a:t>
            </a:r>
            <a:r>
              <a:rPr sz="4400" spc="-25" dirty="0">
                <a:latin typeface="SassoonPrimaryInfant" pitchFamily="2" charset="0"/>
                <a:cs typeface="Calibri"/>
              </a:rPr>
              <a:t>to  </a:t>
            </a:r>
            <a:r>
              <a:rPr sz="4400" spc="-10" dirty="0">
                <a:latin typeface="SassoonPrimaryInfant" pitchFamily="2" charset="0"/>
                <a:cs typeface="Calibri"/>
              </a:rPr>
              <a:t>read?</a:t>
            </a:r>
            <a:endParaRPr sz="4400" dirty="0">
              <a:latin typeface="SassoonPrimaryInfant" pitchFamily="2" charset="0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0393" y="162019"/>
            <a:ext cx="6400800" cy="148245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235"/>
              </a:lnSpc>
            </a:pPr>
            <a:r>
              <a:rPr sz="4800" spc="-15" dirty="0">
                <a:solidFill>
                  <a:srgbClr val="FF0000"/>
                </a:solidFill>
                <a:latin typeface="SassoonPrimaryInfant" pitchFamily="2" charset="0"/>
                <a:cs typeface="Calibri"/>
              </a:rPr>
              <a:t>Marsden </a:t>
            </a:r>
            <a:r>
              <a:rPr sz="4800" dirty="0">
                <a:solidFill>
                  <a:srgbClr val="FF0000"/>
                </a:solidFill>
                <a:latin typeface="SassoonPrimaryInfant" pitchFamily="2" charset="0"/>
                <a:cs typeface="Calibri"/>
              </a:rPr>
              <a:t>Primary</a:t>
            </a:r>
            <a:endParaRPr sz="4800" dirty="0">
              <a:latin typeface="SassoonPrimaryInfant" pitchFamily="2" charset="0"/>
              <a:cs typeface="Calibri"/>
            </a:endParaRPr>
          </a:p>
          <a:p>
            <a:pPr marL="135890" algn="ctr">
              <a:lnSpc>
                <a:spcPct val="100000"/>
              </a:lnSpc>
              <a:spcBef>
                <a:spcPts val="575"/>
              </a:spcBef>
            </a:pPr>
            <a:r>
              <a:rPr sz="4800" spc="-5" dirty="0">
                <a:solidFill>
                  <a:srgbClr val="FF0000"/>
                </a:solidFill>
                <a:latin typeface="SassoonPrimaryInfant" pitchFamily="2" charset="0"/>
                <a:cs typeface="Calibri"/>
              </a:rPr>
              <a:t>School</a:t>
            </a:r>
            <a:endParaRPr sz="4800" dirty="0">
              <a:latin typeface="SassoonPrimaryInfant" pitchFamily="2" charset="0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8951" y="162019"/>
            <a:ext cx="751650" cy="8285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8150985" y="196655"/>
            <a:ext cx="751650" cy="8285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 descr="Image result for reading quotes for childr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094" y="1752600"/>
            <a:ext cx="3429000" cy="3463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838200"/>
            <a:ext cx="8072119" cy="5180905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r>
              <a:rPr lang="en-GB" spc="-15" dirty="0">
                <a:latin typeface="SassoonPrimaryInfant" pitchFamily="2" charset="0"/>
                <a:cs typeface="Calibri"/>
              </a:rPr>
              <a:t>By the end of Reception your child should be able to</a:t>
            </a:r>
            <a:r>
              <a:rPr lang="en-GB" spc="-15" dirty="0" smtClean="0">
                <a:latin typeface="SassoonPrimaryInfant" pitchFamily="2" charset="0"/>
                <a:cs typeface="Calibri"/>
              </a:rPr>
              <a:t>: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endParaRPr lang="en-GB" spc="-15" dirty="0">
              <a:latin typeface="SassoonPrimaryInfant" pitchFamily="2" charset="0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r>
              <a:rPr lang="en-GB" b="1" u="sng" spc="-15" dirty="0">
                <a:latin typeface="SassoonPrimaryInfant" pitchFamily="2" charset="0"/>
                <a:cs typeface="Calibri"/>
              </a:rPr>
              <a:t>Comprehension</a:t>
            </a:r>
            <a:r>
              <a:rPr lang="en-GB" spc="-15" dirty="0">
                <a:latin typeface="SassoonPrimaryInfant" pitchFamily="2" charset="0"/>
                <a:cs typeface="Calibri"/>
              </a:rPr>
              <a:t> </a:t>
            </a: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pc="-15" dirty="0" smtClean="0">
                <a:latin typeface="SassoonPrimaryInfant" pitchFamily="2" charset="0"/>
                <a:cs typeface="Calibri"/>
              </a:rPr>
              <a:t>Demonstrate </a:t>
            </a:r>
            <a:r>
              <a:rPr lang="en-GB" spc="-15" dirty="0">
                <a:latin typeface="SassoonPrimaryInfant" pitchFamily="2" charset="0"/>
                <a:cs typeface="Calibri"/>
              </a:rPr>
              <a:t>an understanding of what has been read to them by retelling stories and narratives in their own words, using recently learnt vocabulary. </a:t>
            </a:r>
            <a:endParaRPr lang="en-GB" spc="-15" dirty="0" smtClean="0">
              <a:latin typeface="SassoonPrimaryInfant" pitchFamily="2" charset="0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pc="-15" dirty="0" smtClean="0">
                <a:latin typeface="SassoonPrimaryInfant" pitchFamily="2" charset="0"/>
                <a:cs typeface="Calibri"/>
              </a:rPr>
              <a:t>Anticipate – where appropriate – key events in a story.</a:t>
            </a: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pc="-15" dirty="0" smtClean="0">
                <a:latin typeface="SassoonPrimaryInfant" pitchFamily="2" charset="0"/>
                <a:cs typeface="Calibri"/>
              </a:rPr>
              <a:t>Use and understand recently introduced vocabulary during discussions about stories, non-fiction, rhymes, poems and during role-play.</a:t>
            </a: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endParaRPr lang="en-GB" spc="-15" dirty="0">
              <a:latin typeface="SassoonPrimaryInfant" pitchFamily="2" charset="0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r>
              <a:rPr lang="en-GB" b="1" u="sng" spc="-15" dirty="0" smtClean="0">
                <a:latin typeface="SassoonPrimaryInfant" pitchFamily="2" charset="0"/>
                <a:cs typeface="Calibri"/>
              </a:rPr>
              <a:t>Word Reading</a:t>
            </a: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pc="-15" dirty="0" smtClean="0">
                <a:latin typeface="SassoonPrimaryInfant" pitchFamily="2" charset="0"/>
                <a:cs typeface="Calibri"/>
              </a:rPr>
              <a:t>Say a sound for each letter of the alphabet and at least 10 digraphs.</a:t>
            </a: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pc="-15" dirty="0" smtClean="0">
                <a:latin typeface="SassoonPrimaryInfant" pitchFamily="2" charset="0"/>
                <a:cs typeface="Calibri"/>
              </a:rPr>
              <a:t>Read words consistent with their phonic-knowledge by sound-blending.</a:t>
            </a: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pc="-15" dirty="0" smtClean="0">
                <a:latin typeface="SassoonPrimaryInfant" pitchFamily="2" charset="0"/>
                <a:cs typeface="Calibri"/>
              </a:rPr>
              <a:t>Read aloud simple sentences and books that are consistent with their phonic-knowledge, including some common exception words. </a:t>
            </a:r>
            <a:endParaRPr lang="en-GB" spc="-15" dirty="0">
              <a:latin typeface="SassoonPrimaryInfant" pitchFamily="2" charset="0"/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9789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9348" y="461594"/>
            <a:ext cx="585406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u="sng" dirty="0">
                <a:latin typeface="SassoonPrimaryInfant" pitchFamily="2" charset="0"/>
              </a:rPr>
              <a:t>Please </a:t>
            </a:r>
            <a:r>
              <a:rPr sz="3600" u="sng" spc="-10" dirty="0">
                <a:latin typeface="SassoonPrimaryInfant" pitchFamily="2" charset="0"/>
              </a:rPr>
              <a:t>remember</a:t>
            </a:r>
            <a:r>
              <a:rPr sz="3600" u="sng" spc="-40" dirty="0">
                <a:latin typeface="SassoonPrimaryInfant" pitchFamily="2" charset="0"/>
              </a:rPr>
              <a:t> </a:t>
            </a:r>
            <a:r>
              <a:rPr sz="3600" u="sng" spc="-5" dirty="0" smtClean="0">
                <a:latin typeface="SassoonPrimaryInfant" pitchFamily="2" charset="0"/>
              </a:rPr>
              <a:t>that</a:t>
            </a:r>
            <a:r>
              <a:rPr lang="en-GB" sz="3600" u="sng" spc="-5" dirty="0" smtClean="0">
                <a:latin typeface="SassoonPrimaryInfant" pitchFamily="2" charset="0"/>
              </a:rPr>
              <a:t>…</a:t>
            </a:r>
            <a:endParaRPr sz="3600" u="sng" spc="-5" dirty="0">
              <a:latin typeface="SassoonPrimaryInfant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90840" cy="47327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5" dirty="0">
                <a:latin typeface="SassoonPrimaryInfant" pitchFamily="2" charset="0"/>
                <a:cs typeface="Calibri"/>
              </a:rPr>
              <a:t>Every </a:t>
            </a:r>
            <a:r>
              <a:rPr sz="2800" spc="-5" dirty="0">
                <a:latin typeface="SassoonPrimaryInfant" pitchFamily="2" charset="0"/>
                <a:cs typeface="Calibri"/>
              </a:rPr>
              <a:t>child </a:t>
            </a:r>
            <a:r>
              <a:rPr sz="2800" dirty="0">
                <a:latin typeface="SassoonPrimaryInfant" pitchFamily="2" charset="0"/>
                <a:cs typeface="Calibri"/>
              </a:rPr>
              <a:t>is </a:t>
            </a:r>
            <a:r>
              <a:rPr sz="2800" spc="-25" dirty="0">
                <a:latin typeface="SassoonPrimaryInfant" pitchFamily="2" charset="0"/>
                <a:cs typeface="Calibri"/>
              </a:rPr>
              <a:t>different </a:t>
            </a:r>
            <a:r>
              <a:rPr sz="2800" dirty="0">
                <a:latin typeface="SassoonPrimaryInfant" pitchFamily="2" charset="0"/>
                <a:cs typeface="Calibri"/>
              </a:rPr>
              <a:t>and </a:t>
            </a:r>
            <a:r>
              <a:rPr sz="2800" spc="-5" dirty="0">
                <a:latin typeface="SassoonPrimaryInfant" pitchFamily="2" charset="0"/>
                <a:cs typeface="Calibri"/>
              </a:rPr>
              <a:t>some </a:t>
            </a:r>
            <a:r>
              <a:rPr sz="2800" spc="-10" dirty="0">
                <a:latin typeface="SassoonPrimaryInfant" pitchFamily="2" charset="0"/>
                <a:cs typeface="Calibri"/>
              </a:rPr>
              <a:t>children read  more </a:t>
            </a:r>
            <a:r>
              <a:rPr sz="2800" spc="-5" dirty="0">
                <a:latin typeface="SassoonPrimaryInfant" pitchFamily="2" charset="0"/>
                <a:cs typeface="Calibri"/>
              </a:rPr>
              <a:t>quickly </a:t>
            </a:r>
            <a:r>
              <a:rPr sz="2800" dirty="0">
                <a:latin typeface="SassoonPrimaryInfant" pitchFamily="2" charset="0"/>
                <a:cs typeface="Calibri"/>
              </a:rPr>
              <a:t>than</a:t>
            </a:r>
            <a:r>
              <a:rPr sz="2800" spc="20" dirty="0">
                <a:latin typeface="SassoonPrimaryInfant" pitchFamily="2" charset="0"/>
                <a:cs typeface="Calibri"/>
              </a:rPr>
              <a:t> </a:t>
            </a:r>
            <a:r>
              <a:rPr sz="2800" spc="-15" dirty="0" smtClean="0">
                <a:latin typeface="SassoonPrimaryInfant" pitchFamily="2" charset="0"/>
                <a:cs typeface="Calibri"/>
              </a:rPr>
              <a:t>others</a:t>
            </a:r>
            <a:r>
              <a:rPr lang="en-GB" sz="2800" spc="-1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103251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SassoonPrimaryInfant" pitchFamily="2" charset="0"/>
                <a:cs typeface="Calibri"/>
              </a:rPr>
              <a:t>Reading </a:t>
            </a:r>
            <a:r>
              <a:rPr sz="2800" spc="-5" dirty="0">
                <a:latin typeface="SassoonPrimaryInfant" pitchFamily="2" charset="0"/>
                <a:cs typeface="Calibri"/>
              </a:rPr>
              <a:t>should be something </a:t>
            </a:r>
            <a:r>
              <a:rPr sz="2800" spc="-10" dirty="0">
                <a:latin typeface="SassoonPrimaryInfant" pitchFamily="2" charset="0"/>
                <a:cs typeface="Calibri"/>
              </a:rPr>
              <a:t>your </a:t>
            </a:r>
            <a:r>
              <a:rPr sz="2800" spc="-5" dirty="0">
                <a:latin typeface="SassoonPrimaryInfant" pitchFamily="2" charset="0"/>
                <a:cs typeface="Calibri"/>
              </a:rPr>
              <a:t>child 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enjoys</a:t>
            </a:r>
            <a:r>
              <a:rPr lang="en-GB" sz="2800" spc="-5" dirty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1524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SassoonPrimaryInfant" pitchFamily="2" charset="0"/>
                <a:cs typeface="Calibri"/>
              </a:rPr>
              <a:t>Experience has shown us </a:t>
            </a:r>
            <a:r>
              <a:rPr sz="2800" spc="-10" dirty="0">
                <a:latin typeface="SassoonPrimaryInfant" pitchFamily="2" charset="0"/>
                <a:cs typeface="Calibri"/>
              </a:rPr>
              <a:t>that </a:t>
            </a:r>
            <a:r>
              <a:rPr sz="2800" dirty="0">
                <a:latin typeface="SassoonPrimaryInfant" pitchFamily="2" charset="0"/>
                <a:cs typeface="Calibri"/>
              </a:rPr>
              <a:t>the </a:t>
            </a:r>
            <a:r>
              <a:rPr sz="2800" spc="-10" dirty="0">
                <a:latin typeface="SassoonPrimaryInfant" pitchFamily="2" charset="0"/>
                <a:cs typeface="Calibri"/>
              </a:rPr>
              <a:t>children  </a:t>
            </a:r>
            <a:r>
              <a:rPr sz="2800" dirty="0">
                <a:latin typeface="SassoonPrimaryInfant" pitchFamily="2" charset="0"/>
                <a:cs typeface="Calibri"/>
              </a:rPr>
              <a:t>who </a:t>
            </a:r>
            <a:r>
              <a:rPr sz="2800" spc="-30" dirty="0">
                <a:latin typeface="SassoonPrimaryInfant" pitchFamily="2" charset="0"/>
                <a:cs typeface="Calibri"/>
              </a:rPr>
              <a:t>make </a:t>
            </a:r>
            <a:r>
              <a:rPr sz="2800" dirty="0">
                <a:latin typeface="SassoonPrimaryInfant" pitchFamily="2" charset="0"/>
                <a:cs typeface="Calibri"/>
              </a:rPr>
              <a:t>the </a:t>
            </a:r>
            <a:r>
              <a:rPr sz="2800" spc="-10" dirty="0">
                <a:latin typeface="SassoonPrimaryInfant" pitchFamily="2" charset="0"/>
                <a:cs typeface="Calibri"/>
              </a:rPr>
              <a:t>most </a:t>
            </a:r>
            <a:r>
              <a:rPr sz="2800" spc="-15" dirty="0">
                <a:latin typeface="SassoonPrimaryInfant" pitchFamily="2" charset="0"/>
                <a:cs typeface="Calibri"/>
              </a:rPr>
              <a:t>progress are </a:t>
            </a:r>
            <a:r>
              <a:rPr sz="2800" dirty="0">
                <a:latin typeface="SassoonPrimaryInfant" pitchFamily="2" charset="0"/>
                <a:cs typeface="Calibri"/>
              </a:rPr>
              <a:t>the </a:t>
            </a:r>
            <a:r>
              <a:rPr sz="2800" spc="-10" dirty="0">
                <a:latin typeface="SassoonPrimaryInfant" pitchFamily="2" charset="0"/>
                <a:cs typeface="Calibri"/>
              </a:rPr>
              <a:t>children  </a:t>
            </a:r>
            <a:r>
              <a:rPr sz="2800" dirty="0">
                <a:latin typeface="SassoonPrimaryInfant" pitchFamily="2" charset="0"/>
                <a:cs typeface="Calibri"/>
              </a:rPr>
              <a:t>who </a:t>
            </a:r>
            <a:r>
              <a:rPr sz="2800" spc="-15" dirty="0">
                <a:latin typeface="SassoonPrimaryInfant" pitchFamily="2" charset="0"/>
                <a:cs typeface="Calibri"/>
              </a:rPr>
              <a:t>are </a:t>
            </a:r>
            <a:r>
              <a:rPr sz="2800" spc="-10" dirty="0">
                <a:latin typeface="SassoonPrimaryInfant" pitchFamily="2" charset="0"/>
                <a:cs typeface="Calibri"/>
              </a:rPr>
              <a:t>supported at</a:t>
            </a:r>
            <a:r>
              <a:rPr sz="2800" spc="20" dirty="0">
                <a:latin typeface="SassoonPrimaryInfant" pitchFamily="2" charset="0"/>
                <a:cs typeface="Calibri"/>
              </a:rPr>
              <a:t>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home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</a:p>
          <a:p>
            <a:pPr marL="355600" marR="1524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800" spc="-5" dirty="0" smtClean="0">
                <a:latin typeface="SassoonPrimaryInfant" pitchFamily="2" charset="0"/>
                <a:cs typeface="Calibri"/>
              </a:rPr>
              <a:t>It is better to read one or two pages per night rather than only reading once a week. </a:t>
            </a:r>
            <a:endParaRPr lang="en-GB" sz="2800" spc="-5" dirty="0">
              <a:latin typeface="SassoonPrimaryInfant" pitchFamily="2" charset="0"/>
              <a:cs typeface="Calibri"/>
            </a:endParaRPr>
          </a:p>
          <a:p>
            <a:pPr marL="355600" marR="1524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800" spc="-5" dirty="0" smtClean="0">
                <a:latin typeface="SassoonPrimaryInfant" pitchFamily="2" charset="0"/>
                <a:cs typeface="Calibri"/>
              </a:rPr>
              <a:t>Reading should be fun! </a:t>
            </a:r>
            <a:r>
              <a:rPr lang="en-GB" sz="2800" spc="-5" dirty="0" smtClean="0">
                <a:latin typeface="SassoonPrimaryInfant" pitchFamily="2" charset="0"/>
                <a:cs typeface="Calibri"/>
                <a:sym typeface="Wingdings" panose="05000000000000000000" pitchFamily="2" charset="2"/>
              </a:rPr>
              <a:t> </a:t>
            </a:r>
            <a:endParaRPr sz="28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9602" y="461594"/>
            <a:ext cx="5844794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5"/>
              </a:spcBef>
            </a:pPr>
            <a:r>
              <a:rPr sz="4000" u="sng" spc="5" dirty="0">
                <a:latin typeface="SassoonPrimaryInfant" pitchFamily="2" charset="0"/>
              </a:rPr>
              <a:t>Glossary </a:t>
            </a:r>
            <a:r>
              <a:rPr sz="4000" u="sng" dirty="0">
                <a:latin typeface="SassoonPrimaryInfant" pitchFamily="2" charset="0"/>
              </a:rPr>
              <a:t>of </a:t>
            </a:r>
            <a:r>
              <a:rPr sz="4000" u="sng" spc="-10" dirty="0">
                <a:latin typeface="SassoonPrimaryInfant" pitchFamily="2" charset="0"/>
              </a:rPr>
              <a:t>reading</a:t>
            </a:r>
            <a:r>
              <a:rPr sz="4000" u="sng" spc="-70" dirty="0">
                <a:latin typeface="SassoonPrimaryInfant" pitchFamily="2" charset="0"/>
              </a:rPr>
              <a:t> </a:t>
            </a:r>
            <a:r>
              <a:rPr sz="4000" u="sng" spc="-10" dirty="0">
                <a:latin typeface="SassoonPrimaryInfant" pitchFamily="2" charset="0"/>
              </a:rPr>
              <a:t>terms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1904"/>
            <a:ext cx="7922260" cy="3909403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10" dirty="0">
                <a:latin typeface="SassoonPrimaryInfant" pitchFamily="2" charset="0"/>
                <a:cs typeface="Calibri"/>
              </a:rPr>
              <a:t>Phoneme</a:t>
            </a:r>
            <a:r>
              <a:rPr sz="2000" spc="-10" dirty="0">
                <a:latin typeface="SassoonPrimaryInfant" pitchFamily="2" charset="0"/>
                <a:cs typeface="Calibri"/>
              </a:rPr>
              <a:t> </a:t>
            </a:r>
            <a:r>
              <a:rPr sz="2000" spc="-5" dirty="0">
                <a:latin typeface="SassoonPrimaryInfant" pitchFamily="2" charset="0"/>
                <a:cs typeface="Calibri"/>
              </a:rPr>
              <a:t>- the </a:t>
            </a:r>
            <a:r>
              <a:rPr sz="2000" spc="-10" dirty="0">
                <a:latin typeface="SassoonPrimaryInfant" pitchFamily="2" charset="0"/>
                <a:cs typeface="Calibri"/>
              </a:rPr>
              <a:t>sound </a:t>
            </a:r>
            <a:r>
              <a:rPr sz="2000" spc="-5" dirty="0">
                <a:latin typeface="SassoonPrimaryInfant" pitchFamily="2" charset="0"/>
                <a:cs typeface="Calibri"/>
              </a:rPr>
              <a:t>a </a:t>
            </a:r>
            <a:r>
              <a:rPr sz="2000" spc="-10" dirty="0">
                <a:latin typeface="SassoonPrimaryInfant" pitchFamily="2" charset="0"/>
                <a:cs typeface="Calibri"/>
              </a:rPr>
              <a:t>letter</a:t>
            </a:r>
            <a:r>
              <a:rPr sz="2000" spc="60" dirty="0">
                <a:latin typeface="SassoonPrimaryInfant" pitchFamily="2" charset="0"/>
                <a:cs typeface="Calibri"/>
              </a:rPr>
              <a:t> </a:t>
            </a:r>
            <a:r>
              <a:rPr sz="2000" spc="-15" dirty="0">
                <a:latin typeface="SassoonPrimaryInfant" pitchFamily="2" charset="0"/>
                <a:cs typeface="Calibri"/>
              </a:rPr>
              <a:t>makes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10" dirty="0" smtClean="0">
                <a:latin typeface="SassoonPrimaryInfant" pitchFamily="2" charset="0"/>
                <a:cs typeface="Calibri"/>
              </a:rPr>
              <a:t>Grapheme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-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the </a:t>
            </a:r>
            <a:r>
              <a:rPr sz="2000" spc="-10" dirty="0">
                <a:latin typeface="SassoonPrimaryInfant" pitchFamily="2" charset="0"/>
                <a:cs typeface="Calibri"/>
              </a:rPr>
              <a:t>letter</a:t>
            </a:r>
            <a:r>
              <a:rPr sz="2000" spc="30" dirty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shape</a:t>
            </a:r>
            <a:r>
              <a:rPr lang="en-GB" sz="2000" spc="-10" dirty="0">
                <a:latin typeface="SassoonPrimaryInfant" pitchFamily="2" charset="0"/>
                <a:cs typeface="Calibri"/>
              </a:rPr>
              <a:t> </a:t>
            </a:r>
            <a:endParaRPr lang="en-GB" sz="2000" spc="-10" dirty="0" smtClean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000" b="1" u="sng" spc="-10" dirty="0" smtClean="0">
                <a:latin typeface="SassoonPrimaryInfant" pitchFamily="2" charset="0"/>
                <a:cs typeface="Calibri"/>
              </a:rPr>
              <a:t>Segmenting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 – breaking a word down into sounds sat = s/a/t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5" dirty="0">
                <a:latin typeface="SassoonPrimaryInfant" pitchFamily="2" charset="0"/>
                <a:cs typeface="Calibri"/>
              </a:rPr>
              <a:t>Blending</a:t>
            </a:r>
            <a:r>
              <a:rPr sz="2000" spc="-5" dirty="0">
                <a:latin typeface="SassoonPrimaryInfant" pitchFamily="2" charset="0"/>
                <a:cs typeface="Calibri"/>
              </a:rPr>
              <a:t> – joining </a:t>
            </a:r>
            <a:r>
              <a:rPr sz="2000" spc="-10" dirty="0">
                <a:latin typeface="SassoonPrimaryInfant" pitchFamily="2" charset="0"/>
                <a:cs typeface="Calibri"/>
              </a:rPr>
              <a:t>sounds together to </a:t>
            </a:r>
            <a:r>
              <a:rPr sz="2000" spc="-20" dirty="0">
                <a:latin typeface="SassoonPrimaryInfant" pitchFamily="2" charset="0"/>
                <a:cs typeface="Calibri"/>
              </a:rPr>
              <a:t>make </a:t>
            </a:r>
            <a:r>
              <a:rPr sz="2000" spc="-5" dirty="0">
                <a:latin typeface="SassoonPrimaryInfant" pitchFamily="2" charset="0"/>
                <a:cs typeface="Calibri"/>
              </a:rPr>
              <a:t>a</a:t>
            </a:r>
            <a:r>
              <a:rPr sz="2000" spc="55" dirty="0">
                <a:latin typeface="SassoonPrimaryInfant" pitchFamily="2" charset="0"/>
                <a:cs typeface="Calibri"/>
              </a:rPr>
              <a:t> </a:t>
            </a:r>
            <a:r>
              <a:rPr sz="2000" spc="-20" dirty="0" smtClean="0">
                <a:latin typeface="SassoonPrimaryInfant" pitchFamily="2" charset="0"/>
                <a:cs typeface="Calibri"/>
              </a:rPr>
              <a:t>word</a:t>
            </a:r>
            <a:r>
              <a:rPr lang="en-GB" sz="2000" spc="-20" dirty="0">
                <a:latin typeface="SassoonPrimaryInfant" pitchFamily="2" charset="0"/>
                <a:cs typeface="Calibri"/>
              </a:rPr>
              <a:t> 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n/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i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/p =nip</a:t>
            </a: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000" b="1" u="sng" spc="-20" dirty="0" smtClean="0">
                <a:latin typeface="SassoonPrimaryInfant" pitchFamily="2" charset="0"/>
                <a:cs typeface="Calibri"/>
              </a:rPr>
              <a:t>Digraph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 – two letters that make one sound e.g. 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ee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ai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/or/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ar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sh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ch</a:t>
            </a:r>
            <a:r>
              <a:rPr lang="en-GB" sz="2000" spc="-2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20" dirty="0" err="1" smtClean="0">
                <a:latin typeface="SassoonPrimaryInfant" pitchFamily="2" charset="0"/>
                <a:cs typeface="Calibri"/>
              </a:rPr>
              <a:t>th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20" dirty="0" err="1" smtClean="0">
                <a:latin typeface="SassoonPrimaryInfant" pitchFamily="2" charset="0"/>
                <a:cs typeface="Calibri"/>
              </a:rPr>
              <a:t>Trigraph</a:t>
            </a:r>
            <a:r>
              <a:rPr sz="2000" spc="-20" dirty="0" smtClean="0">
                <a:latin typeface="SassoonPrimaryInfant" pitchFamily="2" charset="0"/>
                <a:cs typeface="Calibri"/>
              </a:rPr>
              <a:t>- </a:t>
            </a:r>
            <a:r>
              <a:rPr sz="2000" spc="-10" dirty="0">
                <a:latin typeface="SassoonPrimaryInfant" pitchFamily="2" charset="0"/>
                <a:cs typeface="Calibri"/>
              </a:rPr>
              <a:t>three </a:t>
            </a:r>
            <a:r>
              <a:rPr sz="2000" spc="-15" dirty="0">
                <a:latin typeface="SassoonPrimaryInfant" pitchFamily="2" charset="0"/>
                <a:cs typeface="Calibri"/>
              </a:rPr>
              <a:t>letters </a:t>
            </a:r>
            <a:r>
              <a:rPr sz="2000" spc="-10" dirty="0">
                <a:latin typeface="SassoonPrimaryInfant" pitchFamily="2" charset="0"/>
                <a:cs typeface="Calibri"/>
              </a:rPr>
              <a:t>that </a:t>
            </a:r>
            <a:r>
              <a:rPr sz="2000" spc="-20" dirty="0">
                <a:latin typeface="SassoonPrimaryInfant" pitchFamily="2" charset="0"/>
                <a:cs typeface="Calibri"/>
              </a:rPr>
              <a:t>make </a:t>
            </a:r>
            <a:r>
              <a:rPr sz="2000" spc="-10" dirty="0">
                <a:latin typeface="SassoonPrimaryInfant" pitchFamily="2" charset="0"/>
                <a:cs typeface="Calibri"/>
              </a:rPr>
              <a:t>one sound </a:t>
            </a:r>
            <a:r>
              <a:rPr sz="2000" dirty="0">
                <a:latin typeface="SassoonPrimaryInfant" pitchFamily="2" charset="0"/>
                <a:cs typeface="Calibri"/>
              </a:rPr>
              <a:t>-igh</a:t>
            </a:r>
            <a:r>
              <a:rPr sz="2000" spc="110" dirty="0">
                <a:latin typeface="SassoonPrimaryInfant" pitchFamily="2" charset="0"/>
                <a:cs typeface="Calibri"/>
              </a:rPr>
              <a:t> </a:t>
            </a:r>
            <a:r>
              <a:rPr sz="2000" spc="-15" dirty="0">
                <a:latin typeface="SassoonPrimaryInfant" pitchFamily="2" charset="0"/>
                <a:cs typeface="Calibri"/>
              </a:rPr>
              <a:t>/ure/ear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10" dirty="0">
                <a:latin typeface="SassoonPrimaryInfant" pitchFamily="2" charset="0"/>
                <a:cs typeface="Calibri"/>
              </a:rPr>
              <a:t>Consonant clusters- </a:t>
            </a:r>
            <a:r>
              <a:rPr lang="en-GB" sz="2000" spc="-35" dirty="0">
                <a:latin typeface="SassoonPrimaryInfant" pitchFamily="2" charset="0"/>
                <a:cs typeface="Calibri"/>
              </a:rPr>
              <a:t>t</a:t>
            </a:r>
            <a:r>
              <a:rPr sz="2000" spc="-35" dirty="0" smtClean="0">
                <a:latin typeface="SassoonPrimaryInfant" pitchFamily="2" charset="0"/>
                <a:cs typeface="Calibri"/>
              </a:rPr>
              <a:t>wo </a:t>
            </a:r>
            <a:r>
              <a:rPr sz="2000" spc="-10" dirty="0">
                <a:latin typeface="SassoonPrimaryInfant" pitchFamily="2" charset="0"/>
                <a:cs typeface="Calibri"/>
              </a:rPr>
              <a:t>consonants that </a:t>
            </a:r>
            <a:r>
              <a:rPr sz="2000" spc="-15" dirty="0">
                <a:latin typeface="SassoonPrimaryInfant" pitchFamily="2" charset="0"/>
                <a:cs typeface="Calibri"/>
              </a:rPr>
              <a:t>are </a:t>
            </a:r>
            <a:r>
              <a:rPr sz="2000" spc="-5" dirty="0">
                <a:latin typeface="SassoonPrimaryInfant" pitchFamily="2" charset="0"/>
                <a:cs typeface="Calibri"/>
              </a:rPr>
              <a:t>said</a:t>
            </a:r>
            <a:r>
              <a:rPr sz="2000" spc="100" dirty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together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 </a:t>
            </a:r>
            <a:r>
              <a:rPr lang="en-GB" sz="2000" spc="-10" dirty="0" err="1" smtClean="0">
                <a:latin typeface="SassoonPrimaryInfant" pitchFamily="2" charset="0"/>
                <a:cs typeface="Calibri"/>
              </a:rPr>
              <a:t>br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/</a:t>
            </a:r>
            <a:r>
              <a:rPr lang="en-GB" sz="2000" spc="-10" dirty="0" err="1" smtClean="0">
                <a:latin typeface="SassoonPrimaryInfant" pitchFamily="2" charset="0"/>
                <a:cs typeface="Calibri"/>
              </a:rPr>
              <a:t>sl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/sp.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10" dirty="0">
                <a:latin typeface="SassoonPrimaryInfant" pitchFamily="2" charset="0"/>
                <a:cs typeface="Calibri"/>
              </a:rPr>
              <a:t>Expression</a:t>
            </a:r>
            <a:r>
              <a:rPr sz="2000" spc="-10" dirty="0">
                <a:latin typeface="SassoonPrimaryInfant" pitchFamily="2" charset="0"/>
                <a:cs typeface="Calibri"/>
              </a:rPr>
              <a:t>- to read </a:t>
            </a:r>
            <a:r>
              <a:rPr sz="2000" spc="-5" dirty="0">
                <a:latin typeface="SassoonPrimaryInfant" pitchFamily="2" charset="0"/>
                <a:cs typeface="Calibri"/>
              </a:rPr>
              <a:t>using </a:t>
            </a:r>
            <a:r>
              <a:rPr sz="2000" spc="-15" dirty="0">
                <a:latin typeface="SassoonPrimaryInfant" pitchFamily="2" charset="0"/>
                <a:cs typeface="Calibri"/>
              </a:rPr>
              <a:t>your </a:t>
            </a:r>
            <a:r>
              <a:rPr sz="2000" spc="-10" dirty="0">
                <a:latin typeface="SassoonPrimaryInfant" pitchFamily="2" charset="0"/>
                <a:cs typeface="Calibri"/>
              </a:rPr>
              <a:t>voice </a:t>
            </a:r>
            <a:r>
              <a:rPr sz="2000" spc="-5" dirty="0">
                <a:latin typeface="SassoonPrimaryInfant" pitchFamily="2" charset="0"/>
                <a:cs typeface="Calibri"/>
              </a:rPr>
              <a:t>and change it</a:t>
            </a:r>
            <a:r>
              <a:rPr sz="2000" spc="90" dirty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accordingly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.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5" dirty="0">
                <a:latin typeface="SassoonPrimaryInfant" pitchFamily="2" charset="0"/>
                <a:cs typeface="Calibri"/>
              </a:rPr>
              <a:t>Punctuation</a:t>
            </a:r>
            <a:r>
              <a:rPr sz="2000" spc="-5" dirty="0">
                <a:latin typeface="SassoonPrimaryInfant" pitchFamily="2" charset="0"/>
                <a:cs typeface="Calibri"/>
              </a:rPr>
              <a:t>- </a:t>
            </a:r>
            <a:r>
              <a:rPr sz="2000" spc="-10" dirty="0">
                <a:latin typeface="SassoonPrimaryInfant" pitchFamily="2" charset="0"/>
                <a:cs typeface="Calibri"/>
              </a:rPr>
              <a:t>capital </a:t>
            </a:r>
            <a:r>
              <a:rPr sz="2000" spc="-15" dirty="0">
                <a:latin typeface="SassoonPrimaryInfant" pitchFamily="2" charset="0"/>
                <a:cs typeface="Calibri"/>
              </a:rPr>
              <a:t>letters/ </a:t>
            </a:r>
            <a:r>
              <a:rPr sz="2000" spc="-5" dirty="0">
                <a:latin typeface="SassoonPrimaryInfant" pitchFamily="2" charset="0"/>
                <a:cs typeface="Calibri"/>
              </a:rPr>
              <a:t>full </a:t>
            </a:r>
            <a:r>
              <a:rPr sz="2000" spc="-10" dirty="0">
                <a:latin typeface="SassoonPrimaryInfant" pitchFamily="2" charset="0"/>
                <a:cs typeface="Calibri"/>
              </a:rPr>
              <a:t>stops/ </a:t>
            </a:r>
            <a:r>
              <a:rPr sz="2000" spc="-5" dirty="0">
                <a:latin typeface="SassoonPrimaryInfant" pitchFamily="2" charset="0"/>
                <a:cs typeface="Calibri"/>
              </a:rPr>
              <a:t>ellipses </a:t>
            </a:r>
            <a:r>
              <a:rPr sz="2000" spc="-10" dirty="0">
                <a:latin typeface="SassoonPrimaryInfant" pitchFamily="2" charset="0"/>
                <a:cs typeface="Calibri"/>
              </a:rPr>
              <a:t>/question </a:t>
            </a:r>
            <a:r>
              <a:rPr sz="2000" spc="-5" dirty="0">
                <a:latin typeface="SassoonPrimaryInfant" pitchFamily="2" charset="0"/>
                <a:cs typeface="Calibri"/>
              </a:rPr>
              <a:t>mark / </a:t>
            </a:r>
            <a:r>
              <a:rPr sz="2000" spc="-10" dirty="0">
                <a:latin typeface="SassoonPrimaryInfant" pitchFamily="2" charset="0"/>
                <a:cs typeface="Calibri"/>
              </a:rPr>
              <a:t>exclamation</a:t>
            </a:r>
            <a:r>
              <a:rPr sz="2000" spc="-20" dirty="0">
                <a:latin typeface="SassoonPrimaryInfant" pitchFamily="2" charset="0"/>
                <a:cs typeface="Calibri"/>
              </a:rPr>
              <a:t> </a:t>
            </a:r>
            <a:r>
              <a:rPr sz="2000" spc="-5" dirty="0" smtClean="0">
                <a:latin typeface="SassoonPrimaryInfant" pitchFamily="2" charset="0"/>
                <a:cs typeface="Calibri"/>
              </a:rPr>
              <a:t>mark</a:t>
            </a:r>
            <a:r>
              <a:rPr lang="en-GB" sz="2000" spc="-5" dirty="0" smtClean="0">
                <a:latin typeface="SassoonPrimaryInfant" pitchFamily="2" charset="0"/>
                <a:cs typeface="Calibri"/>
              </a:rPr>
              <a:t>.</a:t>
            </a:r>
            <a:endParaRPr sz="20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u="sng" spc="-5" dirty="0">
                <a:latin typeface="SassoonPrimaryInfant" pitchFamily="2" charset="0"/>
                <a:cs typeface="Calibri"/>
              </a:rPr>
              <a:t>Blurb</a:t>
            </a:r>
            <a:r>
              <a:rPr sz="2000" spc="-5" dirty="0">
                <a:latin typeface="SassoonPrimaryInfant" pitchFamily="2" charset="0"/>
                <a:cs typeface="Calibri"/>
              </a:rPr>
              <a:t>- the </a:t>
            </a:r>
            <a:r>
              <a:rPr sz="2000" spc="-15" dirty="0">
                <a:latin typeface="SassoonPrimaryInfant" pitchFamily="2" charset="0"/>
                <a:cs typeface="Calibri"/>
              </a:rPr>
              <a:t>text </a:t>
            </a:r>
            <a:r>
              <a:rPr sz="2000" spc="-5" dirty="0">
                <a:latin typeface="SassoonPrimaryInfant" pitchFamily="2" charset="0"/>
                <a:cs typeface="Calibri"/>
              </a:rPr>
              <a:t>on the back of a</a:t>
            </a:r>
            <a:r>
              <a:rPr sz="2000" spc="35" dirty="0">
                <a:latin typeface="SassoonPrimaryInfant" pitchFamily="2" charset="0"/>
                <a:cs typeface="Calibri"/>
              </a:rPr>
              <a:t> </a:t>
            </a:r>
            <a:r>
              <a:rPr sz="2000" spc="-10" dirty="0" smtClean="0">
                <a:latin typeface="SassoonPrimaryInfant" pitchFamily="2" charset="0"/>
                <a:cs typeface="Calibri"/>
              </a:rPr>
              <a:t>book</a:t>
            </a:r>
            <a:r>
              <a:rPr lang="en-GB" sz="2000" spc="-10" dirty="0" smtClean="0">
                <a:latin typeface="SassoonPrimaryInfant" pitchFamily="2" charset="0"/>
                <a:cs typeface="Calibri"/>
              </a:rPr>
              <a:t>.</a:t>
            </a:r>
            <a:endParaRPr sz="20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 smtClean="0">
                <a:latin typeface="SassoonPrimaryInfant" pitchFamily="2" charset="0"/>
              </a:rPr>
              <a:t>Useful websites </a:t>
            </a:r>
            <a:endParaRPr lang="en-GB" u="sng" dirty="0">
              <a:latin typeface="SassoonPrimaryInfant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571904"/>
            <a:ext cx="8072119" cy="215443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SassoonPrimaryInfant" pitchFamily="2" charset="0"/>
              </a:rPr>
              <a:t>Phonics Play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SassoonPrimaryInfant" pitchFamily="2" charset="0"/>
              </a:rPr>
              <a:t>Jolly phonics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SassoonPrimaryInfant" pitchFamily="2" charset="0"/>
              </a:rPr>
              <a:t>Letters and Sounds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SassoonPrimaryInfant" pitchFamily="2" charset="0"/>
              </a:rPr>
              <a:t>YouTube – Geraldine Giraffe/ Mr Thorne does phonics</a:t>
            </a:r>
          </a:p>
          <a:p>
            <a:endParaRPr lang="en-GB" sz="2800" dirty="0"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321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362200"/>
            <a:ext cx="5844794" cy="2462213"/>
          </a:xfrm>
        </p:spPr>
        <p:txBody>
          <a:bodyPr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SassoonPrimaryInfant" pitchFamily="2" charset="0"/>
              </a:rPr>
              <a:t>If you have any questions or concerns, please email </a:t>
            </a:r>
            <a:r>
              <a:rPr lang="en-GB" sz="4000" dirty="0" smtClean="0">
                <a:latin typeface="SassoonPrimaryInfant" pitchFamily="2" charset="0"/>
              </a:rPr>
              <a:t/>
            </a:r>
            <a:br>
              <a:rPr lang="en-GB" sz="4000" dirty="0" smtClean="0">
                <a:latin typeface="SassoonPrimaryInfant" pitchFamily="2" charset="0"/>
              </a:rPr>
            </a:br>
            <a:r>
              <a:rPr lang="en-GB" sz="4000" dirty="0" smtClean="0">
                <a:latin typeface="SassoonPrimaryInfant" pitchFamily="2" charset="0"/>
                <a:hlinkClick r:id="rId2"/>
              </a:rPr>
              <a:t>cedwards@marsdenprimary.org.uk</a:t>
            </a:r>
            <a:r>
              <a:rPr lang="en-GB" sz="4000" dirty="0" smtClean="0">
                <a:latin typeface="SassoonPrimaryInfant" pitchFamily="2" charset="0"/>
              </a:rPr>
              <a:t> </a:t>
            </a:r>
            <a:endParaRPr lang="en-GB" sz="4000" dirty="0"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755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if you read just one book a day to your chi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09" y="1600200"/>
            <a:ext cx="5465064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4"/>
          <p:cNvSpPr/>
          <p:nvPr/>
        </p:nvSpPr>
        <p:spPr>
          <a:xfrm>
            <a:off x="914400" y="4020455"/>
            <a:ext cx="751650" cy="82858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52" name="Picture 4" descr="Image result for if you read just one book a day to your chil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36526"/>
            <a:ext cx="3445718" cy="5137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22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461594"/>
            <a:ext cx="6116827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u="sng" spc="-25" dirty="0">
                <a:latin typeface="SassoonPrimaryInfant" pitchFamily="2" charset="0"/>
              </a:rPr>
              <a:t>Create </a:t>
            </a:r>
            <a:r>
              <a:rPr u="sng" dirty="0">
                <a:latin typeface="SassoonPrimaryInfant" pitchFamily="2" charset="0"/>
              </a:rPr>
              <a:t>a </a:t>
            </a:r>
            <a:r>
              <a:rPr u="sng" spc="-20" dirty="0">
                <a:latin typeface="SassoonPrimaryInfant" pitchFamily="2" charset="0"/>
              </a:rPr>
              <a:t>love </a:t>
            </a:r>
            <a:r>
              <a:rPr u="sng" dirty="0">
                <a:latin typeface="SassoonPrimaryInfant" pitchFamily="2" charset="0"/>
              </a:rPr>
              <a:t>of</a:t>
            </a:r>
            <a:r>
              <a:rPr u="sng" spc="15" dirty="0">
                <a:latin typeface="SassoonPrimaryInfant" pitchFamily="2" charset="0"/>
              </a:rPr>
              <a:t> </a:t>
            </a:r>
            <a:r>
              <a:rPr lang="en-GB" u="sng" spc="-5" dirty="0">
                <a:latin typeface="SassoonPrimaryInfant" pitchFamily="2" charset="0"/>
              </a:rPr>
              <a:t>b</a:t>
            </a:r>
            <a:r>
              <a:rPr u="sng" spc="-5" dirty="0" err="1" smtClean="0">
                <a:latin typeface="SassoonPrimaryInfant" pitchFamily="2" charset="0"/>
              </a:rPr>
              <a:t>ooks</a:t>
            </a:r>
            <a:endParaRPr u="sng" spc="-5" dirty="0">
              <a:latin typeface="SassoonPrimaryInfant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295400"/>
            <a:ext cx="7465059" cy="4625624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SassoonPrimaryInfant" pitchFamily="2" charset="0"/>
                <a:cs typeface="Calibri"/>
              </a:rPr>
              <a:t>Read </a:t>
            </a:r>
            <a:r>
              <a:rPr sz="2400" spc="-20" dirty="0">
                <a:latin typeface="SassoonPrimaryInfant" pitchFamily="2" charset="0"/>
                <a:cs typeface="Calibri"/>
              </a:rPr>
              <a:t>to </a:t>
            </a:r>
            <a:r>
              <a:rPr sz="2400" spc="-10" dirty="0">
                <a:latin typeface="SassoonPrimaryInfant" pitchFamily="2" charset="0"/>
                <a:cs typeface="Calibri"/>
              </a:rPr>
              <a:t>your</a:t>
            </a:r>
            <a:r>
              <a:rPr sz="2400" spc="30" dirty="0">
                <a:latin typeface="SassoonPrimaryInfant" pitchFamily="2" charset="0"/>
                <a:cs typeface="Calibri"/>
              </a:rPr>
              <a:t> </a:t>
            </a:r>
            <a:r>
              <a:rPr sz="2400" spc="-5" dirty="0" smtClean="0">
                <a:latin typeface="SassoonPrimaryInfant" pitchFamily="2" charset="0"/>
                <a:cs typeface="Calibri"/>
              </a:rPr>
              <a:t>child</a:t>
            </a:r>
            <a:r>
              <a:rPr lang="en-GB" sz="2400" spc="-5" dirty="0" smtClean="0">
                <a:latin typeface="SassoonPrimaryInfant" pitchFamily="2" charset="0"/>
                <a:cs typeface="Calibri"/>
              </a:rPr>
              <a:t>.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SassoonPrimaryInfant" pitchFamily="2" charset="0"/>
                <a:cs typeface="Calibri"/>
              </a:rPr>
              <a:t>Share </a:t>
            </a:r>
            <a:r>
              <a:rPr sz="2400" spc="-15" dirty="0">
                <a:latin typeface="SassoonPrimaryInfant" pitchFamily="2" charset="0"/>
                <a:cs typeface="Calibri"/>
              </a:rPr>
              <a:t>stories </a:t>
            </a:r>
            <a:r>
              <a:rPr sz="2400" dirty="0">
                <a:latin typeface="SassoonPrimaryInfant" pitchFamily="2" charset="0"/>
                <a:cs typeface="Calibri"/>
              </a:rPr>
              <a:t>with </a:t>
            </a:r>
            <a:r>
              <a:rPr sz="2400" spc="-10" dirty="0">
                <a:latin typeface="SassoonPrimaryInfant" pitchFamily="2" charset="0"/>
                <a:cs typeface="Calibri"/>
              </a:rPr>
              <a:t>your</a:t>
            </a:r>
            <a:r>
              <a:rPr sz="2400" spc="-5" dirty="0">
                <a:latin typeface="SassoonPrimaryInfant" pitchFamily="2" charset="0"/>
                <a:cs typeface="Calibri"/>
              </a:rPr>
              <a:t> </a:t>
            </a:r>
            <a:r>
              <a:rPr sz="2400" spc="-5" dirty="0" smtClean="0">
                <a:latin typeface="SassoonPrimaryInfant" pitchFamily="2" charset="0"/>
                <a:cs typeface="Calibri"/>
              </a:rPr>
              <a:t>child</a:t>
            </a:r>
            <a:r>
              <a:rPr lang="en-GB" sz="2400" spc="-5" dirty="0" smtClean="0">
                <a:latin typeface="SassoonPrimaryInfant" pitchFamily="2" charset="0"/>
                <a:cs typeface="Calibri"/>
              </a:rPr>
              <a:t>.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SassoonPrimaryInfant" pitchFamily="2" charset="0"/>
                <a:cs typeface="Calibri"/>
              </a:rPr>
              <a:t>Discuss </a:t>
            </a:r>
            <a:r>
              <a:rPr sz="2400" dirty="0">
                <a:latin typeface="SassoonPrimaryInfant" pitchFamily="2" charset="0"/>
                <a:cs typeface="Calibri"/>
              </a:rPr>
              <a:t>the </a:t>
            </a:r>
            <a:r>
              <a:rPr sz="2400" spc="-10" dirty="0">
                <a:latin typeface="SassoonPrimaryInfant" pitchFamily="2" charset="0"/>
                <a:cs typeface="Calibri"/>
              </a:rPr>
              <a:t>pictures </a:t>
            </a:r>
            <a:r>
              <a:rPr sz="2400" dirty="0" smtClean="0">
                <a:latin typeface="SassoonPrimaryInfant" pitchFamily="2" charset="0"/>
                <a:cs typeface="Calibri"/>
              </a:rPr>
              <a:t>and</a:t>
            </a:r>
            <a:r>
              <a:rPr lang="en-GB" sz="2400" dirty="0" smtClean="0">
                <a:latin typeface="SassoonPrimaryInfant" pitchFamily="2" charset="0"/>
                <a:cs typeface="Calibri"/>
              </a:rPr>
              <a:t> talk about</a:t>
            </a:r>
            <a:r>
              <a:rPr sz="2400" dirty="0" smtClean="0">
                <a:latin typeface="SassoonPrimaryInfant" pitchFamily="2" charset="0"/>
                <a:cs typeface="Calibri"/>
              </a:rPr>
              <a:t> </a:t>
            </a:r>
            <a:r>
              <a:rPr sz="2400" spc="-5" dirty="0">
                <a:latin typeface="SassoonPrimaryInfant" pitchFamily="2" charset="0"/>
                <a:cs typeface="Calibri"/>
              </a:rPr>
              <a:t>what </a:t>
            </a:r>
            <a:r>
              <a:rPr sz="2400" dirty="0">
                <a:latin typeface="SassoonPrimaryInfant" pitchFamily="2" charset="0"/>
                <a:cs typeface="Calibri"/>
              </a:rPr>
              <a:t>is </a:t>
            </a:r>
            <a:r>
              <a:rPr sz="2400" spc="-5" dirty="0" smtClean="0">
                <a:latin typeface="SassoonPrimaryInfant" pitchFamily="2" charset="0"/>
                <a:cs typeface="Calibri"/>
              </a:rPr>
              <a:t>happening</a:t>
            </a:r>
            <a:r>
              <a:rPr lang="en-GB" sz="2400" spc="-5" dirty="0" smtClean="0">
                <a:latin typeface="SassoonPrimaryInfant" pitchFamily="2" charset="0"/>
                <a:cs typeface="Calibri"/>
              </a:rPr>
              <a:t>.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SassoonPrimaryInfant" pitchFamily="2" charset="0"/>
                <a:cs typeface="Calibri"/>
              </a:rPr>
              <a:t>Predict </a:t>
            </a:r>
            <a:r>
              <a:rPr sz="2400" spc="-5" dirty="0">
                <a:latin typeface="SassoonPrimaryInfant" pitchFamily="2" charset="0"/>
                <a:cs typeface="Calibri"/>
              </a:rPr>
              <a:t>what might happen</a:t>
            </a:r>
            <a:r>
              <a:rPr sz="2400" spc="25" dirty="0">
                <a:latin typeface="SassoonPrimaryInfant" pitchFamily="2" charset="0"/>
                <a:cs typeface="Calibri"/>
              </a:rPr>
              <a:t> </a:t>
            </a:r>
            <a:r>
              <a:rPr sz="2400" spc="-10" dirty="0" smtClean="0">
                <a:latin typeface="SassoonPrimaryInfant" pitchFamily="2" charset="0"/>
                <a:cs typeface="Calibri"/>
              </a:rPr>
              <a:t>next</a:t>
            </a:r>
            <a:r>
              <a:rPr lang="en-GB" sz="2400" spc="-10" dirty="0" smtClean="0">
                <a:latin typeface="SassoonPrimaryInfant" pitchFamily="2" charset="0"/>
                <a:cs typeface="Calibri"/>
              </a:rPr>
              <a:t>.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SassoonPrimaryInfant" pitchFamily="2" charset="0"/>
                <a:cs typeface="Calibri"/>
              </a:rPr>
              <a:t>Ask </a:t>
            </a:r>
            <a:r>
              <a:rPr sz="2400" spc="-10" dirty="0">
                <a:latin typeface="SassoonPrimaryInfant" pitchFamily="2" charset="0"/>
                <a:cs typeface="Calibri"/>
              </a:rPr>
              <a:t>your </a:t>
            </a:r>
            <a:r>
              <a:rPr sz="2400" spc="-5" dirty="0">
                <a:latin typeface="SassoonPrimaryInfant" pitchFamily="2" charset="0"/>
                <a:cs typeface="Calibri"/>
              </a:rPr>
              <a:t>child </a:t>
            </a:r>
            <a:r>
              <a:rPr sz="2400" spc="-10" dirty="0">
                <a:latin typeface="SassoonPrimaryInfant" pitchFamily="2" charset="0"/>
                <a:cs typeface="Calibri"/>
              </a:rPr>
              <a:t>questions </a:t>
            </a:r>
            <a:r>
              <a:rPr sz="2400" dirty="0">
                <a:latin typeface="SassoonPrimaryInfant" pitchFamily="2" charset="0"/>
                <a:cs typeface="Calibri"/>
              </a:rPr>
              <a:t>about the</a:t>
            </a:r>
            <a:r>
              <a:rPr sz="2400" spc="45" dirty="0">
                <a:latin typeface="SassoonPrimaryInfant" pitchFamily="2" charset="0"/>
                <a:cs typeface="Calibri"/>
              </a:rPr>
              <a:t> </a:t>
            </a:r>
            <a:r>
              <a:rPr sz="2400" spc="-20" dirty="0" smtClean="0">
                <a:latin typeface="SassoonPrimaryInfant" pitchFamily="2" charset="0"/>
                <a:cs typeface="Calibri"/>
              </a:rPr>
              <a:t>story</a:t>
            </a:r>
            <a:r>
              <a:rPr lang="en-GB" sz="2400" spc="-20" dirty="0" smtClean="0">
                <a:latin typeface="SassoonPrimaryInfant" pitchFamily="2" charset="0"/>
                <a:cs typeface="Calibri"/>
              </a:rPr>
              <a:t>.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SassoonPrimaryInfant" pitchFamily="2" charset="0"/>
                <a:cs typeface="Calibri"/>
              </a:rPr>
              <a:t>Read </a:t>
            </a:r>
            <a:r>
              <a:rPr sz="2400" dirty="0">
                <a:latin typeface="SassoonPrimaryInfant" pitchFamily="2" charset="0"/>
                <a:cs typeface="Calibri"/>
              </a:rPr>
              <a:t>the </a:t>
            </a:r>
            <a:r>
              <a:rPr sz="2400" spc="-5" dirty="0">
                <a:latin typeface="SassoonPrimaryInfant" pitchFamily="2" charset="0"/>
                <a:cs typeface="Calibri"/>
              </a:rPr>
              <a:t>same </a:t>
            </a:r>
            <a:r>
              <a:rPr sz="2400" spc="-10" dirty="0">
                <a:latin typeface="SassoonPrimaryInfant" pitchFamily="2" charset="0"/>
                <a:cs typeface="Calibri"/>
              </a:rPr>
              <a:t>books </a:t>
            </a:r>
            <a:r>
              <a:rPr sz="2400" spc="-15" dirty="0">
                <a:latin typeface="SassoonPrimaryInfant" pitchFamily="2" charset="0"/>
                <a:cs typeface="Calibri"/>
              </a:rPr>
              <a:t>over</a:t>
            </a:r>
            <a:r>
              <a:rPr sz="2400" spc="-35" dirty="0">
                <a:latin typeface="SassoonPrimaryInfant" pitchFamily="2" charset="0"/>
                <a:cs typeface="Calibri"/>
              </a:rPr>
              <a:t> </a:t>
            </a:r>
            <a:r>
              <a:rPr sz="2400" spc="-10" dirty="0" smtClean="0">
                <a:latin typeface="SassoonPrimaryInfant" pitchFamily="2" charset="0"/>
                <a:cs typeface="Calibri"/>
              </a:rPr>
              <a:t>again</a:t>
            </a:r>
            <a:r>
              <a:rPr lang="en-GB" sz="2400" spc="-10" dirty="0" smtClean="0">
                <a:latin typeface="SassoonPrimaryInfant" pitchFamily="2" charset="0"/>
                <a:cs typeface="Calibri"/>
              </a:rPr>
              <a:t>.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400" spc="-10" dirty="0" smtClean="0">
                <a:latin typeface="SassoonPrimaryInfant" pitchFamily="2" charset="0"/>
                <a:cs typeface="Calibri"/>
              </a:rPr>
              <a:t>Encourage your child to fill in missing words.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5" dirty="0">
                <a:latin typeface="SassoonPrimaryInfant" pitchFamily="2" charset="0"/>
                <a:cs typeface="Calibri"/>
              </a:rPr>
              <a:t>Track </a:t>
            </a:r>
            <a:r>
              <a:rPr sz="2400" spc="-5" dirty="0">
                <a:latin typeface="SassoonPrimaryInfant" pitchFamily="2" charset="0"/>
                <a:cs typeface="Calibri"/>
              </a:rPr>
              <a:t>the </a:t>
            </a:r>
            <a:r>
              <a:rPr sz="2400" spc="-20" dirty="0">
                <a:latin typeface="SassoonPrimaryInfant" pitchFamily="2" charset="0"/>
                <a:cs typeface="Calibri"/>
              </a:rPr>
              <a:t>text </a:t>
            </a:r>
            <a:r>
              <a:rPr lang="en-GB" sz="2400" spc="-20" dirty="0" smtClean="0">
                <a:latin typeface="SassoonPrimaryInfant" pitchFamily="2" charset="0"/>
                <a:cs typeface="Calibri"/>
              </a:rPr>
              <a:t>using your finger</a:t>
            </a:r>
            <a:r>
              <a:rPr sz="2400" dirty="0" smtClean="0">
                <a:latin typeface="SassoonPrimaryInfant" pitchFamily="2" charset="0"/>
                <a:cs typeface="Calibri"/>
              </a:rPr>
              <a:t>, </a:t>
            </a:r>
            <a:r>
              <a:rPr lang="en-GB" sz="2400" dirty="0" smtClean="0">
                <a:latin typeface="SassoonPrimaryInfant" pitchFamily="2" charset="0"/>
                <a:cs typeface="Calibri"/>
              </a:rPr>
              <a:t>as </a:t>
            </a:r>
            <a:r>
              <a:rPr sz="2400" spc="-10" dirty="0" smtClean="0">
                <a:latin typeface="SassoonPrimaryInfant" pitchFamily="2" charset="0"/>
                <a:cs typeface="Calibri"/>
              </a:rPr>
              <a:t>you </a:t>
            </a:r>
            <a:r>
              <a:rPr sz="2400" spc="-10" dirty="0">
                <a:latin typeface="SassoonPrimaryInfant" pitchFamily="2" charset="0"/>
                <a:cs typeface="Calibri"/>
              </a:rPr>
              <a:t>read</a:t>
            </a:r>
            <a:r>
              <a:rPr sz="2400" spc="5" dirty="0">
                <a:latin typeface="SassoonPrimaryInfant" pitchFamily="2" charset="0"/>
                <a:cs typeface="Calibri"/>
              </a:rPr>
              <a:t> </a:t>
            </a:r>
            <a:r>
              <a:rPr sz="2400" dirty="0" smtClean="0">
                <a:latin typeface="SassoonPrimaryInfant" pitchFamily="2" charset="0"/>
                <a:cs typeface="Calibri"/>
              </a:rPr>
              <a:t>it</a:t>
            </a:r>
            <a:r>
              <a:rPr lang="en-GB" sz="2400" dirty="0" smtClean="0">
                <a:latin typeface="SassoonPrimaryInfant" pitchFamily="2" charset="0"/>
                <a:cs typeface="Calibri"/>
              </a:rPr>
              <a:t>.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400" dirty="0" smtClean="0">
                <a:latin typeface="SassoonPrimaryInfant" pitchFamily="2" charset="0"/>
                <a:cs typeface="Calibri"/>
              </a:rPr>
              <a:t>Model turning the pages and tracking the text from left to right.</a:t>
            </a:r>
            <a:endParaRPr sz="24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330" y="461594"/>
            <a:ext cx="731837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3600" u="sng" dirty="0">
                <a:latin typeface="SassoonPrimaryInfant" pitchFamily="2" charset="0"/>
              </a:rPr>
              <a:t>How </a:t>
            </a:r>
            <a:r>
              <a:rPr sz="3600" u="sng" spc="-5" dirty="0">
                <a:latin typeface="SassoonPrimaryInfant" pitchFamily="2" charset="0"/>
              </a:rPr>
              <a:t>will </a:t>
            </a:r>
            <a:r>
              <a:rPr sz="3600" u="sng" spc="-45" dirty="0">
                <a:latin typeface="SassoonPrimaryInfant" pitchFamily="2" charset="0"/>
              </a:rPr>
              <a:t>my </a:t>
            </a:r>
            <a:r>
              <a:rPr sz="3600" u="sng" dirty="0">
                <a:latin typeface="SassoonPrimaryInfant" pitchFamily="2" charset="0"/>
              </a:rPr>
              <a:t>child learn </a:t>
            </a:r>
            <a:r>
              <a:rPr sz="3600" u="sng" spc="-20" dirty="0">
                <a:latin typeface="SassoonPrimaryInfant" pitchFamily="2" charset="0"/>
              </a:rPr>
              <a:t>to</a:t>
            </a:r>
            <a:r>
              <a:rPr sz="3600" u="sng" spc="15" dirty="0">
                <a:latin typeface="SassoonPrimaryInfant" pitchFamily="2" charset="0"/>
              </a:rPr>
              <a:t> </a:t>
            </a:r>
            <a:r>
              <a:rPr sz="3600" u="sng" spc="-10" dirty="0">
                <a:latin typeface="SassoonPrimaryInfant" pitchFamily="2" charset="0"/>
              </a:rPr>
              <a:t>read?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51052"/>
            <a:ext cx="8051165" cy="4946226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800" spc="-65" dirty="0" smtClean="0">
                <a:latin typeface="SassoonPrimaryInfant" pitchFamily="2" charset="0"/>
                <a:cs typeface="Calibri"/>
              </a:rPr>
              <a:t>We share a story every day, as a whole class.</a:t>
            </a:r>
          </a:p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65" dirty="0" smtClean="0">
                <a:latin typeface="SassoonPrimaryInfant" pitchFamily="2" charset="0"/>
                <a:cs typeface="Calibri"/>
              </a:rPr>
              <a:t>Your </a:t>
            </a:r>
            <a:r>
              <a:rPr sz="2800" dirty="0">
                <a:latin typeface="SassoonPrimaryInfant" pitchFamily="2" charset="0"/>
                <a:cs typeface="Calibri"/>
              </a:rPr>
              <a:t>child 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will have daily Phonics and Literacy lessons. 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81978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6474460" algn="l"/>
              </a:tabLst>
            </a:pPr>
            <a:r>
              <a:rPr sz="2800" spc="-245" dirty="0">
                <a:latin typeface="SassoonPrimaryInfant" pitchFamily="2" charset="0"/>
                <a:cs typeface="Calibri"/>
              </a:rPr>
              <a:t>Y</a:t>
            </a:r>
            <a:r>
              <a:rPr sz="2800" spc="-5" dirty="0">
                <a:latin typeface="SassoonPrimaryInfant" pitchFamily="2" charset="0"/>
                <a:cs typeface="Calibri"/>
              </a:rPr>
              <a:t>ou</a:t>
            </a:r>
            <a:r>
              <a:rPr sz="2800" dirty="0">
                <a:latin typeface="SassoonPrimaryInfant" pitchFamily="2" charset="0"/>
                <a:cs typeface="Calibri"/>
              </a:rPr>
              <a:t>r</a:t>
            </a:r>
            <a:r>
              <a:rPr sz="2800" spc="-5" dirty="0">
                <a:latin typeface="SassoonPrimaryInfant" pitchFamily="2" charset="0"/>
                <a:cs typeface="Calibri"/>
              </a:rPr>
              <a:t> </a:t>
            </a:r>
            <a:r>
              <a:rPr sz="2800" dirty="0">
                <a:latin typeface="SassoonPrimaryInfant" pitchFamily="2" charset="0"/>
                <a:cs typeface="Calibri"/>
              </a:rPr>
              <a:t>child</a:t>
            </a:r>
            <a:r>
              <a:rPr sz="2800" spc="10" dirty="0">
                <a:latin typeface="SassoonPrimaryInfant" pitchFamily="2" charset="0"/>
                <a:cs typeface="Calibri"/>
              </a:rPr>
              <a:t> </a:t>
            </a:r>
            <a:r>
              <a:rPr sz="2800" dirty="0">
                <a:latin typeface="SassoonPrimaryInfant" pitchFamily="2" charset="0"/>
                <a:cs typeface="Calibri"/>
              </a:rPr>
              <a:t>will</a:t>
            </a:r>
            <a:r>
              <a:rPr sz="2800" spc="-15" dirty="0">
                <a:latin typeface="SassoonPrimaryInfant" pitchFamily="2" charset="0"/>
                <a:cs typeface="Calibri"/>
              </a:rPr>
              <a:t> </a:t>
            </a:r>
            <a:r>
              <a:rPr sz="2800" spc="-5" dirty="0">
                <a:latin typeface="SassoonPrimaryInfant" pitchFamily="2" charset="0"/>
                <a:cs typeface="Calibri"/>
              </a:rPr>
              <a:t>h</a:t>
            </a:r>
            <a:r>
              <a:rPr sz="2800" spc="-45" dirty="0">
                <a:latin typeface="SassoonPrimaryInfant" pitchFamily="2" charset="0"/>
                <a:cs typeface="Calibri"/>
              </a:rPr>
              <a:t>a</a:t>
            </a:r>
            <a:r>
              <a:rPr sz="2800" spc="-35" dirty="0">
                <a:latin typeface="SassoonPrimaryInfant" pitchFamily="2" charset="0"/>
                <a:cs typeface="Calibri"/>
              </a:rPr>
              <a:t>v</a:t>
            </a:r>
            <a:r>
              <a:rPr sz="2800" dirty="0">
                <a:latin typeface="SassoonPrimaryInfant" pitchFamily="2" charset="0"/>
                <a:cs typeface="Calibri"/>
              </a:rPr>
              <a:t>e </a:t>
            </a:r>
            <a:r>
              <a:rPr sz="2800" spc="-5" dirty="0">
                <a:latin typeface="SassoonPrimaryInfant" pitchFamily="2" charset="0"/>
                <a:cs typeface="Calibri"/>
              </a:rPr>
              <a:t>opport</a:t>
            </a:r>
            <a:r>
              <a:rPr sz="2800" spc="-15" dirty="0">
                <a:latin typeface="SassoonPrimaryInfant" pitchFamily="2" charset="0"/>
                <a:cs typeface="Calibri"/>
              </a:rPr>
              <a:t>u</a:t>
            </a:r>
            <a:r>
              <a:rPr sz="2800" spc="-5" dirty="0">
                <a:latin typeface="SassoonPrimaryInfant" pitchFamily="2" charset="0"/>
                <a:cs typeface="Calibri"/>
              </a:rPr>
              <a:t>ni</a:t>
            </a:r>
            <a:r>
              <a:rPr sz="2800" spc="-15" dirty="0">
                <a:latin typeface="SassoonPrimaryInfant" pitchFamily="2" charset="0"/>
                <a:cs typeface="Calibri"/>
              </a:rPr>
              <a:t>t</a:t>
            </a:r>
            <a:r>
              <a:rPr sz="2800" dirty="0">
                <a:latin typeface="SassoonPrimaryInfant" pitchFamily="2" charset="0"/>
                <a:cs typeface="Calibri"/>
              </a:rPr>
              <a:t>ies</a:t>
            </a:r>
            <a:r>
              <a:rPr sz="2800" spc="35" dirty="0">
                <a:latin typeface="SassoonPrimaryInfant" pitchFamily="2" charset="0"/>
                <a:cs typeface="Calibri"/>
              </a:rPr>
              <a:t> </a:t>
            </a:r>
            <a:r>
              <a:rPr sz="2800" spc="-45" dirty="0" smtClean="0">
                <a:latin typeface="SassoonPrimaryInfant" pitchFamily="2" charset="0"/>
                <a:cs typeface="Calibri"/>
              </a:rPr>
              <a:t>t</a:t>
            </a:r>
            <a:r>
              <a:rPr sz="2800" dirty="0" smtClean="0">
                <a:latin typeface="SassoonPrimaryInfant" pitchFamily="2" charset="0"/>
                <a:cs typeface="Calibri"/>
              </a:rPr>
              <a:t>o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 </a:t>
            </a:r>
            <a:r>
              <a:rPr sz="2800" spc="-45" dirty="0" smtClean="0">
                <a:latin typeface="SassoonPrimaryInfant" pitchFamily="2" charset="0"/>
                <a:cs typeface="Calibri"/>
              </a:rPr>
              <a:t>r</a:t>
            </a:r>
            <a:r>
              <a:rPr sz="2800" dirty="0" smtClean="0">
                <a:latin typeface="SassoonPrimaryInfant" pitchFamily="2" charset="0"/>
                <a:cs typeface="Calibri"/>
              </a:rPr>
              <a:t>ead 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individually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65" dirty="0" smtClean="0">
                <a:latin typeface="SassoonPrimaryInfant" pitchFamily="2" charset="0"/>
                <a:cs typeface="Calibri"/>
              </a:rPr>
              <a:t>Your </a:t>
            </a:r>
            <a:r>
              <a:rPr sz="2800" spc="-5" dirty="0">
                <a:latin typeface="SassoonPrimaryInfant" pitchFamily="2" charset="0"/>
                <a:cs typeface="Calibri"/>
              </a:rPr>
              <a:t>child will 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also </a:t>
            </a:r>
            <a:r>
              <a:rPr sz="2800" spc="-10" dirty="0" smtClean="0">
                <a:latin typeface="SassoonPrimaryInfant" pitchFamily="2" charset="0"/>
                <a:cs typeface="Calibri"/>
              </a:rPr>
              <a:t>read </a:t>
            </a:r>
            <a:r>
              <a:rPr lang="en-GB" sz="2800" spc="-10" dirty="0" smtClean="0">
                <a:latin typeface="SassoonPrimaryInfant" pitchFamily="2" charset="0"/>
                <a:cs typeface="Calibri"/>
              </a:rPr>
              <a:t>as part of</a:t>
            </a:r>
            <a:r>
              <a:rPr sz="2800" spc="-10" dirty="0" smtClean="0">
                <a:latin typeface="SassoonPrimaryInfant" pitchFamily="2" charset="0"/>
                <a:cs typeface="Calibri"/>
              </a:rPr>
              <a:t> </a:t>
            </a:r>
            <a:r>
              <a:rPr sz="2800" dirty="0">
                <a:latin typeface="SassoonPrimaryInfant" pitchFamily="2" charset="0"/>
                <a:cs typeface="Calibri"/>
              </a:rPr>
              <a:t>a </a:t>
            </a:r>
            <a:r>
              <a:rPr sz="2800" spc="-10" dirty="0" smtClean="0">
                <a:latin typeface="SassoonPrimaryInfant" pitchFamily="2" charset="0"/>
                <a:cs typeface="Calibri"/>
              </a:rPr>
              <a:t>group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30416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7543800" algn="l"/>
              </a:tabLst>
            </a:pPr>
            <a:r>
              <a:rPr sz="2800" spc="-245" dirty="0">
                <a:latin typeface="SassoonPrimaryInfant" pitchFamily="2" charset="0"/>
                <a:cs typeface="Calibri"/>
              </a:rPr>
              <a:t>Y</a:t>
            </a:r>
            <a:r>
              <a:rPr sz="2800" spc="-5" dirty="0">
                <a:latin typeface="SassoonPrimaryInfant" pitchFamily="2" charset="0"/>
                <a:cs typeface="Calibri"/>
              </a:rPr>
              <a:t>ou</a:t>
            </a:r>
            <a:r>
              <a:rPr sz="2800" dirty="0">
                <a:latin typeface="SassoonPrimaryInfant" pitchFamily="2" charset="0"/>
                <a:cs typeface="Calibri"/>
              </a:rPr>
              <a:t>r</a:t>
            </a:r>
            <a:r>
              <a:rPr sz="2800" spc="10" dirty="0">
                <a:latin typeface="SassoonPrimaryInfant" pitchFamily="2" charset="0"/>
                <a:cs typeface="Calibri"/>
              </a:rPr>
              <a:t> </a:t>
            </a:r>
            <a:r>
              <a:rPr sz="2800" dirty="0" err="1" smtClean="0">
                <a:latin typeface="SassoonPrimaryInfant" pitchFamily="2" charset="0"/>
                <a:cs typeface="Calibri"/>
              </a:rPr>
              <a:t>chi</a:t>
            </a:r>
            <a:r>
              <a:rPr sz="2800" spc="-15" dirty="0" err="1" smtClean="0">
                <a:latin typeface="SassoonPrimaryInfant" pitchFamily="2" charset="0"/>
                <a:cs typeface="Calibri"/>
              </a:rPr>
              <a:t>l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d’s progress will be recorded in their yellow reading record book. </a:t>
            </a:r>
          </a:p>
          <a:p>
            <a:pPr marL="355600" marR="30416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7543800" algn="l"/>
              </a:tabLst>
            </a:pPr>
            <a:r>
              <a:rPr lang="en-GB" sz="2800" spc="-5" dirty="0" smtClean="0">
                <a:latin typeface="SassoonPrimaryInfant" pitchFamily="2" charset="0"/>
                <a:cs typeface="Calibri"/>
              </a:rPr>
              <a:t>Your child will participate in reading activities throughout the week.</a:t>
            </a:r>
            <a:endParaRPr sz="28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5358" y="461594"/>
            <a:ext cx="647128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3600" u="sng" spc="-5" dirty="0">
                <a:latin typeface="SassoonPrimaryInfant" pitchFamily="2" charset="0"/>
              </a:rPr>
              <a:t>What </a:t>
            </a:r>
            <a:r>
              <a:rPr sz="3600" u="sng" spc="-10" dirty="0">
                <a:latin typeface="SassoonPrimaryInfant" pitchFamily="2" charset="0"/>
              </a:rPr>
              <a:t>is </a:t>
            </a:r>
            <a:r>
              <a:rPr sz="3600" u="sng" spc="-40" dirty="0">
                <a:latin typeface="SassoonPrimaryInfant" pitchFamily="2" charset="0"/>
              </a:rPr>
              <a:t>my </a:t>
            </a:r>
            <a:r>
              <a:rPr sz="3600" u="sng" spc="-20" dirty="0" smtClean="0">
                <a:latin typeface="SassoonPrimaryInfant" pitchFamily="2" charset="0"/>
              </a:rPr>
              <a:t>role</a:t>
            </a:r>
            <a:r>
              <a:rPr lang="en-GB" sz="3600" u="sng" spc="-20" dirty="0" smtClean="0">
                <a:latin typeface="SassoonPrimaryInfant" pitchFamily="2" charset="0"/>
              </a:rPr>
              <a:t> at home</a:t>
            </a:r>
            <a:r>
              <a:rPr sz="3600" u="sng" spc="-15" dirty="0" smtClean="0">
                <a:latin typeface="SassoonPrimaryInfant" pitchFamily="2" charset="0"/>
              </a:rPr>
              <a:t>?</a:t>
            </a:r>
            <a:endParaRPr sz="3600" u="sng" spc="-15" dirty="0">
              <a:latin typeface="SassoonPrimaryInfant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1276350"/>
            <a:ext cx="8364220" cy="47327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82931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65" dirty="0">
                <a:latin typeface="SassoonPrimaryInfant" pitchFamily="2" charset="0"/>
                <a:cs typeface="Calibri"/>
              </a:rPr>
              <a:t>Your </a:t>
            </a:r>
            <a:r>
              <a:rPr sz="2800" dirty="0">
                <a:latin typeface="SassoonPrimaryInfant" pitchFamily="2" charset="0"/>
                <a:cs typeface="Calibri"/>
              </a:rPr>
              <a:t>child will </a:t>
            </a:r>
            <a:r>
              <a:rPr sz="2800" spc="-5" dirty="0">
                <a:latin typeface="SassoonPrimaryInfant" pitchFamily="2" charset="0"/>
                <a:cs typeface="Calibri"/>
              </a:rPr>
              <a:t>be </a:t>
            </a:r>
            <a:r>
              <a:rPr sz="2800" spc="-10" dirty="0">
                <a:latin typeface="SassoonPrimaryInfant" pitchFamily="2" charset="0"/>
                <a:cs typeface="Calibri"/>
              </a:rPr>
              <a:t>given </a:t>
            </a:r>
            <a:r>
              <a:rPr sz="2800" spc="-25" dirty="0">
                <a:latin typeface="SassoonPrimaryInfant" pitchFamily="2" charset="0"/>
                <a:cs typeface="Calibri"/>
              </a:rPr>
              <a:t>letters </a:t>
            </a:r>
            <a:r>
              <a:rPr sz="2800" spc="-30" dirty="0">
                <a:latin typeface="SassoonPrimaryInfant" pitchFamily="2" charset="0"/>
                <a:cs typeface="Calibri"/>
              </a:rPr>
              <a:t>to </a:t>
            </a:r>
            <a:r>
              <a:rPr sz="2800" spc="-10" dirty="0" smtClean="0">
                <a:latin typeface="SassoonPrimaryInfant" pitchFamily="2" charset="0"/>
                <a:cs typeface="Calibri"/>
              </a:rPr>
              <a:t>practice </a:t>
            </a:r>
            <a:r>
              <a:rPr sz="2800" spc="-15" dirty="0">
                <a:latin typeface="SassoonPrimaryInfant" pitchFamily="2" charset="0"/>
                <a:cs typeface="Calibri"/>
              </a:rPr>
              <a:t>at 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home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65" dirty="0">
                <a:latin typeface="SassoonPrimaryInfant" pitchFamily="2" charset="0"/>
                <a:cs typeface="Calibri"/>
              </a:rPr>
              <a:t>Your </a:t>
            </a:r>
            <a:r>
              <a:rPr sz="2800" dirty="0">
                <a:latin typeface="SassoonPrimaryInfant" pitchFamily="2" charset="0"/>
                <a:cs typeface="Calibri"/>
              </a:rPr>
              <a:t>child will </a:t>
            </a:r>
            <a:r>
              <a:rPr sz="2800" spc="-5" dirty="0">
                <a:latin typeface="SassoonPrimaryInfant" pitchFamily="2" charset="0"/>
                <a:cs typeface="Calibri"/>
              </a:rPr>
              <a:t>be </a:t>
            </a:r>
            <a:r>
              <a:rPr sz="2800" spc="-10" dirty="0">
                <a:latin typeface="SassoonPrimaryInfant" pitchFamily="2" charset="0"/>
                <a:cs typeface="Calibri"/>
              </a:rPr>
              <a:t>given </a:t>
            </a:r>
            <a:r>
              <a:rPr sz="2800" spc="-15" dirty="0">
                <a:latin typeface="SassoonPrimaryInfant" pitchFamily="2" charset="0"/>
                <a:cs typeface="Calibri"/>
              </a:rPr>
              <a:t>words </a:t>
            </a:r>
            <a:r>
              <a:rPr sz="2800" spc="-25" dirty="0">
                <a:latin typeface="SassoonPrimaryInfant" pitchFamily="2" charset="0"/>
                <a:cs typeface="Calibri"/>
              </a:rPr>
              <a:t>to </a:t>
            </a:r>
            <a:r>
              <a:rPr sz="2800" dirty="0">
                <a:latin typeface="SassoonPrimaryInfant" pitchFamily="2" charset="0"/>
                <a:cs typeface="Calibri"/>
              </a:rPr>
              <a:t>learn </a:t>
            </a:r>
            <a:r>
              <a:rPr sz="2800" spc="-15" dirty="0">
                <a:latin typeface="SassoonPrimaryInfant" pitchFamily="2" charset="0"/>
                <a:cs typeface="Calibri"/>
              </a:rPr>
              <a:t>at</a:t>
            </a:r>
            <a:r>
              <a:rPr sz="2800" spc="95" dirty="0">
                <a:latin typeface="SassoonPrimaryInfant" pitchFamily="2" charset="0"/>
                <a:cs typeface="Calibri"/>
              </a:rPr>
              <a:t>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home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1016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65" dirty="0">
                <a:latin typeface="SassoonPrimaryInfant" pitchFamily="2" charset="0"/>
                <a:cs typeface="Calibri"/>
              </a:rPr>
              <a:t>Your </a:t>
            </a:r>
            <a:r>
              <a:rPr sz="2800" dirty="0">
                <a:latin typeface="SassoonPrimaryInfant" pitchFamily="2" charset="0"/>
                <a:cs typeface="Calibri"/>
              </a:rPr>
              <a:t>child will </a:t>
            </a:r>
            <a:r>
              <a:rPr sz="2800" spc="-5" dirty="0">
                <a:latin typeface="SassoonPrimaryInfant" pitchFamily="2" charset="0"/>
                <a:cs typeface="Calibri"/>
              </a:rPr>
              <a:t>be </a:t>
            </a:r>
            <a:r>
              <a:rPr sz="2800" spc="-10" dirty="0">
                <a:latin typeface="SassoonPrimaryInfant" pitchFamily="2" charset="0"/>
                <a:cs typeface="Calibri"/>
              </a:rPr>
              <a:t>given </a:t>
            </a:r>
            <a:r>
              <a:rPr sz="2800" dirty="0">
                <a:latin typeface="SassoonPrimaryInfant" pitchFamily="2" charset="0"/>
                <a:cs typeface="Calibri"/>
              </a:rPr>
              <a:t>a </a:t>
            </a:r>
            <a:r>
              <a:rPr sz="2800" spc="-5" dirty="0">
                <a:latin typeface="SassoonPrimaryInfant" pitchFamily="2" charset="0"/>
                <a:cs typeface="Calibri"/>
              </a:rPr>
              <a:t>weekly reading book </a:t>
            </a:r>
            <a:r>
              <a:rPr sz="2800" spc="-25" dirty="0" smtClean="0">
                <a:latin typeface="SassoonPrimaryInfant" pitchFamily="2" charset="0"/>
                <a:cs typeface="Calibri"/>
              </a:rPr>
              <a:t>to </a:t>
            </a:r>
            <a:r>
              <a:rPr sz="2800" spc="-10" dirty="0">
                <a:latin typeface="SassoonPrimaryInfant" pitchFamily="2" charset="0"/>
                <a:cs typeface="Calibri"/>
              </a:rPr>
              <a:t>read </a:t>
            </a:r>
            <a:r>
              <a:rPr sz="2800" spc="-10" dirty="0" smtClean="0">
                <a:latin typeface="SassoonPrimaryInfant" pitchFamily="2" charset="0"/>
                <a:cs typeface="Calibri"/>
              </a:rPr>
              <a:t>at</a:t>
            </a:r>
            <a:r>
              <a:rPr sz="2800" spc="10" dirty="0" smtClean="0">
                <a:latin typeface="SassoonPrimaryInfant" pitchFamily="2" charset="0"/>
                <a:cs typeface="Calibri"/>
              </a:rPr>
              <a:t>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home</a:t>
            </a:r>
            <a:r>
              <a:rPr lang="en-GB" sz="2800" spc="-5" dirty="0" smtClean="0">
                <a:latin typeface="SassoonPrimaryInfant" pitchFamily="2" charset="0"/>
                <a:cs typeface="Calibri"/>
              </a:rPr>
              <a:t>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65" dirty="0">
                <a:latin typeface="SassoonPrimaryInfant" pitchFamily="2" charset="0"/>
                <a:cs typeface="Calibri"/>
              </a:rPr>
              <a:t>Your </a:t>
            </a:r>
            <a:r>
              <a:rPr sz="2800" spc="-5" dirty="0">
                <a:latin typeface="SassoonPrimaryInfant" pitchFamily="2" charset="0"/>
                <a:cs typeface="Calibri"/>
              </a:rPr>
              <a:t>child 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has </a:t>
            </a:r>
            <a:r>
              <a:rPr sz="2800" dirty="0" smtClean="0">
                <a:latin typeface="SassoonPrimaryInfant" pitchFamily="2" charset="0"/>
                <a:cs typeface="Calibri"/>
              </a:rPr>
              <a:t>a </a:t>
            </a:r>
            <a:r>
              <a:rPr sz="2800" spc="-5" dirty="0">
                <a:latin typeface="SassoonPrimaryInfant" pitchFamily="2" charset="0"/>
                <a:cs typeface="Calibri"/>
              </a:rPr>
              <a:t>reading </a:t>
            </a:r>
            <a:r>
              <a:rPr sz="2800" spc="-20" dirty="0">
                <a:latin typeface="SassoonPrimaryInfant" pitchFamily="2" charset="0"/>
                <a:cs typeface="Calibri"/>
              </a:rPr>
              <a:t>record </a:t>
            </a:r>
            <a:r>
              <a:rPr sz="2800" spc="-5" dirty="0">
                <a:latin typeface="SassoonPrimaryInfant" pitchFamily="2" charset="0"/>
                <a:cs typeface="Calibri"/>
              </a:rPr>
              <a:t>book </a:t>
            </a:r>
            <a:r>
              <a:rPr sz="2800" spc="-30" dirty="0">
                <a:latin typeface="SassoonPrimaryInfant" pitchFamily="2" charset="0"/>
                <a:cs typeface="Calibri"/>
              </a:rPr>
              <a:t>for </a:t>
            </a:r>
            <a:r>
              <a:rPr sz="2800" spc="-15" dirty="0" smtClean="0">
                <a:latin typeface="SassoonPrimaryInfant" pitchFamily="2" charset="0"/>
                <a:cs typeface="Calibri"/>
              </a:rPr>
              <a:t>you </a:t>
            </a:r>
            <a:r>
              <a:rPr sz="2800" spc="-25" dirty="0">
                <a:latin typeface="SassoonPrimaryInfant" pitchFamily="2" charset="0"/>
                <a:cs typeface="Calibri"/>
              </a:rPr>
              <a:t>to </a:t>
            </a:r>
            <a:r>
              <a:rPr sz="2800" spc="-10" dirty="0">
                <a:latin typeface="SassoonPrimaryInfant" pitchFamily="2" charset="0"/>
                <a:cs typeface="Calibri"/>
              </a:rPr>
              <a:t>comment </a:t>
            </a:r>
            <a:r>
              <a:rPr sz="2800" dirty="0" smtClean="0">
                <a:latin typeface="SassoonPrimaryInfant" pitchFamily="2" charset="0"/>
                <a:cs typeface="Calibri"/>
              </a:rPr>
              <a:t>in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,</a:t>
            </a:r>
            <a:r>
              <a:rPr sz="2800" dirty="0" smtClean="0">
                <a:latin typeface="SassoonPrimaryInfant" pitchFamily="2" charset="0"/>
                <a:cs typeface="Calibri"/>
              </a:rPr>
              <a:t>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which </a:t>
            </a:r>
            <a:r>
              <a:rPr sz="2800" spc="-5" dirty="0">
                <a:latin typeface="SassoonPrimaryInfant" pitchFamily="2" charset="0"/>
                <a:cs typeface="Calibri"/>
              </a:rPr>
              <a:t>should be </a:t>
            </a:r>
            <a:r>
              <a:rPr sz="2800" spc="-10" dirty="0">
                <a:latin typeface="SassoonPrimaryInfant" pitchFamily="2" charset="0"/>
                <a:cs typeface="Calibri"/>
              </a:rPr>
              <a:t>returned </a:t>
            </a:r>
            <a:r>
              <a:rPr lang="en-GB" sz="2800" spc="-10" dirty="0" smtClean="0">
                <a:latin typeface="SassoonPrimaryInfant" pitchFamily="2" charset="0"/>
                <a:cs typeface="Calibri"/>
              </a:rPr>
              <a:t>by Tuesday.</a:t>
            </a: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GB" sz="2800" spc="-10" dirty="0" smtClean="0">
                <a:latin typeface="SassoonPrimaryInfant" pitchFamily="2" charset="0"/>
                <a:cs typeface="Calibri"/>
              </a:rPr>
              <a:t>Your child can read anything including school reading books, home stories, magazines, print in the environment and library books.</a:t>
            </a:r>
            <a:endParaRPr sz="28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2413" y="461594"/>
            <a:ext cx="406019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u="sng" dirty="0">
                <a:latin typeface="SassoonPrimaryInfant" pitchFamily="2" charset="0"/>
              </a:rPr>
              <a:t>How do </a:t>
            </a:r>
            <a:r>
              <a:rPr sz="4000" u="sng" spc="-20" dirty="0">
                <a:latin typeface="SassoonPrimaryInfant" pitchFamily="2" charset="0"/>
              </a:rPr>
              <a:t>we</a:t>
            </a:r>
            <a:r>
              <a:rPr sz="4000" u="sng" spc="-90" dirty="0">
                <a:latin typeface="SassoonPrimaryInfant" pitchFamily="2" charset="0"/>
              </a:rPr>
              <a:t> </a:t>
            </a:r>
            <a:r>
              <a:rPr lang="en-GB" sz="4000" u="sng" spc="-5" dirty="0">
                <a:latin typeface="SassoonPrimaryInfant" pitchFamily="2" charset="0"/>
              </a:rPr>
              <a:t>s</a:t>
            </a:r>
            <a:r>
              <a:rPr sz="4000" u="sng" spc="-5" dirty="0" smtClean="0">
                <a:latin typeface="SassoonPrimaryInfant" pitchFamily="2" charset="0"/>
              </a:rPr>
              <a:t>tart</a:t>
            </a:r>
            <a:r>
              <a:rPr sz="4000" u="sng" spc="-5" dirty="0">
                <a:latin typeface="SassoonPrimaryInfant" pitchFamily="2" charset="0"/>
              </a:rPr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1607565"/>
            <a:ext cx="8383270" cy="4171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65" dirty="0">
                <a:latin typeface="SassoonPrimaryInfant" pitchFamily="2" charset="0"/>
                <a:cs typeface="Calibri"/>
              </a:rPr>
              <a:t>Your </a:t>
            </a:r>
            <a:r>
              <a:rPr sz="3200" dirty="0">
                <a:latin typeface="SassoonPrimaryInfant" pitchFamily="2" charset="0"/>
                <a:cs typeface="Calibri"/>
              </a:rPr>
              <a:t>child will </a:t>
            </a:r>
            <a:r>
              <a:rPr sz="3200" spc="-5" dirty="0">
                <a:latin typeface="SassoonPrimaryInfant" pitchFamily="2" charset="0"/>
                <a:cs typeface="Calibri"/>
              </a:rPr>
              <a:t>be </a:t>
            </a:r>
            <a:r>
              <a:rPr sz="3200" spc="-10" dirty="0">
                <a:latin typeface="SassoonPrimaryInfant" pitchFamily="2" charset="0"/>
                <a:cs typeface="Calibri"/>
              </a:rPr>
              <a:t>given </a:t>
            </a:r>
            <a:r>
              <a:rPr sz="3200" dirty="0">
                <a:latin typeface="SassoonPrimaryInfant" pitchFamily="2" charset="0"/>
                <a:cs typeface="Calibri"/>
              </a:rPr>
              <a:t>the </a:t>
            </a:r>
            <a:r>
              <a:rPr sz="3200" spc="-25" dirty="0">
                <a:latin typeface="SassoonPrimaryInfant" pitchFamily="2" charset="0"/>
                <a:cs typeface="Calibri"/>
              </a:rPr>
              <a:t>first </a:t>
            </a:r>
            <a:r>
              <a:rPr sz="3200" spc="-10" dirty="0">
                <a:latin typeface="SassoonPrimaryInfant" pitchFamily="2" charset="0"/>
                <a:cs typeface="Calibri"/>
              </a:rPr>
              <a:t>set </a:t>
            </a:r>
            <a:r>
              <a:rPr sz="3200" spc="-5" dirty="0">
                <a:latin typeface="SassoonPrimaryInfant" pitchFamily="2" charset="0"/>
                <a:cs typeface="Calibri"/>
              </a:rPr>
              <a:t>of </a:t>
            </a:r>
            <a:r>
              <a:rPr sz="3200" spc="-25" dirty="0" smtClean="0">
                <a:latin typeface="SassoonPrimaryInfant" pitchFamily="2" charset="0"/>
                <a:cs typeface="Calibri"/>
              </a:rPr>
              <a:t>letters</a:t>
            </a:r>
            <a:r>
              <a:rPr lang="en-GB" sz="3200" spc="-25" dirty="0" smtClean="0">
                <a:latin typeface="SassoonPrimaryInfant" pitchFamily="2" charset="0"/>
                <a:cs typeface="Calibri"/>
              </a:rPr>
              <a:t> which are:</a:t>
            </a:r>
          </a:p>
          <a:p>
            <a:pPr marL="12065" marR="5080">
              <a:lnSpc>
                <a:spcPct val="100000"/>
              </a:lnSpc>
              <a:spcBef>
                <a:spcPts val="105"/>
              </a:spcBef>
              <a:tabLst>
                <a:tab pos="355600" algn="l"/>
                <a:tab pos="356235" algn="l"/>
              </a:tabLst>
            </a:pPr>
            <a:r>
              <a:rPr sz="3200" dirty="0" smtClean="0">
                <a:latin typeface="SassoonPrimaryInfant" pitchFamily="2" charset="0"/>
                <a:cs typeface="Calibri"/>
              </a:rPr>
              <a:t>	s	a	t	p	</a:t>
            </a:r>
            <a:r>
              <a:rPr sz="3200" dirty="0" err="1" smtClean="0">
                <a:latin typeface="SassoonPrimaryInfant" pitchFamily="2" charset="0"/>
                <a:cs typeface="Calibri"/>
              </a:rPr>
              <a:t>i</a:t>
            </a:r>
            <a:r>
              <a:rPr sz="3200" dirty="0" smtClean="0">
                <a:latin typeface="SassoonPrimaryInfant" pitchFamily="2" charset="0"/>
                <a:cs typeface="Calibri"/>
              </a:rPr>
              <a:t>	n</a:t>
            </a:r>
          </a:p>
          <a:p>
            <a:pPr marL="355600" marR="2138045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65" dirty="0" smtClean="0">
                <a:latin typeface="SassoonPrimaryInfant" pitchFamily="2" charset="0"/>
                <a:cs typeface="Calibri"/>
              </a:rPr>
              <a:t>Your </a:t>
            </a:r>
            <a:r>
              <a:rPr sz="3200" spc="-5" dirty="0">
                <a:latin typeface="SassoonPrimaryInfant" pitchFamily="2" charset="0"/>
                <a:cs typeface="Calibri"/>
              </a:rPr>
              <a:t>child needs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10" dirty="0">
                <a:latin typeface="SassoonPrimaryInfant" pitchFamily="2" charset="0"/>
                <a:cs typeface="Calibri"/>
              </a:rPr>
              <a:t>recognise </a:t>
            </a:r>
            <a:r>
              <a:rPr sz="3200" dirty="0">
                <a:latin typeface="SassoonPrimaryInfant" pitchFamily="2" charset="0"/>
                <a:cs typeface="Calibri"/>
              </a:rPr>
              <a:t>the 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grapheme</a:t>
            </a:r>
            <a:r>
              <a:rPr lang="en-GB" sz="3200" spc="-15" dirty="0" smtClean="0">
                <a:latin typeface="SassoonPrimaryInfant" pitchFamily="2" charset="0"/>
                <a:cs typeface="Calibri"/>
              </a:rPr>
              <a:t>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(</a:t>
            </a:r>
            <a:r>
              <a:rPr sz="3200" spc="-15" dirty="0">
                <a:latin typeface="SassoonPrimaryInfant" pitchFamily="2" charset="0"/>
                <a:cs typeface="Calibri"/>
              </a:rPr>
              <a:t>letter </a:t>
            </a:r>
            <a:r>
              <a:rPr sz="3200" spc="-5" dirty="0">
                <a:latin typeface="SassoonPrimaryInfant" pitchFamily="2" charset="0"/>
                <a:cs typeface="Calibri"/>
              </a:rPr>
              <a:t>shape)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25" dirty="0">
                <a:latin typeface="SassoonPrimaryInfant" pitchFamily="2" charset="0"/>
                <a:cs typeface="Calibri"/>
              </a:rPr>
              <a:t>say </a:t>
            </a:r>
            <a:r>
              <a:rPr sz="3200" spc="-5" dirty="0">
                <a:latin typeface="SassoonPrimaryInfant" pitchFamily="2" charset="0"/>
                <a:cs typeface="Calibri"/>
              </a:rPr>
              <a:t>the 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phoneme</a:t>
            </a:r>
            <a:r>
              <a:rPr lang="en-GB" sz="3200" spc="-15" dirty="0" smtClean="0">
                <a:latin typeface="SassoonPrimaryInfant" pitchFamily="2" charset="0"/>
                <a:cs typeface="Calibri"/>
              </a:rPr>
              <a:t> </a:t>
            </a:r>
            <a:r>
              <a:rPr sz="3200" spc="-15" dirty="0" smtClean="0">
                <a:latin typeface="SassoonPrimaryInfant" pitchFamily="2" charset="0"/>
                <a:cs typeface="Calibri"/>
              </a:rPr>
              <a:t>(</a:t>
            </a:r>
            <a:r>
              <a:rPr sz="3200" spc="-15" dirty="0">
                <a:latin typeface="SassoonPrimaryInfant" pitchFamily="2" charset="0"/>
                <a:cs typeface="Calibri"/>
              </a:rPr>
              <a:t>letter </a:t>
            </a:r>
            <a:r>
              <a:rPr sz="3200" spc="-5" dirty="0">
                <a:latin typeface="SassoonPrimaryInfant" pitchFamily="2" charset="0"/>
                <a:cs typeface="Calibri"/>
              </a:rPr>
              <a:t>sound)</a:t>
            </a:r>
            <a:r>
              <a:rPr sz="3200" spc="25" dirty="0">
                <a:latin typeface="SassoonPrimaryInfant" pitchFamily="2" charset="0"/>
                <a:cs typeface="Calibri"/>
              </a:rPr>
              <a:t> </a:t>
            </a:r>
            <a:r>
              <a:rPr sz="3200" dirty="0">
                <a:latin typeface="SassoonPrimaryInfant" pitchFamily="2" charset="0"/>
                <a:cs typeface="Calibri"/>
              </a:rPr>
              <a:t>.</a:t>
            </a:r>
          </a:p>
          <a:p>
            <a:pPr marL="355600" marR="4953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SassoonPrimaryInfant" pitchFamily="2" charset="0"/>
                <a:cs typeface="Calibri"/>
              </a:rPr>
              <a:t>They </a:t>
            </a:r>
            <a:r>
              <a:rPr sz="3200" spc="-5" dirty="0">
                <a:latin typeface="SassoonPrimaryInfant" pitchFamily="2" charset="0"/>
                <a:cs typeface="Calibri"/>
              </a:rPr>
              <a:t>need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5" dirty="0">
                <a:latin typeface="SassoonPrimaryInfant" pitchFamily="2" charset="0"/>
                <a:cs typeface="Calibri"/>
              </a:rPr>
              <a:t>hear the sound </a:t>
            </a:r>
            <a:r>
              <a:rPr sz="3200" spc="-10" dirty="0">
                <a:latin typeface="SassoonPrimaryInfant" pitchFamily="2" charset="0"/>
                <a:cs typeface="Calibri"/>
              </a:rPr>
              <a:t>at </a:t>
            </a:r>
            <a:r>
              <a:rPr sz="3200" dirty="0">
                <a:latin typeface="SassoonPrimaryInfant" pitchFamily="2" charset="0"/>
                <a:cs typeface="Calibri"/>
              </a:rPr>
              <a:t>the </a:t>
            </a:r>
            <a:r>
              <a:rPr sz="3200" spc="-5" dirty="0">
                <a:latin typeface="SassoonPrimaryInfant" pitchFamily="2" charset="0"/>
                <a:cs typeface="Calibri"/>
              </a:rPr>
              <a:t>beginning of  </a:t>
            </a:r>
            <a:r>
              <a:rPr sz="3200" dirty="0">
                <a:latin typeface="SassoonPrimaryInfant" pitchFamily="2" charset="0"/>
                <a:cs typeface="Calibri"/>
              </a:rPr>
              <a:t>a </a:t>
            </a:r>
            <a:r>
              <a:rPr sz="3200" spc="-20" dirty="0">
                <a:latin typeface="SassoonPrimaryInfant" pitchFamily="2" charset="0"/>
                <a:cs typeface="Calibri"/>
              </a:rPr>
              <a:t>word </a:t>
            </a:r>
            <a:r>
              <a:rPr sz="3200" spc="-5" dirty="0">
                <a:latin typeface="SassoonPrimaryInfant" pitchFamily="2" charset="0"/>
                <a:cs typeface="Calibri"/>
              </a:rPr>
              <a:t>(s </a:t>
            </a:r>
            <a:r>
              <a:rPr sz="3200" spc="-30" dirty="0">
                <a:latin typeface="SassoonPrimaryInfant" pitchFamily="2" charset="0"/>
                <a:cs typeface="Calibri"/>
              </a:rPr>
              <a:t>for</a:t>
            </a:r>
            <a:r>
              <a:rPr sz="3200" spc="-15" dirty="0">
                <a:latin typeface="SassoonPrimaryInfant" pitchFamily="2" charset="0"/>
                <a:cs typeface="Calibri"/>
              </a:rPr>
              <a:t> </a:t>
            </a:r>
            <a:r>
              <a:rPr sz="3200" spc="-5" dirty="0">
                <a:latin typeface="SassoonPrimaryInfant" pitchFamily="2" charset="0"/>
                <a:cs typeface="Calibri"/>
              </a:rPr>
              <a:t>sun).</a:t>
            </a:r>
            <a:endParaRPr sz="32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28014"/>
            <a:ext cx="7773034" cy="41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794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  <a:tab pos="4558665" algn="l"/>
              </a:tabLst>
            </a:pPr>
            <a:r>
              <a:rPr sz="3200" spc="-65" dirty="0">
                <a:latin typeface="SassoonPrimaryInfant" pitchFamily="2" charset="0"/>
                <a:cs typeface="Calibri"/>
              </a:rPr>
              <a:t>Your </a:t>
            </a:r>
            <a:r>
              <a:rPr sz="3200" dirty="0">
                <a:latin typeface="SassoonPrimaryInfant" pitchFamily="2" charset="0"/>
                <a:cs typeface="Calibri"/>
              </a:rPr>
              <a:t>child </a:t>
            </a:r>
            <a:r>
              <a:rPr lang="en-GB" sz="3200" spc="-5" dirty="0" smtClean="0">
                <a:latin typeface="SassoonPrimaryInfant" pitchFamily="2" charset="0"/>
                <a:cs typeface="Calibri"/>
              </a:rPr>
              <a:t>will 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begin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10" dirty="0" smtClean="0">
                <a:latin typeface="SassoonPrimaryInfant" pitchFamily="2" charset="0"/>
                <a:cs typeface="Calibri"/>
              </a:rPr>
              <a:t>blend</a:t>
            </a:r>
            <a:r>
              <a:rPr lang="en-GB" sz="3200" spc="-10" dirty="0" smtClean="0">
                <a:latin typeface="SassoonPrimaryInfant" pitchFamily="2" charset="0"/>
                <a:cs typeface="Calibri"/>
              </a:rPr>
              <a:t> </a:t>
            </a:r>
            <a:r>
              <a:rPr sz="3200" spc="-10" dirty="0" smtClean="0">
                <a:latin typeface="SassoonPrimaryInfant" pitchFamily="2" charset="0"/>
                <a:cs typeface="Calibri"/>
              </a:rPr>
              <a:t>(</a:t>
            </a:r>
            <a:r>
              <a:rPr sz="3200" spc="-10" dirty="0">
                <a:latin typeface="SassoonPrimaryInfant" pitchFamily="2" charset="0"/>
                <a:cs typeface="Calibri"/>
              </a:rPr>
              <a:t>putting  </a:t>
            </a:r>
            <a:r>
              <a:rPr sz="3200" spc="-5" dirty="0">
                <a:latin typeface="SassoonPrimaryInfant" pitchFamily="2" charset="0"/>
                <a:cs typeface="Calibri"/>
              </a:rPr>
              <a:t>sounds </a:t>
            </a:r>
            <a:r>
              <a:rPr sz="3200" spc="-10" dirty="0">
                <a:latin typeface="SassoonPrimaryInfant" pitchFamily="2" charset="0"/>
                <a:cs typeface="Calibri"/>
              </a:rPr>
              <a:t>together </a:t>
            </a:r>
            <a:r>
              <a:rPr sz="3200" spc="-25" dirty="0">
                <a:latin typeface="SassoonPrimaryInfant" pitchFamily="2" charset="0"/>
                <a:cs typeface="Calibri"/>
              </a:rPr>
              <a:t>to </a:t>
            </a:r>
            <a:r>
              <a:rPr sz="3200" spc="-30" dirty="0">
                <a:latin typeface="SassoonPrimaryInfant" pitchFamily="2" charset="0"/>
                <a:cs typeface="Calibri"/>
              </a:rPr>
              <a:t>make </a:t>
            </a:r>
            <a:r>
              <a:rPr sz="3200" dirty="0">
                <a:latin typeface="SassoonPrimaryInfant" pitchFamily="2" charset="0"/>
                <a:cs typeface="Calibri"/>
              </a:rPr>
              <a:t>a </a:t>
            </a:r>
            <a:r>
              <a:rPr sz="3200" spc="-15" dirty="0">
                <a:latin typeface="SassoonPrimaryInfant" pitchFamily="2" charset="0"/>
                <a:cs typeface="Calibri"/>
              </a:rPr>
              <a:t>word) </a:t>
            </a:r>
            <a:r>
              <a:rPr sz="3200" spc="-5" dirty="0">
                <a:latin typeface="SassoonPrimaryInfant" pitchFamily="2" charset="0"/>
                <a:cs typeface="Calibri"/>
              </a:rPr>
              <a:t>the sounds  </a:t>
            </a:r>
            <a:r>
              <a:rPr lang="en-GB" sz="3200" dirty="0" smtClean="0">
                <a:latin typeface="SassoonPrimaryInfant" pitchFamily="2" charset="0"/>
                <a:cs typeface="Calibri"/>
              </a:rPr>
              <a:t>to </a:t>
            </a:r>
            <a:r>
              <a:rPr sz="3200" spc="-30" dirty="0" smtClean="0">
                <a:latin typeface="SassoonPrimaryInfant" pitchFamily="2" charset="0"/>
                <a:cs typeface="Calibri"/>
              </a:rPr>
              <a:t>make </a:t>
            </a:r>
            <a:r>
              <a:rPr sz="3200" spc="-20" dirty="0">
                <a:latin typeface="SassoonPrimaryInfant" pitchFamily="2" charset="0"/>
                <a:cs typeface="Calibri"/>
              </a:rPr>
              <a:t>words</a:t>
            </a:r>
            <a:r>
              <a:rPr sz="3200" spc="40" dirty="0">
                <a:latin typeface="SassoonPrimaryInfant" pitchFamily="2" charset="0"/>
                <a:cs typeface="Calibri"/>
              </a:rPr>
              <a:t> </a:t>
            </a:r>
            <a:r>
              <a:rPr lang="en-GB" sz="3200" dirty="0" smtClean="0">
                <a:latin typeface="SassoonPrimaryInfant" pitchFamily="2" charset="0"/>
                <a:cs typeface="Calibri"/>
              </a:rPr>
              <a:t>e.g.</a:t>
            </a:r>
            <a:r>
              <a:rPr sz="3200" spc="20" dirty="0" smtClean="0">
                <a:latin typeface="SassoonPrimaryInfant" pitchFamily="2" charset="0"/>
                <a:cs typeface="Calibri"/>
              </a:rPr>
              <a:t> </a:t>
            </a:r>
            <a:r>
              <a:rPr sz="3200" dirty="0" smtClean="0">
                <a:latin typeface="SassoonPrimaryInfant" pitchFamily="2" charset="0"/>
                <a:cs typeface="Calibri"/>
              </a:rPr>
              <a:t>p/</a:t>
            </a:r>
            <a:r>
              <a:rPr sz="3200" dirty="0" err="1" smtClean="0">
                <a:latin typeface="SassoonPrimaryInfant" pitchFamily="2" charset="0"/>
                <a:cs typeface="Calibri"/>
              </a:rPr>
              <a:t>i</a:t>
            </a:r>
            <a:r>
              <a:rPr sz="3200" dirty="0" smtClean="0">
                <a:latin typeface="SassoonPrimaryInfant" pitchFamily="2" charset="0"/>
                <a:cs typeface="Calibri"/>
              </a:rPr>
              <a:t>/n</a:t>
            </a:r>
            <a:r>
              <a:rPr lang="en-GB" sz="3200" dirty="0" smtClean="0">
                <a:latin typeface="SassoonPrimaryInfant" pitchFamily="2" charset="0"/>
                <a:cs typeface="Calibri"/>
              </a:rPr>
              <a:t> =</a:t>
            </a:r>
            <a:r>
              <a:rPr lang="en-GB" sz="3200" dirty="0">
                <a:latin typeface="SassoonPrimaryInfant" pitchFamily="2" charset="0"/>
                <a:cs typeface="Calibri"/>
              </a:rPr>
              <a:t> </a:t>
            </a:r>
            <a:r>
              <a:rPr sz="3200" spc="-5" dirty="0" smtClean="0">
                <a:latin typeface="SassoonPrimaryInfant" pitchFamily="2" charset="0"/>
                <a:cs typeface="Calibri"/>
              </a:rPr>
              <a:t>pin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11874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SassoonPrimaryInfant" pitchFamily="2" charset="0"/>
                <a:cs typeface="Calibri"/>
              </a:rPr>
              <a:t>Blending </a:t>
            </a:r>
            <a:r>
              <a:rPr sz="3200" dirty="0">
                <a:latin typeface="SassoonPrimaryInfant" pitchFamily="2" charset="0"/>
                <a:cs typeface="Calibri"/>
              </a:rPr>
              <a:t>is </a:t>
            </a:r>
            <a:r>
              <a:rPr sz="3200" spc="-10" dirty="0">
                <a:latin typeface="SassoonPrimaryInfant" pitchFamily="2" charset="0"/>
                <a:cs typeface="Calibri"/>
              </a:rPr>
              <a:t>often difficult </a:t>
            </a:r>
            <a:r>
              <a:rPr sz="3200" dirty="0">
                <a:latin typeface="SassoonPrimaryInfant" pitchFamily="2" charset="0"/>
                <a:cs typeface="Calibri"/>
              </a:rPr>
              <a:t>and </a:t>
            </a:r>
            <a:r>
              <a:rPr sz="3200" spc="-35" dirty="0">
                <a:latin typeface="SassoonPrimaryInfant" pitchFamily="2" charset="0"/>
                <a:cs typeface="Calibri"/>
              </a:rPr>
              <a:t>takes </a:t>
            </a:r>
            <a:r>
              <a:rPr sz="3200" spc="-5" dirty="0">
                <a:latin typeface="SassoonPrimaryInfant" pitchFamily="2" charset="0"/>
                <a:cs typeface="Calibri"/>
              </a:rPr>
              <a:t>time but  regular </a:t>
            </a:r>
            <a:r>
              <a:rPr sz="3200" spc="-10" dirty="0">
                <a:latin typeface="SassoonPrimaryInfant" pitchFamily="2" charset="0"/>
                <a:cs typeface="Calibri"/>
              </a:rPr>
              <a:t>practice </a:t>
            </a:r>
            <a:r>
              <a:rPr sz="3200" spc="-5" dirty="0">
                <a:latin typeface="SassoonPrimaryInfant" pitchFamily="2" charset="0"/>
                <a:cs typeface="Calibri"/>
              </a:rPr>
              <a:t>is </a:t>
            </a:r>
            <a:r>
              <a:rPr sz="3200" dirty="0">
                <a:latin typeface="SassoonPrimaryInfant" pitchFamily="2" charset="0"/>
                <a:cs typeface="Calibri"/>
              </a:rPr>
              <a:t>the </a:t>
            </a:r>
            <a:r>
              <a:rPr sz="3200" spc="-90" dirty="0">
                <a:latin typeface="SassoonPrimaryInfant" pitchFamily="2" charset="0"/>
                <a:cs typeface="Calibri"/>
              </a:rPr>
              <a:t>key.</a:t>
            </a:r>
            <a:endParaRPr sz="3200" dirty="0">
              <a:latin typeface="SassoonPrimaryInfant" pitchFamily="2" charset="0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40" dirty="0">
                <a:latin typeface="SassoonPrimaryInfant" pitchFamily="2" charset="0"/>
                <a:cs typeface="Calibri"/>
              </a:rPr>
              <a:t>Tricky </a:t>
            </a:r>
            <a:r>
              <a:rPr sz="3200" spc="-20" dirty="0">
                <a:latin typeface="SassoonPrimaryInfant" pitchFamily="2" charset="0"/>
                <a:cs typeface="Calibri"/>
              </a:rPr>
              <a:t>words </a:t>
            </a:r>
            <a:r>
              <a:rPr sz="3200" spc="-15" dirty="0">
                <a:latin typeface="SassoonPrimaryInfant" pitchFamily="2" charset="0"/>
                <a:cs typeface="Calibri"/>
              </a:rPr>
              <a:t>are </a:t>
            </a:r>
            <a:r>
              <a:rPr sz="3200" spc="-20" dirty="0">
                <a:latin typeface="SassoonPrimaryInfant" pitchFamily="2" charset="0"/>
                <a:cs typeface="Calibri"/>
              </a:rPr>
              <a:t>words </a:t>
            </a:r>
            <a:r>
              <a:rPr sz="3200" spc="-10" dirty="0">
                <a:latin typeface="SassoonPrimaryInfant" pitchFamily="2" charset="0"/>
                <a:cs typeface="Calibri"/>
              </a:rPr>
              <a:t>that </a:t>
            </a:r>
            <a:r>
              <a:rPr sz="3200" spc="-5" dirty="0">
                <a:latin typeface="SassoonPrimaryInfant" pitchFamily="2" charset="0"/>
                <a:cs typeface="Calibri"/>
              </a:rPr>
              <a:t>can’t be blended  </a:t>
            </a:r>
            <a:r>
              <a:rPr sz="3200" spc="-30" dirty="0">
                <a:latin typeface="SassoonPrimaryInfant" pitchFamily="2" charset="0"/>
                <a:cs typeface="Calibri"/>
              </a:rPr>
              <a:t>like </a:t>
            </a:r>
            <a:r>
              <a:rPr sz="3200" spc="-50" dirty="0">
                <a:latin typeface="SassoonPrimaryInfant" pitchFamily="2" charset="0"/>
                <a:cs typeface="Calibri"/>
              </a:rPr>
              <a:t>‘the</a:t>
            </a:r>
            <a:r>
              <a:rPr sz="3200" spc="-50" dirty="0" smtClean="0">
                <a:latin typeface="SassoonPrimaryInfant" pitchFamily="2" charset="0"/>
                <a:cs typeface="Calibri"/>
              </a:rPr>
              <a:t>’</a:t>
            </a:r>
            <a:r>
              <a:rPr lang="en-GB" sz="3200" spc="-50" dirty="0" smtClean="0">
                <a:latin typeface="SassoonPrimaryInfant" pitchFamily="2" charset="0"/>
                <a:cs typeface="Calibri"/>
              </a:rPr>
              <a:t> and ‘no’</a:t>
            </a:r>
            <a:r>
              <a:rPr sz="3200" spc="-50" dirty="0" smtClean="0">
                <a:latin typeface="SassoonPrimaryInfant" pitchFamily="2" charset="0"/>
                <a:cs typeface="Calibri"/>
              </a:rPr>
              <a:t>. </a:t>
            </a:r>
            <a:r>
              <a:rPr sz="3200" spc="-5" dirty="0">
                <a:latin typeface="SassoonPrimaryInfant" pitchFamily="2" charset="0"/>
                <a:cs typeface="Calibri"/>
              </a:rPr>
              <a:t>These </a:t>
            </a:r>
            <a:r>
              <a:rPr sz="3200" spc="-20" dirty="0">
                <a:latin typeface="SassoonPrimaryInfant" pitchFamily="2" charset="0"/>
                <a:cs typeface="Calibri"/>
              </a:rPr>
              <a:t>words </a:t>
            </a:r>
            <a:r>
              <a:rPr lang="en-GB" sz="3200" spc="-5" dirty="0" smtClean="0">
                <a:latin typeface="SassoonPrimaryInfant" pitchFamily="2" charset="0"/>
                <a:cs typeface="Calibri"/>
              </a:rPr>
              <a:t>must be memorised. </a:t>
            </a:r>
            <a:endParaRPr sz="32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457200"/>
            <a:ext cx="627291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GB" sz="3600" u="sng" dirty="0" smtClean="0">
                <a:latin typeface="SassoonPrimaryInfant" pitchFamily="2" charset="0"/>
              </a:rPr>
              <a:t>How can I help my child</a:t>
            </a:r>
            <a:r>
              <a:rPr sz="3600" u="sng" dirty="0" smtClean="0">
                <a:latin typeface="SassoonPrimaryInfant" pitchFamily="2" charset="0"/>
              </a:rPr>
              <a:t>?</a:t>
            </a:r>
            <a:endParaRPr sz="3600" u="sng" dirty="0">
              <a:latin typeface="SassoonPrimaryInfant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84490" cy="50610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SassoonPrimaryInfant" pitchFamily="2" charset="0"/>
                <a:cs typeface="Calibri"/>
              </a:rPr>
              <a:t>Pick a </a:t>
            </a:r>
            <a:r>
              <a:rPr sz="2400" spc="-5" dirty="0">
                <a:latin typeface="SassoonPrimaryInfant" pitchFamily="2" charset="0"/>
                <a:cs typeface="Calibri"/>
              </a:rPr>
              <a:t>time </a:t>
            </a:r>
            <a:r>
              <a:rPr sz="2400" dirty="0">
                <a:latin typeface="SassoonPrimaryInfant" pitchFamily="2" charset="0"/>
                <a:cs typeface="Calibri"/>
              </a:rPr>
              <a:t>when </a:t>
            </a:r>
            <a:r>
              <a:rPr sz="2400" spc="-15" dirty="0">
                <a:latin typeface="SassoonPrimaryInfant" pitchFamily="2" charset="0"/>
                <a:cs typeface="Calibri"/>
              </a:rPr>
              <a:t>you </a:t>
            </a:r>
            <a:r>
              <a:rPr sz="2400" spc="-5" dirty="0">
                <a:latin typeface="SassoonPrimaryInfant" pitchFamily="2" charset="0"/>
                <a:cs typeface="Calibri"/>
              </a:rPr>
              <a:t>can </a:t>
            </a:r>
            <a:r>
              <a:rPr sz="2400" spc="-15" dirty="0">
                <a:latin typeface="SassoonPrimaryInfant" pitchFamily="2" charset="0"/>
                <a:cs typeface="Calibri"/>
              </a:rPr>
              <a:t>relax </a:t>
            </a:r>
            <a:r>
              <a:rPr sz="2400" dirty="0">
                <a:latin typeface="SassoonPrimaryInfant" pitchFamily="2" charset="0"/>
                <a:cs typeface="Calibri"/>
              </a:rPr>
              <a:t>with </a:t>
            </a:r>
            <a:r>
              <a:rPr sz="2400" spc="-10" dirty="0">
                <a:latin typeface="SassoonPrimaryInfant" pitchFamily="2" charset="0"/>
                <a:cs typeface="Calibri"/>
              </a:rPr>
              <a:t>your </a:t>
            </a:r>
            <a:r>
              <a:rPr sz="2400" spc="-5" dirty="0">
                <a:latin typeface="SassoonPrimaryInfant" pitchFamily="2" charset="0"/>
                <a:cs typeface="Calibri"/>
              </a:rPr>
              <a:t>child </a:t>
            </a:r>
            <a:r>
              <a:rPr sz="2400" dirty="0" smtClean="0">
                <a:latin typeface="SassoonPrimaryInfant" pitchFamily="2" charset="0"/>
                <a:cs typeface="Calibri"/>
              </a:rPr>
              <a:t>and </a:t>
            </a:r>
            <a:r>
              <a:rPr sz="2400" spc="-30" dirty="0">
                <a:latin typeface="SassoonPrimaryInfant" pitchFamily="2" charset="0"/>
                <a:cs typeface="Calibri"/>
              </a:rPr>
              <a:t>make </a:t>
            </a:r>
            <a:r>
              <a:rPr lang="en-GB" sz="2400" dirty="0" smtClean="0">
                <a:latin typeface="SassoonPrimaryInfant" pitchFamily="2" charset="0"/>
                <a:cs typeface="Calibri"/>
              </a:rPr>
              <a:t>reading</a:t>
            </a:r>
            <a:r>
              <a:rPr sz="2400" spc="40" dirty="0" smtClean="0">
                <a:latin typeface="SassoonPrimaryInfant" pitchFamily="2" charset="0"/>
                <a:cs typeface="Calibri"/>
              </a:rPr>
              <a:t> </a:t>
            </a:r>
            <a:r>
              <a:rPr sz="2400" spc="-5" dirty="0" smtClean="0">
                <a:latin typeface="SassoonPrimaryInfant" pitchFamily="2" charset="0"/>
                <a:cs typeface="Calibri"/>
              </a:rPr>
              <a:t>fun</a:t>
            </a:r>
            <a:r>
              <a:rPr lang="en-GB" sz="2400" spc="-5" dirty="0" smtClean="0">
                <a:latin typeface="SassoonPrimaryInfant" pitchFamily="2" charset="0"/>
                <a:cs typeface="Calibri"/>
              </a:rPr>
              <a:t>.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marR="107251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400" dirty="0" smtClean="0">
                <a:latin typeface="SassoonPrimaryInfant" pitchFamily="2" charset="0"/>
                <a:cs typeface="Calibri"/>
              </a:rPr>
              <a:t>5 - </a:t>
            </a:r>
            <a:r>
              <a:rPr sz="2400" dirty="0" smtClean="0">
                <a:latin typeface="SassoonPrimaryInfant" pitchFamily="2" charset="0"/>
                <a:cs typeface="Calibri"/>
              </a:rPr>
              <a:t>10 </a:t>
            </a:r>
            <a:r>
              <a:rPr sz="2400" spc="-10" dirty="0">
                <a:latin typeface="SassoonPrimaryInfant" pitchFamily="2" charset="0"/>
                <a:cs typeface="Calibri"/>
              </a:rPr>
              <a:t>minutes </a:t>
            </a:r>
            <a:r>
              <a:rPr sz="2400" spc="-5" dirty="0">
                <a:latin typeface="SassoonPrimaryInfant" pitchFamily="2" charset="0"/>
                <a:cs typeface="Calibri"/>
              </a:rPr>
              <a:t>daily </a:t>
            </a:r>
            <a:r>
              <a:rPr sz="2400" dirty="0">
                <a:latin typeface="SassoonPrimaryInfant" pitchFamily="2" charset="0"/>
                <a:cs typeface="Calibri"/>
              </a:rPr>
              <a:t>is much </a:t>
            </a:r>
            <a:r>
              <a:rPr sz="2400" spc="-20" dirty="0">
                <a:latin typeface="SassoonPrimaryInfant" pitchFamily="2" charset="0"/>
                <a:cs typeface="Calibri"/>
              </a:rPr>
              <a:t>better </a:t>
            </a:r>
            <a:r>
              <a:rPr sz="2400" spc="-5" dirty="0">
                <a:latin typeface="SassoonPrimaryInfant" pitchFamily="2" charset="0"/>
                <a:cs typeface="Calibri"/>
              </a:rPr>
              <a:t>than </a:t>
            </a:r>
            <a:r>
              <a:rPr sz="2400" dirty="0">
                <a:latin typeface="SassoonPrimaryInfant" pitchFamily="2" charset="0"/>
                <a:cs typeface="Calibri"/>
              </a:rPr>
              <a:t>30 </a:t>
            </a:r>
            <a:r>
              <a:rPr sz="2400" spc="-10" dirty="0" smtClean="0">
                <a:latin typeface="SassoonPrimaryInfant" pitchFamily="2" charset="0"/>
                <a:cs typeface="Calibri"/>
              </a:rPr>
              <a:t>minutes </a:t>
            </a:r>
            <a:r>
              <a:rPr lang="en-GB" sz="2400" dirty="0" smtClean="0">
                <a:latin typeface="SassoonPrimaryInfant" pitchFamily="2" charset="0"/>
                <a:cs typeface="Calibri"/>
              </a:rPr>
              <a:t>once a week</a:t>
            </a:r>
            <a:r>
              <a:rPr lang="en-GB" sz="2400" spc="-10" dirty="0" smtClean="0">
                <a:latin typeface="SassoonPrimaryInfant" pitchFamily="2" charset="0"/>
                <a:cs typeface="Calibri"/>
              </a:rPr>
              <a:t>.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marR="27051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2846070" algn="l"/>
              </a:tabLst>
            </a:pPr>
            <a:r>
              <a:rPr sz="2400" spc="-15" dirty="0">
                <a:latin typeface="SassoonPrimaryInfant" pitchFamily="2" charset="0"/>
                <a:cs typeface="Calibri"/>
              </a:rPr>
              <a:t>Play </a:t>
            </a:r>
            <a:r>
              <a:rPr sz="2400" spc="-10" dirty="0">
                <a:latin typeface="SassoonPrimaryInfant" pitchFamily="2" charset="0"/>
                <a:cs typeface="Calibri"/>
              </a:rPr>
              <a:t>games </a:t>
            </a:r>
            <a:r>
              <a:rPr sz="2400" dirty="0">
                <a:latin typeface="SassoonPrimaryInfant" pitchFamily="2" charset="0"/>
                <a:cs typeface="Calibri"/>
              </a:rPr>
              <a:t>with the </a:t>
            </a:r>
            <a:r>
              <a:rPr sz="2400" spc="-15" dirty="0">
                <a:latin typeface="SassoonPrimaryInfant" pitchFamily="2" charset="0"/>
                <a:cs typeface="Calibri"/>
              </a:rPr>
              <a:t>words </a:t>
            </a:r>
            <a:r>
              <a:rPr sz="2400" dirty="0">
                <a:latin typeface="SassoonPrimaryInfant" pitchFamily="2" charset="0"/>
                <a:cs typeface="Calibri"/>
              </a:rPr>
              <a:t>and </a:t>
            </a:r>
            <a:r>
              <a:rPr sz="2400" spc="-25" dirty="0">
                <a:latin typeface="SassoonPrimaryInfant" pitchFamily="2" charset="0"/>
                <a:cs typeface="Calibri"/>
              </a:rPr>
              <a:t>letters, </a:t>
            </a:r>
            <a:r>
              <a:rPr sz="2400" spc="-30" dirty="0">
                <a:latin typeface="SassoonPrimaryInfant" pitchFamily="2" charset="0"/>
                <a:cs typeface="Calibri"/>
              </a:rPr>
              <a:t>make  </a:t>
            </a:r>
            <a:r>
              <a:rPr sz="2400" spc="-15" dirty="0">
                <a:latin typeface="SassoonPrimaryInfant" pitchFamily="2" charset="0"/>
                <a:cs typeface="Calibri"/>
              </a:rPr>
              <a:t>words </a:t>
            </a:r>
            <a:r>
              <a:rPr sz="2400" spc="-5" dirty="0">
                <a:latin typeface="SassoonPrimaryInfant" pitchFamily="2" charset="0"/>
                <a:cs typeface="Calibri"/>
              </a:rPr>
              <a:t>such</a:t>
            </a:r>
            <a:r>
              <a:rPr sz="2400" spc="5" dirty="0">
                <a:latin typeface="SassoonPrimaryInfant" pitchFamily="2" charset="0"/>
                <a:cs typeface="Calibri"/>
              </a:rPr>
              <a:t> </a:t>
            </a:r>
            <a:r>
              <a:rPr sz="2400" dirty="0">
                <a:latin typeface="SassoonPrimaryInfant" pitchFamily="2" charset="0"/>
                <a:cs typeface="Calibri"/>
              </a:rPr>
              <a:t>as	</a:t>
            </a:r>
            <a:r>
              <a:rPr sz="2400" spc="-10" dirty="0">
                <a:latin typeface="SassoonPrimaryInfant" pitchFamily="2" charset="0"/>
                <a:cs typeface="Calibri"/>
              </a:rPr>
              <a:t>at, in </a:t>
            </a:r>
            <a:r>
              <a:rPr sz="2400" spc="-5" dirty="0">
                <a:latin typeface="SassoonPrimaryInfant" pitchFamily="2" charset="0"/>
                <a:cs typeface="Calibri"/>
              </a:rPr>
              <a:t>,sat ,pat, pin,</a:t>
            </a:r>
            <a:r>
              <a:rPr sz="2400" spc="20" dirty="0">
                <a:latin typeface="SassoonPrimaryInfant" pitchFamily="2" charset="0"/>
                <a:cs typeface="Calibri"/>
              </a:rPr>
              <a:t> </a:t>
            </a:r>
            <a:r>
              <a:rPr sz="2400" spc="-5" dirty="0" smtClean="0">
                <a:latin typeface="SassoonPrimaryInfant" pitchFamily="2" charset="0"/>
                <a:cs typeface="Calibri"/>
              </a:rPr>
              <a:t>nip</a:t>
            </a:r>
            <a:r>
              <a:rPr lang="en-GB" sz="2400" spc="-5" dirty="0" smtClean="0">
                <a:latin typeface="SassoonPrimaryInfant" pitchFamily="2" charset="0"/>
                <a:cs typeface="Calibri"/>
              </a:rPr>
              <a:t>. </a:t>
            </a:r>
            <a:endParaRPr lang="en-GB" sz="2400" spc="-5" dirty="0">
              <a:latin typeface="SassoonPrimaryInfant" pitchFamily="2" charset="0"/>
              <a:cs typeface="Calibri"/>
            </a:endParaRPr>
          </a:p>
          <a:p>
            <a:pPr marL="355600" marR="27051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2846070" algn="l"/>
              </a:tabLst>
            </a:pPr>
            <a:r>
              <a:rPr lang="en-GB" sz="2400" spc="-5" dirty="0" smtClean="0">
                <a:latin typeface="SassoonPrimaryInfant" pitchFamily="2" charset="0"/>
                <a:cs typeface="Calibri"/>
              </a:rPr>
              <a:t>You could also make nonsense words (words that aren’t real using the letters e.g. </a:t>
            </a:r>
            <a:r>
              <a:rPr lang="en-GB" sz="2400" spc="-5" dirty="0" err="1" smtClean="0">
                <a:latin typeface="SassoonPrimaryInfant" pitchFamily="2" charset="0"/>
                <a:cs typeface="Calibri"/>
              </a:rPr>
              <a:t>ip</a:t>
            </a:r>
            <a:r>
              <a:rPr lang="en-GB" sz="2400" spc="-5" dirty="0" smtClean="0">
                <a:latin typeface="SassoonPrimaryInfant" pitchFamily="2" charset="0"/>
                <a:cs typeface="Calibri"/>
              </a:rPr>
              <a:t>)</a:t>
            </a:r>
          </a:p>
          <a:p>
            <a:pPr marL="355600" marR="27051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2846070" algn="l"/>
              </a:tabLst>
            </a:pPr>
            <a:r>
              <a:rPr lang="en-GB" sz="2400" spc="-5" dirty="0" smtClean="0">
                <a:latin typeface="SassoonPrimaryInfant" pitchFamily="2" charset="0"/>
                <a:cs typeface="Calibri"/>
              </a:rPr>
              <a:t>Re-read stories together, recalling the main events and the key characters. 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SassoonPrimaryInfant" pitchFamily="2" charset="0"/>
                <a:cs typeface="Calibri"/>
              </a:rPr>
              <a:t>Encourage </a:t>
            </a:r>
            <a:r>
              <a:rPr sz="2400" dirty="0">
                <a:latin typeface="SassoonPrimaryInfant" pitchFamily="2" charset="0"/>
                <a:cs typeface="Calibri"/>
              </a:rPr>
              <a:t>and </a:t>
            </a:r>
            <a:r>
              <a:rPr sz="2400" spc="-15" dirty="0">
                <a:latin typeface="SassoonPrimaryInfant" pitchFamily="2" charset="0"/>
                <a:cs typeface="Calibri"/>
              </a:rPr>
              <a:t>praise your</a:t>
            </a:r>
            <a:r>
              <a:rPr sz="2400" spc="15" dirty="0">
                <a:latin typeface="SassoonPrimaryInfant" pitchFamily="2" charset="0"/>
                <a:cs typeface="Calibri"/>
              </a:rPr>
              <a:t> </a:t>
            </a:r>
            <a:r>
              <a:rPr sz="2400" spc="-5" dirty="0" smtClean="0">
                <a:latin typeface="SassoonPrimaryInfant" pitchFamily="2" charset="0"/>
                <a:cs typeface="Calibri"/>
              </a:rPr>
              <a:t>child</a:t>
            </a:r>
            <a:r>
              <a:rPr lang="en-GB" sz="2400" spc="-5" dirty="0" smtClean="0">
                <a:latin typeface="SassoonPrimaryInfant" pitchFamily="2" charset="0"/>
                <a:cs typeface="Calibri"/>
              </a:rPr>
              <a:t>.</a:t>
            </a:r>
            <a:endParaRPr sz="2400" dirty="0">
              <a:latin typeface="SassoonPrimaryInfant" pitchFamily="2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SassoonPrimaryInfant" pitchFamily="2" charset="0"/>
                <a:cs typeface="Calibri"/>
              </a:rPr>
              <a:t>Don’t</a:t>
            </a:r>
            <a:r>
              <a:rPr sz="2400" spc="-10" dirty="0">
                <a:latin typeface="SassoonPrimaryInfant" pitchFamily="2" charset="0"/>
                <a:cs typeface="Calibri"/>
              </a:rPr>
              <a:t> </a:t>
            </a:r>
            <a:r>
              <a:rPr lang="en-GB" sz="2400" spc="-5" dirty="0">
                <a:latin typeface="SassoonPrimaryInfant" pitchFamily="2" charset="0"/>
                <a:cs typeface="Calibri"/>
              </a:rPr>
              <a:t>s</a:t>
            </a:r>
            <a:r>
              <a:rPr sz="2400" spc="-5" dirty="0" smtClean="0">
                <a:latin typeface="SassoonPrimaryInfant" pitchFamily="2" charset="0"/>
                <a:cs typeface="Calibri"/>
              </a:rPr>
              <a:t>tress!</a:t>
            </a:r>
            <a:r>
              <a:rPr lang="en-GB" sz="2400" spc="-5" dirty="0" smtClean="0">
                <a:latin typeface="SassoonPrimaryInfant" pitchFamily="2" charset="0"/>
                <a:cs typeface="Calibri"/>
              </a:rPr>
              <a:t> </a:t>
            </a:r>
            <a:r>
              <a:rPr lang="en-GB" sz="2400" spc="-5" dirty="0" smtClean="0">
                <a:latin typeface="SassoonPrimaryInfant" pitchFamily="2" charset="0"/>
                <a:cs typeface="Calibri"/>
                <a:sym typeface="Wingdings" panose="05000000000000000000" pitchFamily="2" charset="2"/>
              </a:rPr>
              <a:t> </a:t>
            </a:r>
            <a:endParaRPr sz="24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89782" y="461594"/>
            <a:ext cx="196596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u="sng" dirty="0">
                <a:latin typeface="SassoonPrimaryInfant" pitchFamily="2" charset="0"/>
              </a:rPr>
              <a:t>P</a:t>
            </a:r>
            <a:r>
              <a:rPr sz="3600" u="sng" spc="-65" dirty="0">
                <a:latin typeface="SassoonPrimaryInfant" pitchFamily="2" charset="0"/>
              </a:rPr>
              <a:t>r</a:t>
            </a:r>
            <a:r>
              <a:rPr sz="3600" u="sng" spc="-5" dirty="0">
                <a:latin typeface="SassoonPrimaryInfant" pitchFamily="2" charset="0"/>
              </a:rPr>
              <a:t>og</a:t>
            </a:r>
            <a:r>
              <a:rPr sz="3600" u="sng" spc="-50" dirty="0">
                <a:latin typeface="SassoonPrimaryInfant" pitchFamily="2" charset="0"/>
              </a:rPr>
              <a:t>r</a:t>
            </a:r>
            <a:r>
              <a:rPr sz="3600" u="sng" dirty="0">
                <a:latin typeface="SassoonPrimaryInfant" pitchFamily="2" charset="0"/>
              </a:rPr>
              <a:t>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258"/>
            <a:ext cx="7973059" cy="4297329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65" dirty="0" smtClean="0">
                <a:latin typeface="SassoonPrimaryInfant" pitchFamily="2" charset="0"/>
                <a:cs typeface="Calibri"/>
              </a:rPr>
              <a:t>Your</a:t>
            </a:r>
            <a:r>
              <a:rPr lang="en-GB" sz="2800" spc="-65" dirty="0" smtClean="0">
                <a:latin typeface="SassoonPrimaryInfant" pitchFamily="2" charset="0"/>
                <a:cs typeface="Calibri"/>
              </a:rPr>
              <a:t> </a:t>
            </a:r>
            <a:r>
              <a:rPr sz="2800" dirty="0" smtClean="0">
                <a:latin typeface="SassoonPrimaryInfant" pitchFamily="2" charset="0"/>
                <a:cs typeface="Calibri"/>
              </a:rPr>
              <a:t>child's </a:t>
            </a:r>
            <a:r>
              <a:rPr sz="2800" spc="-15" dirty="0">
                <a:latin typeface="SassoonPrimaryInfant" pitchFamily="2" charset="0"/>
                <a:cs typeface="Calibri"/>
              </a:rPr>
              <a:t>progress </a:t>
            </a:r>
            <a:r>
              <a:rPr sz="2800" dirty="0">
                <a:latin typeface="SassoonPrimaryInfant" pitchFamily="2" charset="0"/>
                <a:cs typeface="Calibri"/>
              </a:rPr>
              <a:t>is </a:t>
            </a:r>
            <a:r>
              <a:rPr sz="2800" spc="-10" dirty="0">
                <a:latin typeface="SassoonPrimaryInfant" pitchFamily="2" charset="0"/>
                <a:cs typeface="Calibri"/>
              </a:rPr>
              <a:t>monitored</a:t>
            </a:r>
            <a:r>
              <a:rPr sz="2800" spc="55" dirty="0">
                <a:latin typeface="SassoonPrimaryInfant" pitchFamily="2" charset="0"/>
                <a:cs typeface="Calibri"/>
              </a:rPr>
              <a:t> </a:t>
            </a:r>
            <a:r>
              <a:rPr sz="2800" spc="-35" dirty="0">
                <a:latin typeface="SassoonPrimaryInfant" pitchFamily="2" charset="0"/>
                <a:cs typeface="Calibri"/>
              </a:rPr>
              <a:t>weekly.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5" dirty="0">
                <a:latin typeface="SassoonPrimaryInfant" pitchFamily="2" charset="0"/>
                <a:cs typeface="Calibri"/>
              </a:rPr>
              <a:t>There </a:t>
            </a:r>
            <a:r>
              <a:rPr sz="2800" dirty="0">
                <a:latin typeface="SassoonPrimaryInfant" pitchFamily="2" charset="0"/>
                <a:cs typeface="Calibri"/>
              </a:rPr>
              <a:t>will </a:t>
            </a:r>
            <a:r>
              <a:rPr sz="2800" spc="-5" dirty="0">
                <a:latin typeface="SassoonPrimaryInfant" pitchFamily="2" charset="0"/>
                <a:cs typeface="Calibri"/>
              </a:rPr>
              <a:t>be </a:t>
            </a:r>
            <a:r>
              <a:rPr sz="2800" spc="-20" dirty="0">
                <a:latin typeface="SassoonPrimaryInfant" pitchFamily="2" charset="0"/>
                <a:cs typeface="Calibri"/>
              </a:rPr>
              <a:t>targets </a:t>
            </a:r>
            <a:r>
              <a:rPr sz="2800" spc="-25" dirty="0">
                <a:latin typeface="SassoonPrimaryInfant" pitchFamily="2" charset="0"/>
                <a:cs typeface="Calibri"/>
              </a:rPr>
              <a:t>to </a:t>
            </a:r>
            <a:r>
              <a:rPr sz="2800" spc="-10" dirty="0">
                <a:latin typeface="SassoonPrimaryInfant" pitchFamily="2" charset="0"/>
                <a:cs typeface="Calibri"/>
              </a:rPr>
              <a:t>work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on</a:t>
            </a:r>
            <a:r>
              <a:rPr lang="en-GB" sz="2800" dirty="0">
                <a:latin typeface="SassoonPrimaryInfant" pitchFamily="2" charset="0"/>
                <a:cs typeface="Calibri"/>
              </a:rPr>
              <a:t> </a:t>
            </a:r>
            <a:r>
              <a:rPr lang="en-GB" sz="2800" dirty="0" smtClean="0">
                <a:latin typeface="SassoonPrimaryInfant" pitchFamily="2" charset="0"/>
                <a:cs typeface="Calibri"/>
              </a:rPr>
              <a:t>which </a:t>
            </a:r>
            <a:r>
              <a:rPr sz="2800" spc="-5" dirty="0" smtClean="0">
                <a:latin typeface="SassoonPrimaryInfant" pitchFamily="2" charset="0"/>
                <a:cs typeface="Calibri"/>
              </a:rPr>
              <a:t>will </a:t>
            </a:r>
            <a:r>
              <a:rPr sz="2800" spc="-5" dirty="0">
                <a:latin typeface="SassoonPrimaryInfant" pitchFamily="2" charset="0"/>
                <a:cs typeface="Calibri"/>
              </a:rPr>
              <a:t>be  </a:t>
            </a:r>
            <a:r>
              <a:rPr lang="en-GB" sz="2800" spc="-15" dirty="0" smtClean="0">
                <a:latin typeface="SassoonPrimaryInfant" pitchFamily="2" charset="0"/>
                <a:cs typeface="Calibri"/>
              </a:rPr>
              <a:t>recorded</a:t>
            </a:r>
            <a:r>
              <a:rPr sz="2800" spc="-15" dirty="0" smtClean="0">
                <a:latin typeface="SassoonPrimaryInfant" pitchFamily="2" charset="0"/>
                <a:cs typeface="Calibri"/>
              </a:rPr>
              <a:t> </a:t>
            </a:r>
            <a:r>
              <a:rPr sz="2800" dirty="0">
                <a:latin typeface="SassoonPrimaryInfant" pitchFamily="2" charset="0"/>
                <a:cs typeface="Calibri"/>
              </a:rPr>
              <a:t>in </a:t>
            </a:r>
            <a:r>
              <a:rPr sz="2800" spc="-5" dirty="0">
                <a:latin typeface="SassoonPrimaryInfant" pitchFamily="2" charset="0"/>
                <a:cs typeface="Calibri"/>
              </a:rPr>
              <a:t>their reading </a:t>
            </a:r>
            <a:r>
              <a:rPr sz="2800" spc="-20" dirty="0">
                <a:latin typeface="SassoonPrimaryInfant" pitchFamily="2" charset="0"/>
                <a:cs typeface="Calibri"/>
              </a:rPr>
              <a:t>record</a:t>
            </a:r>
            <a:r>
              <a:rPr sz="2800" spc="5" dirty="0">
                <a:latin typeface="SassoonPrimaryInfant" pitchFamily="2" charset="0"/>
                <a:cs typeface="Calibri"/>
              </a:rPr>
              <a:t> </a:t>
            </a:r>
            <a:r>
              <a:rPr sz="2800" spc="-5" dirty="0">
                <a:latin typeface="SassoonPrimaryInfant" pitchFamily="2" charset="0"/>
                <a:cs typeface="Calibri"/>
              </a:rPr>
              <a:t>book</a:t>
            </a:r>
            <a:endParaRPr sz="2800" dirty="0">
              <a:latin typeface="SassoonPrimaryInfant" pitchFamily="2" charset="0"/>
              <a:cs typeface="Calibri"/>
            </a:endParaRPr>
          </a:p>
          <a:p>
            <a:pPr marL="355600" marR="437515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SassoonPrimaryInfant" pitchFamily="2" charset="0"/>
                <a:cs typeface="Calibri"/>
              </a:rPr>
              <a:t>If </a:t>
            </a:r>
            <a:r>
              <a:rPr sz="2800" spc="-10" dirty="0">
                <a:latin typeface="SassoonPrimaryInfant" pitchFamily="2" charset="0"/>
                <a:cs typeface="Calibri"/>
              </a:rPr>
              <a:t>your </a:t>
            </a:r>
            <a:r>
              <a:rPr sz="2800" spc="-5" dirty="0">
                <a:latin typeface="SassoonPrimaryInfant" pitchFamily="2" charset="0"/>
                <a:cs typeface="Calibri"/>
              </a:rPr>
              <a:t>child </a:t>
            </a:r>
            <a:r>
              <a:rPr sz="2800" dirty="0">
                <a:latin typeface="SassoonPrimaryInfant" pitchFamily="2" charset="0"/>
                <a:cs typeface="Calibri"/>
              </a:rPr>
              <a:t>is </a:t>
            </a:r>
            <a:r>
              <a:rPr sz="2800" spc="-5" dirty="0">
                <a:latin typeface="SassoonPrimaryInfant" pitchFamily="2" charset="0"/>
                <a:cs typeface="Calibri"/>
              </a:rPr>
              <a:t>finding something </a:t>
            </a:r>
            <a:r>
              <a:rPr sz="2800" spc="-10" dirty="0">
                <a:latin typeface="SassoonPrimaryInfant" pitchFamily="2" charset="0"/>
                <a:cs typeface="Calibri"/>
              </a:rPr>
              <a:t>difficult </a:t>
            </a:r>
            <a:r>
              <a:rPr sz="2800" spc="-5" dirty="0">
                <a:latin typeface="SassoonPrimaryInfant" pitchFamily="2" charset="0"/>
                <a:cs typeface="Calibri"/>
              </a:rPr>
              <a:t>or  </a:t>
            </a:r>
            <a:r>
              <a:rPr sz="2800" spc="-15" dirty="0">
                <a:latin typeface="SassoonPrimaryInfant" pitchFamily="2" charset="0"/>
                <a:cs typeface="Calibri"/>
              </a:rPr>
              <a:t>you are </a:t>
            </a:r>
            <a:r>
              <a:rPr sz="2800" spc="-10" dirty="0">
                <a:latin typeface="SassoonPrimaryInfant" pitchFamily="2" charset="0"/>
                <a:cs typeface="Calibri"/>
              </a:rPr>
              <a:t>unsure </a:t>
            </a:r>
            <a:r>
              <a:rPr sz="2800" dirty="0">
                <a:latin typeface="SassoonPrimaryInfant" pitchFamily="2" charset="0"/>
                <a:cs typeface="Calibri"/>
              </a:rPr>
              <a:t>of </a:t>
            </a:r>
            <a:r>
              <a:rPr sz="2800" spc="-5" dirty="0">
                <a:latin typeface="SassoonPrimaryInfant" pitchFamily="2" charset="0"/>
                <a:cs typeface="Calibri"/>
              </a:rPr>
              <a:t>how </a:t>
            </a:r>
            <a:r>
              <a:rPr sz="2800" spc="-25" dirty="0">
                <a:latin typeface="SassoonPrimaryInfant" pitchFamily="2" charset="0"/>
                <a:cs typeface="Calibri"/>
              </a:rPr>
              <a:t>to </a:t>
            </a:r>
            <a:r>
              <a:rPr sz="2800" spc="-5" dirty="0">
                <a:latin typeface="SassoonPrimaryInfant" pitchFamily="2" charset="0"/>
                <a:cs typeface="Calibri"/>
              </a:rPr>
              <a:t>help </a:t>
            </a:r>
            <a:r>
              <a:rPr sz="2800" dirty="0">
                <a:latin typeface="SassoonPrimaryInfant" pitchFamily="2" charset="0"/>
                <a:cs typeface="Calibri"/>
              </a:rPr>
              <a:t>them </a:t>
            </a:r>
            <a:r>
              <a:rPr sz="2800" spc="-5" dirty="0">
                <a:latin typeface="SassoonPrimaryInfant" pitchFamily="2" charset="0"/>
                <a:cs typeface="Calibri"/>
              </a:rPr>
              <a:t>please  </a:t>
            </a:r>
            <a:r>
              <a:rPr sz="2800" spc="-10" dirty="0">
                <a:latin typeface="SassoonPrimaryInfant" pitchFamily="2" charset="0"/>
                <a:cs typeface="Calibri"/>
              </a:rPr>
              <a:t>come </a:t>
            </a:r>
            <a:r>
              <a:rPr sz="2800" dirty="0">
                <a:latin typeface="SassoonPrimaryInfant" pitchFamily="2" charset="0"/>
                <a:cs typeface="Calibri"/>
              </a:rPr>
              <a:t>and </a:t>
            </a:r>
            <a:r>
              <a:rPr sz="2800" spc="-5" dirty="0">
                <a:latin typeface="SassoonPrimaryInfant" pitchFamily="2" charset="0"/>
                <a:cs typeface="Calibri"/>
              </a:rPr>
              <a:t>speak </a:t>
            </a:r>
            <a:r>
              <a:rPr sz="2800" spc="-25" dirty="0">
                <a:latin typeface="SassoonPrimaryInfant" pitchFamily="2" charset="0"/>
                <a:cs typeface="Calibri"/>
              </a:rPr>
              <a:t>to</a:t>
            </a:r>
            <a:r>
              <a:rPr sz="2800" spc="-5" dirty="0">
                <a:latin typeface="SassoonPrimaryInfant" pitchFamily="2" charset="0"/>
                <a:cs typeface="Calibri"/>
              </a:rPr>
              <a:t> </a:t>
            </a:r>
            <a:r>
              <a:rPr sz="2800" spc="-35" dirty="0" smtClean="0">
                <a:latin typeface="SassoonPrimaryInfant" pitchFamily="2" charset="0"/>
                <a:cs typeface="Calibri"/>
              </a:rPr>
              <a:t>staff</a:t>
            </a:r>
            <a:r>
              <a:rPr lang="en-GB" sz="2800" spc="-35" dirty="0" smtClean="0">
                <a:latin typeface="SassoonPrimaryInfant" pitchFamily="2" charset="0"/>
                <a:cs typeface="Calibri"/>
              </a:rPr>
              <a:t>.</a:t>
            </a:r>
          </a:p>
          <a:p>
            <a:pPr marL="355600" marR="437515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lang="en-GB" sz="2800" spc="-35" dirty="0" smtClean="0">
                <a:latin typeface="SassoonPrimaryInfant" pitchFamily="2" charset="0"/>
                <a:cs typeface="Calibri"/>
              </a:rPr>
              <a:t>Every child is different and will learn at a different pace to their peers; try not to compare with your friends!</a:t>
            </a:r>
            <a:endParaRPr sz="2800" dirty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1265" y="304800"/>
            <a:ext cx="728725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n-GB" sz="3600" u="sng" dirty="0" smtClean="0">
                <a:latin typeface="SassoonPrimaryInfant" pitchFamily="2" charset="0"/>
              </a:rPr>
              <a:t>Early Learning Goals (ELGs)</a:t>
            </a:r>
            <a:endParaRPr sz="3600" u="sng" dirty="0">
              <a:latin typeface="SassoonPrimaryInfant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302" y="1524000"/>
            <a:ext cx="7957184" cy="4592283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r>
              <a:rPr lang="en-GB" sz="2800" spc="-15" dirty="0" smtClean="0">
                <a:latin typeface="SassoonPrimaryInfant" pitchFamily="2" charset="0"/>
                <a:cs typeface="Calibri"/>
              </a:rPr>
              <a:t>The level of development children should be expected to have attained by the end of Reception is defined by the Early Learning Goals (ELGs).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endParaRPr lang="en-GB" sz="2800" spc="-15" dirty="0">
              <a:latin typeface="SassoonPrimaryInfant" pitchFamily="2" charset="0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r>
              <a:rPr lang="en-GB" sz="2800" spc="-15" dirty="0" smtClean="0">
                <a:latin typeface="SassoonPrimaryInfant" pitchFamily="2" charset="0"/>
                <a:cs typeface="Calibri"/>
              </a:rPr>
              <a:t>The ELGs for Reading are split into two categories:</a:t>
            </a:r>
          </a:p>
          <a:p>
            <a:pPr marL="469900" indent="-45720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z="2800" spc="-15" dirty="0" smtClean="0">
                <a:latin typeface="SassoonPrimaryInfant" pitchFamily="2" charset="0"/>
                <a:cs typeface="Calibri"/>
              </a:rPr>
              <a:t>Comprehension </a:t>
            </a:r>
          </a:p>
          <a:p>
            <a:pPr marL="469900" indent="-45720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z="2800" spc="-15" dirty="0" smtClean="0">
                <a:latin typeface="SassoonPrimaryInfant" pitchFamily="2" charset="0"/>
                <a:cs typeface="Calibri"/>
              </a:rPr>
              <a:t>Word Reading 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endParaRPr lang="en-GB" sz="2800" spc="-15" dirty="0">
              <a:latin typeface="SassoonPrimaryInfant" pitchFamily="2" charset="0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355600" algn="l"/>
              </a:tabLst>
            </a:pPr>
            <a:endParaRPr lang="en-GB" sz="2800" spc="-15" dirty="0" smtClean="0">
              <a:latin typeface="SassoonPrimaryInfant" pitchFamily="2" charset="0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823</Words>
  <Application>Microsoft Office PowerPoint</Application>
  <PresentationFormat>On-screen Show (4:3)</PresentationFormat>
  <Paragraphs>88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SassoonPrimaryInfant</vt:lpstr>
      <vt:lpstr>Wingdings</vt:lpstr>
      <vt:lpstr>Office Theme</vt:lpstr>
      <vt:lpstr>PowerPoint Presentation</vt:lpstr>
      <vt:lpstr>Create a love of books</vt:lpstr>
      <vt:lpstr>How will my child learn to read?</vt:lpstr>
      <vt:lpstr>What is my role at home?</vt:lpstr>
      <vt:lpstr>How do we start?</vt:lpstr>
      <vt:lpstr>PowerPoint Presentation</vt:lpstr>
      <vt:lpstr>How can I help my child?</vt:lpstr>
      <vt:lpstr>Progress</vt:lpstr>
      <vt:lpstr>Early Learning Goals (ELGs)</vt:lpstr>
      <vt:lpstr>PowerPoint Presentation</vt:lpstr>
      <vt:lpstr>Please remember that…</vt:lpstr>
      <vt:lpstr>Glossary of reading terms</vt:lpstr>
      <vt:lpstr>Useful websites </vt:lpstr>
      <vt:lpstr>If you have any questions or concerns, please email  cedwards@marsdenprimary.org.uk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help my child learn to read?</dc:title>
  <dc:creator>Cathy.Coffey</dc:creator>
  <cp:lastModifiedBy>chloe.edwards</cp:lastModifiedBy>
  <cp:revision>10</cp:revision>
  <dcterms:created xsi:type="dcterms:W3CDTF">2019-09-23T17:44:33Z</dcterms:created>
  <dcterms:modified xsi:type="dcterms:W3CDTF">2020-10-20T18:27:27Z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2016-09-19T00:00:00Z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2019-09-23T00:00:00Z</vt:filetime>
  </property>
</Properties>
</file>