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6" r:id="rId2"/>
    <p:sldId id="257" r:id="rId3"/>
    <p:sldId id="258" r:id="rId4"/>
    <p:sldId id="259" r:id="rId5"/>
    <p:sldId id="262" r:id="rId6"/>
    <p:sldId id="265" r:id="rId7"/>
    <p:sldId id="266" r:id="rId8"/>
    <p:sldId id="267" r:id="rId9"/>
    <p:sldId id="268" r:id="rId10"/>
    <p:sldId id="269" r:id="rId11"/>
    <p:sldId id="270" r:id="rId12"/>
    <p:sldId id="272"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81000B90-6D62-4752-8259-89FB7B3ED0A1}" type="datetimeFigureOut">
              <a:rPr lang="en-GB" smtClean="0"/>
              <a:t>29/09/2020</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1B5FB2C-37FC-4F97-BF5C-DCC39C5FA77F}" type="slidenum">
              <a:rPr lang="en-GB" smtClean="0"/>
              <a:t>‹#›</a:t>
            </a:fld>
            <a:endParaRPr lang="en-GB"/>
          </a:p>
        </p:txBody>
      </p:sp>
    </p:spTree>
    <p:extLst>
      <p:ext uri="{BB962C8B-B14F-4D97-AF65-F5344CB8AC3E}">
        <p14:creationId xmlns:p14="http://schemas.microsoft.com/office/powerpoint/2010/main" val="38261291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CB90334-0CD1-46BC-8A4A-8F95F2089C72}" type="datetimeFigureOut">
              <a:rPr lang="en-GB" smtClean="0"/>
              <a:t>29/09/2020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58185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B90334-0CD1-46BC-8A4A-8F95F2089C72}" type="datetimeFigureOut">
              <a:rPr lang="en-GB" smtClean="0"/>
              <a:t>29/09/2020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2428593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B90334-0CD1-46BC-8A4A-8F95F2089C72}" type="datetimeFigureOut">
              <a:rPr lang="en-GB" smtClean="0"/>
              <a:t>29/09/2020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465856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B90334-0CD1-46BC-8A4A-8F95F2089C72}" type="datetimeFigureOut">
              <a:rPr lang="en-GB" smtClean="0"/>
              <a:t>29/09/2020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2560109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B90334-0CD1-46BC-8A4A-8F95F2089C72}" type="datetimeFigureOut">
              <a:rPr lang="en-GB" smtClean="0"/>
              <a:t>29/09/2020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2302847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CB90334-0CD1-46BC-8A4A-8F95F2089C72}" type="datetimeFigureOut">
              <a:rPr lang="en-GB" smtClean="0"/>
              <a:t>29/09/2020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3944953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B90334-0CD1-46BC-8A4A-8F95F2089C72}" type="datetimeFigureOut">
              <a:rPr lang="en-GB" smtClean="0"/>
              <a:t>29/09/2020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111108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B90334-0CD1-46BC-8A4A-8F95F2089C72}" type="datetimeFigureOut">
              <a:rPr lang="en-GB" smtClean="0"/>
              <a:t>29/09/2020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2054184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B90334-0CD1-46BC-8A4A-8F95F2089C72}" type="datetimeFigureOut">
              <a:rPr lang="en-GB" smtClean="0"/>
              <a:t>29/09/2020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164384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90334-0CD1-46BC-8A4A-8F95F2089C72}" type="datetimeFigureOut">
              <a:rPr lang="en-GB" smtClean="0"/>
              <a:t>29/09/2020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1710657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90334-0CD1-46BC-8A4A-8F95F2089C72}" type="datetimeFigureOut">
              <a:rPr lang="en-GB" smtClean="0"/>
              <a:t>29/09/2020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F26929-5BE9-46DE-8D03-ACEA2F0327DC}" type="slidenum">
              <a:rPr lang="en-GB" smtClean="0"/>
              <a:t>‹#›</a:t>
            </a:fld>
            <a:endParaRPr lang="en-GB"/>
          </a:p>
        </p:txBody>
      </p:sp>
    </p:spTree>
    <p:extLst>
      <p:ext uri="{BB962C8B-B14F-4D97-AF65-F5344CB8AC3E}">
        <p14:creationId xmlns:p14="http://schemas.microsoft.com/office/powerpoint/2010/main" val="4218884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90334-0CD1-46BC-8A4A-8F95F2089C72}" type="datetimeFigureOut">
              <a:rPr lang="en-GB" smtClean="0"/>
              <a:t>29/09/2020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6929-5BE9-46DE-8D03-ACEA2F0327DC}" type="slidenum">
              <a:rPr lang="en-GB" smtClean="0"/>
              <a:t>‹#›</a:t>
            </a:fld>
            <a:endParaRPr lang="en-GB"/>
          </a:p>
        </p:txBody>
      </p:sp>
    </p:spTree>
    <p:extLst>
      <p:ext uri="{BB962C8B-B14F-4D97-AF65-F5344CB8AC3E}">
        <p14:creationId xmlns:p14="http://schemas.microsoft.com/office/powerpoint/2010/main" val="1707847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marsdenprimary.org.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edwards@mardsenprimary.org.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437112"/>
            <a:ext cx="7772400" cy="1467594"/>
          </a:xfrm>
        </p:spPr>
        <p:txBody>
          <a:bodyPr>
            <a:normAutofit fontScale="90000"/>
          </a:bodyPr>
          <a:lstStyle/>
          <a:p>
            <a:r>
              <a:rPr lang="en-GB" sz="3600" u="sng" dirty="0" smtClean="0">
                <a:latin typeface="SassoonPrimaryInfant" pitchFamily="2" charset="0"/>
              </a:rPr>
              <a:t>Reception </a:t>
            </a:r>
            <a:r>
              <a:rPr lang="en-GB" sz="3600" u="sng" dirty="0" smtClean="0">
                <a:latin typeface="SassoonPrimaryInfant" pitchFamily="2" charset="0"/>
              </a:rPr>
              <a:t/>
            </a:r>
            <a:br>
              <a:rPr lang="en-GB" sz="3600" u="sng" dirty="0" smtClean="0">
                <a:latin typeface="SassoonPrimaryInfant" pitchFamily="2" charset="0"/>
              </a:rPr>
            </a:br>
            <a:r>
              <a:rPr lang="en-GB" sz="3600" u="sng" dirty="0" smtClean="0">
                <a:latin typeface="SassoonPrimaryInfant" pitchFamily="2" charset="0"/>
              </a:rPr>
              <a:t>‘</a:t>
            </a:r>
            <a:r>
              <a:rPr lang="en-GB" sz="3600" u="sng" dirty="0" smtClean="0">
                <a:latin typeface="SassoonPrimaryInfant" pitchFamily="2" charset="0"/>
              </a:rPr>
              <a:t>Meet the Teacher’</a:t>
            </a:r>
            <a:r>
              <a:rPr lang="en-GB" sz="2800" u="sng" dirty="0" smtClean="0">
                <a:latin typeface="SassoonPrimaryInfant" pitchFamily="2" charset="0"/>
              </a:rPr>
              <a:t/>
            </a:r>
            <a:br>
              <a:rPr lang="en-GB" sz="2800" u="sng" dirty="0" smtClean="0">
                <a:latin typeface="SassoonPrimaryInfant" pitchFamily="2" charset="0"/>
              </a:rPr>
            </a:br>
            <a:endParaRPr lang="en-GB" sz="2800" u="sng" dirty="0">
              <a:latin typeface="SassoonPrimaryInfant" pitchFamily="2" charset="0"/>
            </a:endParaRPr>
          </a:p>
        </p:txBody>
      </p:sp>
      <p:sp>
        <p:nvSpPr>
          <p:cNvPr id="3" name="Subtitle 2"/>
          <p:cNvSpPr>
            <a:spLocks noGrp="1"/>
          </p:cNvSpPr>
          <p:nvPr>
            <p:ph type="subTitle" idx="1"/>
          </p:nvPr>
        </p:nvSpPr>
        <p:spPr>
          <a:xfrm>
            <a:off x="1331640" y="2564904"/>
            <a:ext cx="6400800" cy="1656184"/>
          </a:xfrm>
          <a:solidFill>
            <a:schemeClr val="bg1"/>
          </a:solidFill>
          <a:ln w="57150">
            <a:solidFill>
              <a:srgbClr val="FF0000"/>
            </a:solidFill>
          </a:ln>
        </p:spPr>
        <p:txBody>
          <a:bodyPr>
            <a:normAutofit lnSpcReduction="10000"/>
          </a:bodyPr>
          <a:lstStyle/>
          <a:p>
            <a:r>
              <a:rPr lang="en-GB" sz="4800" dirty="0" smtClean="0">
                <a:solidFill>
                  <a:srgbClr val="FF0000"/>
                </a:solidFill>
                <a:latin typeface="SassoonPrimaryInfant" pitchFamily="2" charset="0"/>
              </a:rPr>
              <a:t>Marsden Primary</a:t>
            </a:r>
          </a:p>
          <a:p>
            <a:r>
              <a:rPr lang="en-GB" sz="4800" dirty="0" smtClean="0">
                <a:solidFill>
                  <a:srgbClr val="FF0000"/>
                </a:solidFill>
                <a:latin typeface="SassoonPrimaryInfant" pitchFamily="2" charset="0"/>
              </a:rPr>
              <a:t> School</a:t>
            </a:r>
          </a:p>
        </p:txBody>
      </p:sp>
      <p:pic>
        <p:nvPicPr>
          <p:cNvPr id="1026" name="Picture 2" descr="M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0039" y="332656"/>
            <a:ext cx="1764002" cy="1560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6430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Home Learning </a:t>
            </a:r>
            <a:endParaRPr lang="en-GB" b="1" u="sng" dirty="0">
              <a:latin typeface="SassoonPrimaryInfant" pitchFamily="2" charset="0"/>
            </a:endParaRPr>
          </a:p>
        </p:txBody>
      </p:sp>
      <p:sp>
        <p:nvSpPr>
          <p:cNvPr id="3" name="Content Placeholder 2"/>
          <p:cNvSpPr>
            <a:spLocks noGrp="1"/>
          </p:cNvSpPr>
          <p:nvPr>
            <p:ph idx="1"/>
          </p:nvPr>
        </p:nvSpPr>
        <p:spPr/>
        <p:txBody>
          <a:bodyPr>
            <a:normAutofit fontScale="85000" lnSpcReduction="20000"/>
          </a:bodyPr>
          <a:lstStyle/>
          <a:p>
            <a:r>
              <a:rPr lang="en-GB" dirty="0" smtClean="0">
                <a:latin typeface="SassoonPrimaryInfant" pitchFamily="2" charset="0"/>
              </a:rPr>
              <a:t>We believe that home learning is as equally important in a child’s development as school learning. </a:t>
            </a:r>
          </a:p>
          <a:p>
            <a:r>
              <a:rPr lang="en-GB" dirty="0" smtClean="0">
                <a:latin typeface="SassoonPrimaryInfant" pitchFamily="2" charset="0"/>
              </a:rPr>
              <a:t>Your child will receive one piece of </a:t>
            </a:r>
            <a:r>
              <a:rPr lang="en-GB" dirty="0" smtClean="0">
                <a:latin typeface="SassoonPrimaryInfant" pitchFamily="2" charset="0"/>
              </a:rPr>
              <a:t>homework </a:t>
            </a:r>
            <a:r>
              <a:rPr lang="en-GB" dirty="0" smtClean="0">
                <a:latin typeface="SassoonPrimaryInfant" pitchFamily="2" charset="0"/>
              </a:rPr>
              <a:t>per </a:t>
            </a:r>
            <a:r>
              <a:rPr lang="en-GB" dirty="0" smtClean="0">
                <a:latin typeface="SassoonPrimaryInfant" pitchFamily="2" charset="0"/>
              </a:rPr>
              <a:t>week </a:t>
            </a:r>
            <a:r>
              <a:rPr lang="en-GB" dirty="0" smtClean="0">
                <a:latin typeface="SassoonPrimaryInfant" pitchFamily="2" charset="0"/>
              </a:rPr>
              <a:t>and we would appreciate your help in supporting your child to complete this. </a:t>
            </a:r>
          </a:p>
          <a:p>
            <a:r>
              <a:rPr lang="en-GB" dirty="0" smtClean="0">
                <a:latin typeface="SassoonPrimaryInfant" pitchFamily="2" charset="0"/>
              </a:rPr>
              <a:t>We also send regular ‘Parent Partnership’ homework, which encourages families to work together. </a:t>
            </a:r>
          </a:p>
          <a:p>
            <a:r>
              <a:rPr lang="en-GB" dirty="0" smtClean="0">
                <a:latin typeface="SassoonPrimaryInfant" pitchFamily="2" charset="0"/>
              </a:rPr>
              <a:t>Your child will also receive a reading book and home reading record. </a:t>
            </a:r>
          </a:p>
          <a:p>
            <a:r>
              <a:rPr lang="en-GB" dirty="0" smtClean="0">
                <a:latin typeface="SassoonPrimaryInfant" pitchFamily="2" charset="0"/>
              </a:rPr>
              <a:t>We encourage all children to read daily, either by sharing a story, a magazine or reading their school reading book. </a:t>
            </a:r>
            <a:endParaRPr lang="en-GB" dirty="0">
              <a:latin typeface="SassoonPrimaryInfant" pitchFamily="2" charset="0"/>
            </a:endParaRPr>
          </a:p>
        </p:txBody>
      </p:sp>
    </p:spTree>
    <p:extLst>
      <p:ext uri="{BB962C8B-B14F-4D97-AF65-F5344CB8AC3E}">
        <p14:creationId xmlns:p14="http://schemas.microsoft.com/office/powerpoint/2010/main" val="359047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Reception</a:t>
            </a:r>
            <a:endParaRPr lang="en-GB" b="1" u="sng" dirty="0">
              <a:latin typeface="SassoonPrimaryInfant" pitchFamily="2" charset="0"/>
            </a:endParaRPr>
          </a:p>
        </p:txBody>
      </p:sp>
      <p:sp>
        <p:nvSpPr>
          <p:cNvPr id="3" name="Content Placeholder 2"/>
          <p:cNvSpPr>
            <a:spLocks noGrp="1"/>
          </p:cNvSpPr>
          <p:nvPr>
            <p:ph idx="1"/>
          </p:nvPr>
        </p:nvSpPr>
        <p:spPr/>
        <p:txBody>
          <a:bodyPr>
            <a:normAutofit fontScale="70000" lnSpcReduction="20000"/>
          </a:bodyPr>
          <a:lstStyle/>
          <a:p>
            <a:pPr marL="0" indent="0" algn="ctr">
              <a:buNone/>
            </a:pPr>
            <a:r>
              <a:rPr lang="en-GB" dirty="0" smtClean="0">
                <a:latin typeface="SassoonPrimaryInfant" pitchFamily="2" charset="0"/>
              </a:rPr>
              <a:t>In Reception, we encourage children to be </a:t>
            </a:r>
            <a:r>
              <a:rPr lang="en-GB" dirty="0" smtClean="0">
                <a:latin typeface="SassoonPrimaryInfant" pitchFamily="2" charset="0"/>
              </a:rPr>
              <a:t>independent, inquisitive </a:t>
            </a:r>
            <a:r>
              <a:rPr lang="en-GB" dirty="0" smtClean="0">
                <a:latin typeface="SassoonPrimaryInfant" pitchFamily="2" charset="0"/>
              </a:rPr>
              <a:t>learners</a:t>
            </a:r>
            <a:r>
              <a:rPr lang="en-GB" dirty="0" smtClean="0">
                <a:latin typeface="SassoonPrimaryInfant" pitchFamily="2" charset="0"/>
              </a:rPr>
              <a:t>.</a:t>
            </a:r>
          </a:p>
          <a:p>
            <a:pPr marL="0" indent="0" algn="ctr">
              <a:buNone/>
            </a:pPr>
            <a:endParaRPr lang="en-GB" dirty="0" smtClean="0">
              <a:latin typeface="SassoonPrimaryInfant" pitchFamily="2" charset="0"/>
            </a:endParaRPr>
          </a:p>
          <a:p>
            <a:pPr marL="0" indent="0" algn="ctr">
              <a:buNone/>
            </a:pPr>
            <a:r>
              <a:rPr lang="en-GB" dirty="0" smtClean="0">
                <a:latin typeface="SassoonPrimaryInfant" pitchFamily="2" charset="0"/>
              </a:rPr>
              <a:t>We regularly add photographs of our work to the school website. </a:t>
            </a:r>
          </a:p>
          <a:p>
            <a:pPr marL="0" indent="0" algn="ctr">
              <a:buNone/>
            </a:pPr>
            <a:r>
              <a:rPr lang="en-GB" dirty="0" smtClean="0">
                <a:latin typeface="SassoonPrimaryInfant" pitchFamily="2" charset="0"/>
              </a:rPr>
              <a:t>This can be found by visiting </a:t>
            </a:r>
            <a:r>
              <a:rPr lang="en-GB" dirty="0" smtClean="0">
                <a:latin typeface="SassoonPrimaryInfant" pitchFamily="2" charset="0"/>
                <a:hlinkClick r:id="rId2"/>
              </a:rPr>
              <a:t>www.marsdenprimary.org.uk</a:t>
            </a:r>
            <a:r>
              <a:rPr lang="en-GB" dirty="0" smtClean="0">
                <a:latin typeface="SassoonPrimaryInfant" pitchFamily="2" charset="0"/>
              </a:rPr>
              <a:t>.</a:t>
            </a:r>
          </a:p>
          <a:p>
            <a:pPr marL="0" indent="0">
              <a:buNone/>
            </a:pPr>
            <a:endParaRPr lang="en-GB" dirty="0" smtClean="0">
              <a:latin typeface="SassoonPrimaryInfant" pitchFamily="2" charset="0"/>
            </a:endParaRPr>
          </a:p>
          <a:p>
            <a:pPr marL="0" indent="0">
              <a:buNone/>
            </a:pPr>
            <a:r>
              <a:rPr lang="en-GB" dirty="0" smtClean="0">
                <a:latin typeface="SassoonPrimaryInfant" pitchFamily="2" charset="0"/>
              </a:rPr>
              <a:t>In Reception, children are expected to:</a:t>
            </a:r>
          </a:p>
          <a:p>
            <a:r>
              <a:rPr lang="en-GB" dirty="0" smtClean="0">
                <a:latin typeface="SassoonPrimaryInfant" pitchFamily="2" charset="0"/>
              </a:rPr>
              <a:t>Recognise </a:t>
            </a:r>
            <a:r>
              <a:rPr lang="en-GB" dirty="0" smtClean="0">
                <a:latin typeface="SassoonPrimaryInfant" pitchFamily="2" charset="0"/>
              </a:rPr>
              <a:t>and </a:t>
            </a:r>
            <a:r>
              <a:rPr lang="en-GB" dirty="0" smtClean="0">
                <a:latin typeface="SassoonPrimaryInfant" pitchFamily="2" charset="0"/>
              </a:rPr>
              <a:t>write </a:t>
            </a:r>
            <a:r>
              <a:rPr lang="en-GB" dirty="0" smtClean="0">
                <a:latin typeface="SassoonPrimaryInfant" pitchFamily="2" charset="0"/>
              </a:rPr>
              <a:t>their first name.</a:t>
            </a:r>
          </a:p>
          <a:p>
            <a:r>
              <a:rPr lang="en-GB" dirty="0" smtClean="0">
                <a:latin typeface="SassoonPrimaryInfant" pitchFamily="2" charset="0"/>
              </a:rPr>
              <a:t>Saying their numbers in order to </a:t>
            </a:r>
            <a:r>
              <a:rPr lang="en-GB" dirty="0" smtClean="0">
                <a:latin typeface="SassoonPrimaryInfant" pitchFamily="2" charset="0"/>
              </a:rPr>
              <a:t>10 and beyond; </a:t>
            </a:r>
            <a:r>
              <a:rPr lang="en-GB" dirty="0" smtClean="0">
                <a:latin typeface="SassoonPrimaryInfant" pitchFamily="2" charset="0"/>
              </a:rPr>
              <a:t>beginning to count objects in a range of ways.</a:t>
            </a:r>
          </a:p>
          <a:p>
            <a:r>
              <a:rPr lang="en-GB" dirty="0" smtClean="0">
                <a:latin typeface="SassoonPrimaryInfant" pitchFamily="2" charset="0"/>
              </a:rPr>
              <a:t>Recognising numerals to 10.</a:t>
            </a:r>
          </a:p>
          <a:p>
            <a:r>
              <a:rPr lang="en-GB" dirty="0" smtClean="0">
                <a:latin typeface="SassoonPrimaryInfant" pitchFamily="2" charset="0"/>
              </a:rPr>
              <a:t>Dressing/ undressing themselves.</a:t>
            </a:r>
          </a:p>
          <a:p>
            <a:r>
              <a:rPr lang="en-GB" dirty="0" smtClean="0">
                <a:latin typeface="SassoonPrimaryInfant" pitchFamily="2" charset="0"/>
              </a:rPr>
              <a:t>Using the toilet independently</a:t>
            </a:r>
            <a:r>
              <a:rPr lang="en-GB" dirty="0" smtClean="0">
                <a:latin typeface="SassoonPrimaryInfant" pitchFamily="2" charset="0"/>
              </a:rPr>
              <a:t>.</a:t>
            </a:r>
            <a:endParaRPr lang="en-GB" dirty="0" smtClean="0">
              <a:latin typeface="SassoonPrimaryInfant" pitchFamily="2" charset="0"/>
            </a:endParaRPr>
          </a:p>
        </p:txBody>
      </p:sp>
    </p:spTree>
    <p:extLst>
      <p:ext uri="{BB962C8B-B14F-4D97-AF65-F5344CB8AC3E}">
        <p14:creationId xmlns:p14="http://schemas.microsoft.com/office/powerpoint/2010/main" val="150844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229600" cy="4525963"/>
          </a:xfrm>
        </p:spPr>
        <p:txBody>
          <a:bodyPr>
            <a:normAutofit fontScale="92500" lnSpcReduction="20000"/>
          </a:bodyPr>
          <a:lstStyle/>
          <a:p>
            <a:pPr marL="0" indent="0" algn="ctr">
              <a:lnSpc>
                <a:spcPct val="107000"/>
              </a:lnSpc>
              <a:spcAft>
                <a:spcPts val="800"/>
              </a:spcAft>
              <a:buNone/>
            </a:pPr>
            <a:r>
              <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rPr>
              <a:t>We hope that this presentation </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has been useful and has provided you with an insight into our Reception class. </a:t>
            </a:r>
            <a:endPar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rPr>
              <a:t>We aim to ensure that your </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child’s </a:t>
            </a:r>
            <a:r>
              <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rPr>
              <a:t>experience in </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Marsden Primary School is </a:t>
            </a:r>
            <a:r>
              <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rPr>
              <a:t>a happy and rewarding one. </a:t>
            </a:r>
            <a:endPar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We </a:t>
            </a:r>
            <a:r>
              <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rPr>
              <a:t>look forward to working with both you and your </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family</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a:t>
            </a:r>
          </a:p>
          <a:p>
            <a:pPr marL="0" indent="0" algn="ctr">
              <a:lnSpc>
                <a:spcPct val="107000"/>
              </a:lnSpc>
              <a:spcAft>
                <a:spcPts val="800"/>
              </a:spcAft>
              <a:buNone/>
            </a:pPr>
            <a:endParaRPr lang="en-GB" altLang="en-US" sz="2800" dirty="0">
              <a:solidFill>
                <a:srgbClr val="000000"/>
              </a:solidFill>
              <a:latin typeface="SassoonPrimaryInfant" pitchFamily="2"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If you have any further questions or concerns, please phone the school office on (0191) 5292040 or email </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hlinkClick r:id="rId2"/>
              </a:rPr>
              <a:t>cedwards@mardsenprimary.org.uk</a:t>
            </a:r>
            <a:r>
              <a:rPr lang="en-GB" altLang="en-US" sz="2800" dirty="0" smtClean="0">
                <a:solidFill>
                  <a:srgbClr val="000000"/>
                </a:solidFill>
                <a:latin typeface="SassoonPrimaryInfant" pitchFamily="2" charset="0"/>
                <a:ea typeface="Calibri" panose="020F0502020204030204" pitchFamily="34" charset="0"/>
                <a:cs typeface="Times New Roman" panose="02020603050405020304" pitchFamily="18" charset="0"/>
              </a:rPr>
              <a:t> </a:t>
            </a:r>
            <a:endParaRPr lang="en-GB" altLang="en-US" sz="2000" dirty="0">
              <a:latin typeface="SassoonPrimaryInfant" pitchFamily="2" charset="0"/>
              <a:ea typeface="Calibri" panose="020F0502020204030204" pitchFamily="34" charset="0"/>
              <a:cs typeface="Times New Roman" panose="02020603050405020304" pitchFamily="18" charset="0"/>
            </a:endParaRPr>
          </a:p>
          <a:p>
            <a:endParaRPr lang="en-GB" dirty="0"/>
          </a:p>
        </p:txBody>
      </p:sp>
      <p:pic>
        <p:nvPicPr>
          <p:cNvPr id="4"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1880" y="5001236"/>
            <a:ext cx="2304256" cy="1574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5506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Welcome to Foundation Stage</a:t>
            </a:r>
            <a:endParaRPr lang="en-GB" b="1" u="sng" dirty="0">
              <a:latin typeface="SassoonPrimaryInfant" pitchFamily="2" charset="0"/>
            </a:endParaRPr>
          </a:p>
        </p:txBody>
      </p:sp>
      <p:sp>
        <p:nvSpPr>
          <p:cNvPr id="3" name="Content Placeholder 2"/>
          <p:cNvSpPr>
            <a:spLocks noGrp="1"/>
          </p:cNvSpPr>
          <p:nvPr>
            <p:ph idx="1"/>
          </p:nvPr>
        </p:nvSpPr>
        <p:spPr/>
        <p:txBody>
          <a:bodyPr>
            <a:normAutofit/>
          </a:bodyPr>
          <a:lstStyle/>
          <a:p>
            <a:r>
              <a:rPr lang="en-GB" dirty="0" smtClean="0">
                <a:latin typeface="SassoonPrimaryInfant" pitchFamily="2" charset="0"/>
              </a:rPr>
              <a:t>Prior to COVID-19, we</a:t>
            </a:r>
            <a:r>
              <a:rPr lang="en-GB" dirty="0" smtClean="0">
                <a:latin typeface="SassoonPrimaryInfant" pitchFamily="2" charset="0"/>
              </a:rPr>
              <a:t> operated our </a:t>
            </a:r>
            <a:r>
              <a:rPr lang="en-GB" dirty="0" smtClean="0">
                <a:latin typeface="SassoonPrimaryInfant" pitchFamily="2" charset="0"/>
              </a:rPr>
              <a:t>Nursery and Reception as a Foundation Stage Unit</a:t>
            </a:r>
            <a:r>
              <a:rPr lang="en-GB" dirty="0" smtClean="0">
                <a:latin typeface="SassoonPrimaryInfant" pitchFamily="2" charset="0"/>
              </a:rPr>
              <a:t>.</a:t>
            </a:r>
          </a:p>
          <a:p>
            <a:r>
              <a:rPr lang="en-GB" dirty="0" smtClean="0">
                <a:latin typeface="SassoonPrimaryInfant" pitchFamily="2" charset="0"/>
              </a:rPr>
              <a:t>However, we now have two separate bubbles: one for Reception and one for Nursery. </a:t>
            </a:r>
            <a:endParaRPr lang="en-GB" dirty="0" smtClean="0">
              <a:latin typeface="SassoonPrimaryInfant" pitchFamily="2" charset="0"/>
            </a:endParaRPr>
          </a:p>
          <a:p>
            <a:r>
              <a:rPr lang="en-GB" dirty="0" smtClean="0">
                <a:latin typeface="SassoonPrimaryInfant" pitchFamily="2" charset="0"/>
              </a:rPr>
              <a:t>We also have access to our Foundation Stage garden. </a:t>
            </a:r>
            <a:endParaRPr lang="en-GB" dirty="0">
              <a:latin typeface="SassoonPrimaryInfant" pitchFamily="2" charset="0"/>
            </a:endParaRPr>
          </a:p>
        </p:txBody>
      </p:sp>
    </p:spTree>
    <p:extLst>
      <p:ext uri="{BB962C8B-B14F-4D97-AF65-F5344CB8AC3E}">
        <p14:creationId xmlns:p14="http://schemas.microsoft.com/office/powerpoint/2010/main" val="12174033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Meet the Staff </a:t>
            </a:r>
            <a:endParaRPr lang="en-GB" b="1" u="sng" dirty="0">
              <a:latin typeface="SassoonPrimaryInfant" pitchFamily="2" charset="0"/>
            </a:endParaRPr>
          </a:p>
        </p:txBody>
      </p:sp>
      <p:sp>
        <p:nvSpPr>
          <p:cNvPr id="3" name="Content Placeholder 2"/>
          <p:cNvSpPr>
            <a:spLocks noGrp="1"/>
          </p:cNvSpPr>
          <p:nvPr>
            <p:ph idx="1"/>
          </p:nvPr>
        </p:nvSpPr>
        <p:spPr/>
        <p:txBody>
          <a:bodyPr>
            <a:normAutofit/>
          </a:bodyPr>
          <a:lstStyle/>
          <a:p>
            <a:pPr marL="0" indent="0" algn="ctr">
              <a:buNone/>
            </a:pPr>
            <a:r>
              <a:rPr lang="en-GB" sz="2800" u="sng" dirty="0" smtClean="0">
                <a:latin typeface="SassoonPrimaryInfant" pitchFamily="2" charset="0"/>
              </a:rPr>
              <a:t>Nursery</a:t>
            </a:r>
            <a:r>
              <a:rPr lang="en-GB" sz="2800" dirty="0" smtClean="0">
                <a:latin typeface="SassoonPrimaryInfant" pitchFamily="2" charset="0"/>
              </a:rPr>
              <a:t> </a:t>
            </a:r>
          </a:p>
          <a:p>
            <a:pPr marL="0" indent="0" algn="ctr">
              <a:buNone/>
            </a:pPr>
            <a:r>
              <a:rPr lang="en-GB" sz="2800" dirty="0" smtClean="0">
                <a:latin typeface="SassoonPrimaryInfant" pitchFamily="2" charset="0"/>
              </a:rPr>
              <a:t>Class </a:t>
            </a:r>
            <a:r>
              <a:rPr lang="en-GB" sz="2800" dirty="0" smtClean="0">
                <a:latin typeface="SassoonPrimaryInfant" pitchFamily="2" charset="0"/>
              </a:rPr>
              <a:t>Teacher and EYFS Coordinator </a:t>
            </a:r>
            <a:r>
              <a:rPr lang="en-GB" sz="2800" dirty="0" smtClean="0">
                <a:latin typeface="SassoonPrimaryInfant" pitchFamily="2" charset="0"/>
              </a:rPr>
              <a:t>– Mrs </a:t>
            </a:r>
            <a:r>
              <a:rPr lang="en-GB" sz="2800" dirty="0" err="1" smtClean="0">
                <a:latin typeface="SassoonPrimaryInfant" pitchFamily="2" charset="0"/>
              </a:rPr>
              <a:t>Hanratty</a:t>
            </a:r>
            <a:endParaRPr lang="en-GB" sz="2800" dirty="0" smtClean="0">
              <a:latin typeface="SassoonPrimaryInfant" pitchFamily="2" charset="0"/>
            </a:endParaRPr>
          </a:p>
          <a:p>
            <a:pPr marL="0" indent="0" algn="ctr">
              <a:buNone/>
            </a:pPr>
            <a:r>
              <a:rPr lang="en-GB" sz="2800" dirty="0" smtClean="0">
                <a:latin typeface="SassoonPrimaryInfant" pitchFamily="2" charset="0"/>
              </a:rPr>
              <a:t>Nursery </a:t>
            </a:r>
            <a:r>
              <a:rPr lang="en-GB" sz="2800" dirty="0" smtClean="0">
                <a:latin typeface="SassoonPrimaryInfant" pitchFamily="2" charset="0"/>
              </a:rPr>
              <a:t>Manager</a:t>
            </a:r>
            <a:r>
              <a:rPr lang="en-GB" sz="2800" dirty="0" smtClean="0">
                <a:latin typeface="SassoonPrimaryInfant" pitchFamily="2" charset="0"/>
              </a:rPr>
              <a:t> </a:t>
            </a:r>
            <a:r>
              <a:rPr lang="en-GB" sz="2800" dirty="0" smtClean="0">
                <a:latin typeface="SassoonPrimaryInfant" pitchFamily="2" charset="0"/>
              </a:rPr>
              <a:t>– Mrs Elliott </a:t>
            </a:r>
          </a:p>
          <a:p>
            <a:pPr marL="0" indent="0" algn="ctr">
              <a:buNone/>
            </a:pPr>
            <a:endParaRPr lang="en-GB" sz="2800" dirty="0">
              <a:latin typeface="SassoonPrimaryInfant" pitchFamily="2" charset="0"/>
            </a:endParaRPr>
          </a:p>
          <a:p>
            <a:pPr marL="0" indent="0" algn="ctr">
              <a:buNone/>
            </a:pPr>
            <a:r>
              <a:rPr lang="en-GB" sz="2800" u="sng" dirty="0" smtClean="0">
                <a:latin typeface="SassoonPrimaryInfant" pitchFamily="2" charset="0"/>
              </a:rPr>
              <a:t>Reception </a:t>
            </a:r>
          </a:p>
          <a:p>
            <a:pPr marL="0" indent="0" algn="ctr">
              <a:buNone/>
            </a:pPr>
            <a:r>
              <a:rPr lang="en-GB" sz="2800" dirty="0" smtClean="0">
                <a:latin typeface="SassoonPrimaryInfant" pitchFamily="2" charset="0"/>
              </a:rPr>
              <a:t>Class </a:t>
            </a:r>
            <a:r>
              <a:rPr lang="en-GB" sz="2800" dirty="0" smtClean="0">
                <a:latin typeface="SassoonPrimaryInfant" pitchFamily="2" charset="0"/>
              </a:rPr>
              <a:t>Teacher and </a:t>
            </a:r>
            <a:r>
              <a:rPr lang="en-GB" sz="2800" dirty="0" err="1" smtClean="0">
                <a:latin typeface="SassoonPrimaryInfant" pitchFamily="2" charset="0"/>
              </a:rPr>
              <a:t>SENCo</a:t>
            </a:r>
            <a:r>
              <a:rPr lang="en-GB" sz="2800" dirty="0" smtClean="0">
                <a:latin typeface="SassoonPrimaryInfant" pitchFamily="2" charset="0"/>
              </a:rPr>
              <a:t> </a:t>
            </a:r>
            <a:r>
              <a:rPr lang="en-GB" sz="2800" dirty="0" smtClean="0">
                <a:latin typeface="SassoonPrimaryInfant" pitchFamily="2" charset="0"/>
              </a:rPr>
              <a:t>– Miss Edwards </a:t>
            </a:r>
          </a:p>
          <a:p>
            <a:pPr marL="0" indent="0" algn="ctr">
              <a:buNone/>
            </a:pPr>
            <a:r>
              <a:rPr lang="en-GB" sz="2800" dirty="0" smtClean="0">
                <a:latin typeface="SassoonPrimaryInfant" pitchFamily="2" charset="0"/>
              </a:rPr>
              <a:t>Higher Level Teaching Assistant </a:t>
            </a:r>
            <a:r>
              <a:rPr lang="en-GB" sz="2800" dirty="0" smtClean="0">
                <a:latin typeface="SassoonPrimaryInfant" pitchFamily="2" charset="0"/>
              </a:rPr>
              <a:t>– Miss Clark </a:t>
            </a:r>
          </a:p>
          <a:p>
            <a:pPr marL="0" indent="0" algn="ctr">
              <a:buNone/>
            </a:pPr>
            <a:endParaRPr lang="en-GB" sz="2800" dirty="0">
              <a:latin typeface="SassoonPrimaryInfant" pitchFamily="2" charset="0"/>
            </a:endParaRPr>
          </a:p>
          <a:p>
            <a:pPr marL="0" indent="0" algn="ctr">
              <a:buNone/>
            </a:pPr>
            <a:endParaRPr lang="en-GB" dirty="0"/>
          </a:p>
          <a:p>
            <a:pPr marL="0" indent="0" algn="ctr">
              <a:buNone/>
            </a:pPr>
            <a:endParaRPr lang="en-GB" dirty="0"/>
          </a:p>
        </p:txBody>
      </p:sp>
    </p:spTree>
    <p:extLst>
      <p:ext uri="{BB962C8B-B14F-4D97-AF65-F5344CB8AC3E}">
        <p14:creationId xmlns:p14="http://schemas.microsoft.com/office/powerpoint/2010/main" val="234350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Reception</a:t>
            </a:r>
            <a:r>
              <a:rPr lang="en-GB" b="1" dirty="0" smtClean="0"/>
              <a:t> </a:t>
            </a:r>
            <a:endParaRPr lang="en-GB" b="1" dirty="0"/>
          </a:p>
        </p:txBody>
      </p:sp>
      <p:sp>
        <p:nvSpPr>
          <p:cNvPr id="3" name="Content Placeholder 2"/>
          <p:cNvSpPr>
            <a:spLocks noGrp="1"/>
          </p:cNvSpPr>
          <p:nvPr>
            <p:ph idx="1"/>
          </p:nvPr>
        </p:nvSpPr>
        <p:spPr/>
        <p:txBody>
          <a:bodyPr/>
          <a:lstStyle/>
          <a:p>
            <a:r>
              <a:rPr lang="en-GB" dirty="0" smtClean="0">
                <a:latin typeface="SassoonPrimaryInfant" pitchFamily="2" charset="0"/>
              </a:rPr>
              <a:t>We have </a:t>
            </a:r>
            <a:r>
              <a:rPr lang="en-GB" dirty="0" smtClean="0">
                <a:latin typeface="SassoonPrimaryInfant" pitchFamily="2" charset="0"/>
              </a:rPr>
              <a:t>30 </a:t>
            </a:r>
            <a:r>
              <a:rPr lang="en-GB" dirty="0" smtClean="0">
                <a:latin typeface="SassoonPrimaryInfant" pitchFamily="2" charset="0"/>
              </a:rPr>
              <a:t>children in our Reception Class. </a:t>
            </a:r>
          </a:p>
          <a:p>
            <a:r>
              <a:rPr lang="en-GB" dirty="0" smtClean="0">
                <a:latin typeface="SassoonPrimaryInfant" pitchFamily="2" charset="0"/>
              </a:rPr>
              <a:t>We are one form entry, so all 30 children will be in the same class throughout their time at Marsden Primary School. </a:t>
            </a:r>
          </a:p>
          <a:p>
            <a:pPr marL="0" indent="0">
              <a:buNone/>
            </a:pPr>
            <a:endParaRPr lang="en-GB" dirty="0">
              <a:latin typeface="SassoonPrimaryInfant" pitchFamily="2" charset="0"/>
            </a:endParaRPr>
          </a:p>
        </p:txBody>
      </p:sp>
    </p:spTree>
    <p:extLst>
      <p:ext uri="{BB962C8B-B14F-4D97-AF65-F5344CB8AC3E}">
        <p14:creationId xmlns:p14="http://schemas.microsoft.com/office/powerpoint/2010/main" val="923435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School Uniform </a:t>
            </a:r>
            <a:endParaRPr lang="en-GB" b="1" u="sng" dirty="0">
              <a:latin typeface="SassoonPrimaryInfant" pitchFamily="2" charset="0"/>
            </a:endParaRPr>
          </a:p>
        </p:txBody>
      </p:sp>
      <p:sp>
        <p:nvSpPr>
          <p:cNvPr id="3" name="Content Placeholder 2"/>
          <p:cNvSpPr>
            <a:spLocks noGrp="1"/>
          </p:cNvSpPr>
          <p:nvPr>
            <p:ph idx="1"/>
          </p:nvPr>
        </p:nvSpPr>
        <p:spPr/>
        <p:txBody>
          <a:bodyPr>
            <a:noAutofit/>
          </a:bodyPr>
          <a:lstStyle/>
          <a:p>
            <a:r>
              <a:rPr lang="en-GB" sz="3000" dirty="0" smtClean="0">
                <a:latin typeface="SassoonPrimaryInfant" pitchFamily="2" charset="0"/>
              </a:rPr>
              <a:t>Our school uniform consists of a red jumper or cardigan, white polo shirt, grey skirt or trousers and black school shoes.</a:t>
            </a:r>
          </a:p>
          <a:p>
            <a:r>
              <a:rPr lang="en-GB" sz="3000" dirty="0" smtClean="0">
                <a:latin typeface="SassoonPrimaryInfant" pitchFamily="2" charset="0"/>
              </a:rPr>
              <a:t>For PE, we also ask children to have a white t-shirt, black shorts and suitable outdoor footwear, which will be kept in school. </a:t>
            </a:r>
          </a:p>
          <a:p>
            <a:r>
              <a:rPr lang="en-GB" sz="3000" dirty="0" smtClean="0">
                <a:latin typeface="SassoonPrimaryInfant" pitchFamily="2" charset="0"/>
              </a:rPr>
              <a:t>Please ensure that your child’s name is in each piece of uniform; including shoes!</a:t>
            </a:r>
          </a:p>
          <a:p>
            <a:r>
              <a:rPr lang="en-GB" sz="3000" dirty="0" smtClean="0">
                <a:latin typeface="SassoonPrimaryInfant" pitchFamily="2" charset="0"/>
              </a:rPr>
              <a:t>If possible, we also ask for all children to have a spare set of clothing to be kept in school too. </a:t>
            </a:r>
            <a:endParaRPr lang="en-GB" sz="3000" dirty="0">
              <a:latin typeface="SassoonPrimaryInfant" pitchFamily="2" charset="0"/>
            </a:endParaRPr>
          </a:p>
        </p:txBody>
      </p:sp>
    </p:spTree>
    <p:extLst>
      <p:ext uri="{BB962C8B-B14F-4D97-AF65-F5344CB8AC3E}">
        <p14:creationId xmlns:p14="http://schemas.microsoft.com/office/powerpoint/2010/main" val="2342550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Food and Drinks</a:t>
            </a:r>
            <a:endParaRPr lang="en-GB" b="1" u="sng" dirty="0">
              <a:latin typeface="SassoonPrimaryInfant" pitchFamily="2" charset="0"/>
            </a:endParaRPr>
          </a:p>
        </p:txBody>
      </p:sp>
      <p:sp>
        <p:nvSpPr>
          <p:cNvPr id="3" name="Content Placeholder 2"/>
          <p:cNvSpPr>
            <a:spLocks noGrp="1"/>
          </p:cNvSpPr>
          <p:nvPr>
            <p:ph idx="1"/>
          </p:nvPr>
        </p:nvSpPr>
        <p:spPr/>
        <p:txBody>
          <a:bodyPr>
            <a:normAutofit fontScale="92500" lnSpcReduction="10000"/>
          </a:bodyPr>
          <a:lstStyle/>
          <a:p>
            <a:r>
              <a:rPr lang="en-GB" sz="2800" dirty="0" smtClean="0">
                <a:latin typeface="SassoonPrimaryInfant" pitchFamily="2" charset="0"/>
              </a:rPr>
              <a:t>All children are asked to bring </a:t>
            </a:r>
            <a:r>
              <a:rPr lang="en-GB" sz="2800" dirty="0" smtClean="0">
                <a:latin typeface="SassoonPrimaryInfant" pitchFamily="2" charset="0"/>
              </a:rPr>
              <a:t>a named </a:t>
            </a:r>
            <a:r>
              <a:rPr lang="en-GB" sz="2800" dirty="0" smtClean="0">
                <a:latin typeface="SassoonPrimaryInfant" pitchFamily="2" charset="0"/>
              </a:rPr>
              <a:t>water </a:t>
            </a:r>
            <a:r>
              <a:rPr lang="en-GB" sz="2800" dirty="0" smtClean="0">
                <a:latin typeface="SassoonPrimaryInfant" pitchFamily="2" charset="0"/>
              </a:rPr>
              <a:t>bottle into </a:t>
            </a:r>
            <a:r>
              <a:rPr lang="en-GB" sz="2800" dirty="0" smtClean="0">
                <a:latin typeface="SassoonPrimaryInfant" pitchFamily="2" charset="0"/>
              </a:rPr>
              <a:t>school each day.</a:t>
            </a:r>
          </a:p>
          <a:p>
            <a:r>
              <a:rPr lang="en-GB" sz="2800" dirty="0" smtClean="0">
                <a:latin typeface="SassoonPrimaryInfant" pitchFamily="2" charset="0"/>
              </a:rPr>
              <a:t>We have a daily snack time, where your child will receive a free piece of fruit.</a:t>
            </a:r>
          </a:p>
          <a:p>
            <a:r>
              <a:rPr lang="en-GB" sz="2800" dirty="0" smtClean="0">
                <a:latin typeface="SassoonPrimaryInfant" pitchFamily="2" charset="0"/>
              </a:rPr>
              <a:t>You can also purchase milk for your child.</a:t>
            </a:r>
          </a:p>
          <a:p>
            <a:r>
              <a:rPr lang="en-GB" sz="2800" dirty="0" smtClean="0">
                <a:latin typeface="SassoonPrimaryInfant" pitchFamily="2" charset="0"/>
              </a:rPr>
              <a:t>Dinnertime is between 11:45 – 1:00.</a:t>
            </a:r>
          </a:p>
          <a:p>
            <a:r>
              <a:rPr lang="en-GB" sz="2800" dirty="0" smtClean="0">
                <a:latin typeface="SassoonPrimaryInfant" pitchFamily="2" charset="0"/>
              </a:rPr>
              <a:t>All Reception children are entitled to a free school dinner. </a:t>
            </a:r>
          </a:p>
          <a:p>
            <a:r>
              <a:rPr lang="en-GB" sz="2800" dirty="0" smtClean="0">
                <a:latin typeface="SassoonPrimaryInfant" pitchFamily="2" charset="0"/>
              </a:rPr>
              <a:t>You will be able to choose your child’s menu in advance.</a:t>
            </a:r>
          </a:p>
          <a:p>
            <a:r>
              <a:rPr lang="en-GB" sz="2800" dirty="0" smtClean="0">
                <a:latin typeface="SassoonPrimaryInfant" pitchFamily="2" charset="0"/>
              </a:rPr>
              <a:t>Please let us know if your child has any dietary requirements.</a:t>
            </a:r>
          </a:p>
          <a:p>
            <a:endParaRPr lang="en-GB" dirty="0">
              <a:latin typeface="SassoonPrimaryInfant" pitchFamily="2" charset="0"/>
            </a:endParaRPr>
          </a:p>
        </p:txBody>
      </p:sp>
    </p:spTree>
    <p:extLst>
      <p:ext uri="{BB962C8B-B14F-4D97-AF65-F5344CB8AC3E}">
        <p14:creationId xmlns:p14="http://schemas.microsoft.com/office/powerpoint/2010/main" val="2098474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Health</a:t>
            </a:r>
            <a:endParaRPr lang="en-GB" b="1" u="sng" dirty="0">
              <a:latin typeface="SassoonPrimaryInfant" pitchFamily="2" charset="0"/>
            </a:endParaRPr>
          </a:p>
        </p:txBody>
      </p:sp>
      <p:sp>
        <p:nvSpPr>
          <p:cNvPr id="3" name="Content Placeholder 2"/>
          <p:cNvSpPr>
            <a:spLocks noGrp="1"/>
          </p:cNvSpPr>
          <p:nvPr>
            <p:ph idx="1"/>
          </p:nvPr>
        </p:nvSpPr>
        <p:spPr/>
        <p:txBody>
          <a:bodyPr>
            <a:normAutofit fontScale="77500" lnSpcReduction="20000"/>
          </a:bodyPr>
          <a:lstStyle/>
          <a:p>
            <a:pPr>
              <a:lnSpc>
                <a:spcPct val="107000"/>
              </a:lnSpc>
              <a:spcAft>
                <a:spcPts val="800"/>
              </a:spcAft>
            </a:pPr>
            <a:r>
              <a:rPr lang="en-GB" altLang="en-US" dirty="0" smtClean="0">
                <a:solidFill>
                  <a:srgbClr val="000000"/>
                </a:solidFill>
                <a:latin typeface="SassoonPrimaryInfant" pitchFamily="2" charset="0"/>
                <a:ea typeface="Calibri" panose="020F0502020204030204" pitchFamily="34" charset="0"/>
                <a:cs typeface="Times New Roman" panose="02020603050405020304" pitchFamily="18" charset="0"/>
              </a:rPr>
              <a:t>Staff </a:t>
            </a: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need to be aware of your child’s medical background, in particular any allergies (e.g. bee stings, dairy food), any dietary restrictions (e.g. vegetarian or Halal) and any medical conditions that are important for us to know (e.g. asthma or eczema).</a:t>
            </a:r>
            <a:endParaRPr lang="en-GB" altLang="en-US" sz="2800" dirty="0">
              <a:latin typeface="SassoonPrimaryInfant" pitchFamily="2" charset="0"/>
              <a:ea typeface="Calibri" panose="020F0502020204030204" pitchFamily="34" charset="0"/>
              <a:cs typeface="Times New Roman" panose="02020603050405020304" pitchFamily="18" charset="0"/>
            </a:endParaRPr>
          </a:p>
          <a:p>
            <a:pPr>
              <a:lnSpc>
                <a:spcPct val="107000"/>
              </a:lnSpc>
              <a:spcAft>
                <a:spcPts val="800"/>
              </a:spcAft>
            </a:pP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Children can suddenly become ill and therefore it is important that we know we can contact you or another adult relative/friend at all times. Please ensure that the school is kept up to date with your contact details. If your child is unable to attend school due to illness, please telephone the school office to let us know</a:t>
            </a:r>
            <a:r>
              <a:rPr lang="en-GB" altLang="en-US" dirty="0">
                <a:solidFill>
                  <a:srgbClr val="000000"/>
                </a:solidFill>
                <a:latin typeface="BPreplay" pitchFamily="50" charset="0"/>
                <a:ea typeface="Calibri" panose="020F0502020204030204" pitchFamily="34" charset="0"/>
                <a:cs typeface="Times New Roman" panose="02020603050405020304" pitchFamily="18" charset="0"/>
              </a:rPr>
              <a:t>.</a:t>
            </a:r>
            <a:endParaRPr lang="en-GB" altLang="en-US" sz="2800" dirty="0">
              <a:latin typeface="BPreplay" pitchFamily="50"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10755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b="1" u="sng" dirty="0">
                <a:solidFill>
                  <a:srgbClr val="DD215B"/>
                </a:solidFill>
                <a:latin typeface="SassoonPrimaryInfant" pitchFamily="2" charset="0"/>
              </a:rPr>
              <a:t>E</a:t>
            </a:r>
            <a:r>
              <a:rPr lang="en-GB" altLang="en-US" b="1" u="sng" dirty="0">
                <a:solidFill>
                  <a:srgbClr val="F3CA4C"/>
                </a:solidFill>
                <a:latin typeface="SassoonPrimaryInfant" pitchFamily="2" charset="0"/>
              </a:rPr>
              <a:t>a</a:t>
            </a:r>
            <a:r>
              <a:rPr lang="en-GB" altLang="en-US" b="1" u="sng" dirty="0">
                <a:solidFill>
                  <a:srgbClr val="23A7F9"/>
                </a:solidFill>
                <a:latin typeface="SassoonPrimaryInfant" pitchFamily="2" charset="0"/>
              </a:rPr>
              <a:t>r</a:t>
            </a:r>
            <a:r>
              <a:rPr lang="en-GB" altLang="en-US" b="1" u="sng" dirty="0">
                <a:solidFill>
                  <a:srgbClr val="FF7E00"/>
                </a:solidFill>
                <a:latin typeface="SassoonPrimaryInfant" pitchFamily="2" charset="0"/>
              </a:rPr>
              <a:t>l</a:t>
            </a:r>
            <a:r>
              <a:rPr lang="en-GB" altLang="en-US" b="1" u="sng" dirty="0">
                <a:solidFill>
                  <a:srgbClr val="92CE30"/>
                </a:solidFill>
                <a:latin typeface="SassoonPrimaryInfant" pitchFamily="2" charset="0"/>
              </a:rPr>
              <a:t>y</a:t>
            </a:r>
            <a:r>
              <a:rPr lang="en-GB" altLang="en-US" b="1" u="sng" dirty="0">
                <a:latin typeface="SassoonPrimaryInfant" pitchFamily="2" charset="0"/>
              </a:rPr>
              <a:t> </a:t>
            </a:r>
            <a:r>
              <a:rPr lang="en-GB" altLang="en-US" b="1" u="sng" dirty="0">
                <a:solidFill>
                  <a:srgbClr val="611A92"/>
                </a:solidFill>
                <a:latin typeface="SassoonPrimaryInfant" pitchFamily="2" charset="0"/>
              </a:rPr>
              <a:t>Y</a:t>
            </a:r>
            <a:r>
              <a:rPr lang="en-GB" altLang="en-US" b="1" u="sng" dirty="0">
                <a:solidFill>
                  <a:srgbClr val="04AA94"/>
                </a:solidFill>
                <a:latin typeface="SassoonPrimaryInfant" pitchFamily="2" charset="0"/>
              </a:rPr>
              <a:t>e</a:t>
            </a:r>
            <a:r>
              <a:rPr lang="en-GB" altLang="en-US" b="1" u="sng" dirty="0">
                <a:solidFill>
                  <a:srgbClr val="DD215B"/>
                </a:solidFill>
                <a:latin typeface="SassoonPrimaryInfant" pitchFamily="2" charset="0"/>
              </a:rPr>
              <a:t>a</a:t>
            </a:r>
            <a:r>
              <a:rPr lang="en-GB" altLang="en-US" b="1" u="sng" dirty="0">
                <a:solidFill>
                  <a:srgbClr val="F3CA4C"/>
                </a:solidFill>
                <a:latin typeface="SassoonPrimaryInfant" pitchFamily="2" charset="0"/>
              </a:rPr>
              <a:t>r</a:t>
            </a:r>
            <a:r>
              <a:rPr lang="en-GB" altLang="en-US" b="1" u="sng" dirty="0">
                <a:solidFill>
                  <a:srgbClr val="23A7F9"/>
                </a:solidFill>
                <a:latin typeface="SassoonPrimaryInfant" pitchFamily="2" charset="0"/>
              </a:rPr>
              <a:t>s</a:t>
            </a:r>
            <a:r>
              <a:rPr lang="en-GB" altLang="en-US" b="1" u="sng" dirty="0">
                <a:latin typeface="SassoonPrimaryInfant" pitchFamily="2" charset="0"/>
              </a:rPr>
              <a:t> </a:t>
            </a:r>
            <a:r>
              <a:rPr lang="en-GB" altLang="en-US" b="1" u="sng" dirty="0">
                <a:solidFill>
                  <a:srgbClr val="23A7F9"/>
                </a:solidFill>
                <a:latin typeface="SassoonPrimaryInfant" pitchFamily="2" charset="0"/>
              </a:rPr>
              <a:t>Curriculum</a:t>
            </a:r>
            <a:endParaRPr lang="en-GB" b="1" u="sng" dirty="0">
              <a:latin typeface="SassoonPrimaryInfant" pitchFamily="2" charset="0"/>
            </a:endParaRPr>
          </a:p>
        </p:txBody>
      </p:sp>
      <p:sp>
        <p:nvSpPr>
          <p:cNvPr id="3" name="Content Placeholder 2"/>
          <p:cNvSpPr>
            <a:spLocks noGrp="1"/>
          </p:cNvSpPr>
          <p:nvPr>
            <p:ph idx="1"/>
          </p:nvPr>
        </p:nvSpPr>
        <p:spPr/>
        <p:txBody>
          <a:bodyPr>
            <a:normAutofit fontScale="47500" lnSpcReduction="20000"/>
          </a:bodyPr>
          <a:lstStyle/>
          <a:p>
            <a:pPr>
              <a:lnSpc>
                <a:spcPct val="100000"/>
              </a:lnSpc>
              <a:spcBef>
                <a:spcPct val="0"/>
              </a:spcBef>
              <a:defRPr/>
            </a:pPr>
            <a:r>
              <a:rPr lang="en-GB" altLang="en-US" dirty="0">
                <a:latin typeface="SassoonPrimaryInfant" pitchFamily="2" charset="0"/>
                <a:ea typeface="Calibri" panose="020F0502020204030204" pitchFamily="34" charset="0"/>
                <a:cs typeface="Times New Roman" panose="02020603050405020304" pitchFamily="18" charset="0"/>
              </a:rPr>
              <a:t>Activities in </a:t>
            </a:r>
            <a:r>
              <a:rPr lang="en-GB" altLang="en-US" dirty="0" smtClean="0">
                <a:latin typeface="SassoonPrimaryInfant" pitchFamily="2" charset="0"/>
                <a:ea typeface="Calibri" panose="020F0502020204030204" pitchFamily="34" charset="0"/>
                <a:cs typeface="Times New Roman" panose="02020603050405020304" pitchFamily="18" charset="0"/>
              </a:rPr>
              <a:t>Reception are </a:t>
            </a:r>
            <a:r>
              <a:rPr lang="en-GB" altLang="en-US" dirty="0">
                <a:latin typeface="SassoonPrimaryInfant" pitchFamily="2" charset="0"/>
                <a:ea typeface="Calibri" panose="020F0502020204030204" pitchFamily="34" charset="0"/>
                <a:cs typeface="Times New Roman" panose="02020603050405020304" pitchFamily="18" charset="0"/>
              </a:rPr>
              <a:t>carefully</a:t>
            </a: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 planned and organised in order to provide a range of learning experiences. </a:t>
            </a:r>
            <a:endParaRPr lang="en-GB" altLang="en-US" dirty="0" smtClean="0">
              <a:solidFill>
                <a:srgbClr val="000000"/>
              </a:solidFill>
              <a:latin typeface="SassoonPrimaryInfant" pitchFamily="2" charset="0"/>
              <a:ea typeface="Calibri" panose="020F0502020204030204" pitchFamily="34" charset="0"/>
              <a:cs typeface="Times New Roman" panose="02020603050405020304" pitchFamily="18" charset="0"/>
            </a:endParaRPr>
          </a:p>
          <a:p>
            <a:pPr>
              <a:lnSpc>
                <a:spcPct val="100000"/>
              </a:lnSpc>
              <a:spcBef>
                <a:spcPct val="0"/>
              </a:spcBef>
              <a:defRPr/>
            </a:pPr>
            <a:r>
              <a:rPr lang="en-GB" altLang="en-US" dirty="0" smtClean="0">
                <a:solidFill>
                  <a:srgbClr val="000000"/>
                </a:solidFill>
                <a:latin typeface="SassoonPrimaryInfant" pitchFamily="2" charset="0"/>
                <a:ea typeface="Calibri" panose="020F0502020204030204" pitchFamily="34" charset="0"/>
                <a:cs typeface="Times New Roman" panose="02020603050405020304" pitchFamily="18" charset="0"/>
              </a:rPr>
              <a:t>Individual records </a:t>
            </a: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are kept by staff to record the activities your child participates in and undertakes, as well as their progress in specific skills.</a:t>
            </a:r>
            <a:endParaRPr lang="en-GB" altLang="en-US" dirty="0">
              <a:latin typeface="SassoonPrimaryInfant" pitchFamily="2" charset="0"/>
            </a:endParaRPr>
          </a:p>
          <a:p>
            <a:pPr>
              <a:lnSpc>
                <a:spcPct val="100000"/>
              </a:lnSpc>
              <a:spcBef>
                <a:spcPct val="0"/>
              </a:spcBef>
              <a:defRPr/>
            </a:pP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Planning for each </a:t>
            </a:r>
            <a:r>
              <a:rPr lang="en-GB" altLang="en-US" dirty="0" smtClean="0">
                <a:solidFill>
                  <a:srgbClr val="000000"/>
                </a:solidFill>
                <a:latin typeface="SassoonPrimaryInfant" pitchFamily="2" charset="0"/>
                <a:ea typeface="Calibri" panose="020F0502020204030204" pitchFamily="34" charset="0"/>
                <a:cs typeface="Times New Roman" panose="02020603050405020304" pitchFamily="18" charset="0"/>
              </a:rPr>
              <a:t>week/ term is </a:t>
            </a: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carried out using a topic-based approach, following the children’s interests and responding to specific events. </a:t>
            </a:r>
            <a:endParaRPr lang="en-GB" altLang="en-US" dirty="0">
              <a:latin typeface="SassoonPrimaryInfant" pitchFamily="2" charset="0"/>
            </a:endParaRPr>
          </a:p>
          <a:p>
            <a:pPr>
              <a:lnSpc>
                <a:spcPct val="100000"/>
              </a:lnSpc>
              <a:spcBef>
                <a:spcPct val="0"/>
              </a:spcBef>
              <a:defRPr/>
            </a:pPr>
            <a:r>
              <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rPr>
              <a:t>There are 7 Areas of Learning in the Early Years Foundation Stage (EYFS), which activities are planned around:</a:t>
            </a:r>
          </a:p>
          <a:p>
            <a:pPr>
              <a:lnSpc>
                <a:spcPct val="100000"/>
              </a:lnSpc>
              <a:spcBef>
                <a:spcPct val="0"/>
              </a:spcBef>
              <a:defRPr/>
            </a:pPr>
            <a:endParaRPr lang="en-GB" altLang="en-US" dirty="0">
              <a:solidFill>
                <a:srgbClr val="000000"/>
              </a:solidFill>
              <a:latin typeface="SassoonPrimaryInfant" pitchFamily="2" charset="0"/>
              <a:ea typeface="Calibri" panose="020F0502020204030204" pitchFamily="34" charset="0"/>
              <a:cs typeface="Times New Roman" panose="02020603050405020304" pitchFamily="18" charset="0"/>
            </a:endParaRPr>
          </a:p>
          <a:p>
            <a:pPr marL="285750" indent="-285750">
              <a:spcBef>
                <a:spcPct val="0"/>
              </a:spcBef>
              <a:defRPr/>
            </a:pPr>
            <a:r>
              <a:rPr lang="en-GB" altLang="en-US" b="1" dirty="0">
                <a:solidFill>
                  <a:srgbClr val="DD215B"/>
                </a:solidFill>
                <a:latin typeface="SassoonPrimaryInfant" pitchFamily="2" charset="0"/>
                <a:ea typeface="Calibri" panose="020F0502020204030204" pitchFamily="34" charset="0"/>
                <a:cs typeface="Times New Roman" panose="02020603050405020304" pitchFamily="18" charset="0"/>
              </a:rPr>
              <a:t>Personal, Social and Emotional Development</a:t>
            </a:r>
          </a:p>
          <a:p>
            <a:pPr marL="285750" indent="-285750">
              <a:spcBef>
                <a:spcPct val="0"/>
              </a:spcBef>
              <a:defRPr/>
            </a:pPr>
            <a:r>
              <a:rPr lang="en-GB" altLang="en-US" b="1" dirty="0">
                <a:solidFill>
                  <a:srgbClr val="F3CA4C"/>
                </a:solidFill>
                <a:latin typeface="SassoonPrimaryInfant" pitchFamily="2" charset="0"/>
                <a:ea typeface="Calibri" panose="020F0502020204030204" pitchFamily="34" charset="0"/>
                <a:cs typeface="Times New Roman" panose="02020603050405020304" pitchFamily="18" charset="0"/>
              </a:rPr>
              <a:t>Physical Development</a:t>
            </a:r>
          </a:p>
          <a:p>
            <a:pPr marL="285750" indent="-285750">
              <a:spcBef>
                <a:spcPct val="0"/>
              </a:spcBef>
              <a:defRPr/>
            </a:pPr>
            <a:r>
              <a:rPr lang="en-GB" altLang="en-US" b="1" dirty="0">
                <a:solidFill>
                  <a:srgbClr val="23A7F9"/>
                </a:solidFill>
                <a:latin typeface="SassoonPrimaryInfant" pitchFamily="2" charset="0"/>
                <a:ea typeface="Calibri" panose="020F0502020204030204" pitchFamily="34" charset="0"/>
                <a:cs typeface="Times New Roman" panose="02020603050405020304" pitchFamily="18" charset="0"/>
              </a:rPr>
              <a:t>Communication and Language</a:t>
            </a:r>
          </a:p>
          <a:p>
            <a:pPr marL="285750" indent="-285750">
              <a:spcBef>
                <a:spcPct val="0"/>
              </a:spcBef>
              <a:defRPr/>
            </a:pPr>
            <a:r>
              <a:rPr lang="en-GB" altLang="en-US" b="1" dirty="0">
                <a:solidFill>
                  <a:srgbClr val="92CE30"/>
                </a:solidFill>
                <a:latin typeface="SassoonPrimaryInfant" pitchFamily="2" charset="0"/>
                <a:ea typeface="Calibri" panose="020F0502020204030204" pitchFamily="34" charset="0"/>
                <a:cs typeface="Times New Roman" panose="02020603050405020304" pitchFamily="18" charset="0"/>
              </a:rPr>
              <a:t>Literacy</a:t>
            </a:r>
          </a:p>
          <a:p>
            <a:pPr marL="285750" indent="-285750">
              <a:spcBef>
                <a:spcPct val="0"/>
              </a:spcBef>
              <a:defRPr/>
            </a:pPr>
            <a:r>
              <a:rPr lang="en-GB" altLang="en-US" b="1" dirty="0">
                <a:solidFill>
                  <a:srgbClr val="FF7E00"/>
                </a:solidFill>
                <a:latin typeface="SassoonPrimaryInfant" pitchFamily="2" charset="0"/>
                <a:ea typeface="Calibri" panose="020F0502020204030204" pitchFamily="34" charset="0"/>
                <a:cs typeface="Times New Roman" panose="02020603050405020304" pitchFamily="18" charset="0"/>
              </a:rPr>
              <a:t>Mathematics</a:t>
            </a:r>
          </a:p>
          <a:p>
            <a:pPr marL="285750" indent="-285750">
              <a:spcBef>
                <a:spcPct val="0"/>
              </a:spcBef>
              <a:defRPr/>
            </a:pPr>
            <a:r>
              <a:rPr lang="en-GB" altLang="en-US" b="1" dirty="0">
                <a:solidFill>
                  <a:srgbClr val="611A92"/>
                </a:solidFill>
                <a:latin typeface="SassoonPrimaryInfant" pitchFamily="2" charset="0"/>
                <a:ea typeface="Calibri" panose="020F0502020204030204" pitchFamily="34" charset="0"/>
                <a:cs typeface="Times New Roman" panose="02020603050405020304" pitchFamily="18" charset="0"/>
              </a:rPr>
              <a:t>Understanding the World</a:t>
            </a:r>
          </a:p>
          <a:p>
            <a:pPr marL="285750" indent="-285750">
              <a:spcBef>
                <a:spcPct val="0"/>
              </a:spcBef>
              <a:defRPr/>
            </a:pPr>
            <a:r>
              <a:rPr lang="en-GB" altLang="en-US" b="1" dirty="0">
                <a:solidFill>
                  <a:srgbClr val="04AA94"/>
                </a:solidFill>
                <a:latin typeface="SassoonPrimaryInfant" pitchFamily="2" charset="0"/>
                <a:ea typeface="Calibri" panose="020F0502020204030204" pitchFamily="34" charset="0"/>
                <a:cs typeface="Times New Roman" panose="02020603050405020304" pitchFamily="18" charset="0"/>
              </a:rPr>
              <a:t>Expressive Arts and </a:t>
            </a:r>
            <a:r>
              <a:rPr lang="en-GB" altLang="en-US" b="1" dirty="0" smtClean="0">
                <a:solidFill>
                  <a:srgbClr val="04AA94"/>
                </a:solidFill>
                <a:latin typeface="SassoonPrimaryInfant" pitchFamily="2" charset="0"/>
                <a:ea typeface="Calibri" panose="020F0502020204030204" pitchFamily="34" charset="0"/>
                <a:cs typeface="Times New Roman" panose="02020603050405020304" pitchFamily="18" charset="0"/>
              </a:rPr>
              <a:t>Design</a:t>
            </a:r>
          </a:p>
          <a:p>
            <a:pPr marL="285750" indent="-285750">
              <a:spcBef>
                <a:spcPct val="0"/>
              </a:spcBef>
              <a:defRPr/>
            </a:pPr>
            <a:endParaRPr lang="en-GB" altLang="en-US" b="1" dirty="0">
              <a:latin typeface="SassoonPrimaryInfant" pitchFamily="2" charset="0"/>
              <a:ea typeface="Calibri" panose="020F0502020204030204" pitchFamily="34" charset="0"/>
              <a:cs typeface="Times New Roman" panose="02020603050405020304" pitchFamily="18" charset="0"/>
            </a:endParaRPr>
          </a:p>
          <a:p>
            <a:pPr marL="285750" indent="-285750">
              <a:spcBef>
                <a:spcPct val="0"/>
              </a:spcBef>
              <a:defRPr/>
            </a:pPr>
            <a:r>
              <a:rPr lang="en-GB" altLang="en-US" b="1" dirty="0" smtClean="0">
                <a:latin typeface="SassoonPrimaryInfant" pitchFamily="2" charset="0"/>
                <a:ea typeface="Calibri" panose="020F0502020204030204" pitchFamily="34" charset="0"/>
                <a:cs typeface="Times New Roman" panose="02020603050405020304" pitchFamily="18" charset="0"/>
              </a:rPr>
              <a:t>We are also an ‘Early Adopter’ school for the new Early Years Foundation Stage Curriculum. This will not change anything for your child. </a:t>
            </a:r>
            <a:endParaRPr lang="en-GB" altLang="en-US" b="1" dirty="0">
              <a:latin typeface="SassoonPrimaryInfant" pitchFamily="2" charset="0"/>
              <a:ea typeface="Calibri" panose="020F0502020204030204" pitchFamily="34" charset="0"/>
              <a:cs typeface="Times New Roman" panose="02020603050405020304" pitchFamily="18" charset="0"/>
            </a:endParaRPr>
          </a:p>
          <a:p>
            <a:pPr>
              <a:lnSpc>
                <a:spcPct val="100000"/>
              </a:lnSpc>
              <a:spcBef>
                <a:spcPct val="0"/>
              </a:spcBef>
              <a:defRPr/>
            </a:pPr>
            <a:endParaRPr lang="en-GB" altLang="en-US" sz="2800" dirty="0">
              <a:latin typeface="SassoonPrimaryInfant" pitchFamily="2" charset="0"/>
              <a:ea typeface="Calibri" panose="020F0502020204030204" pitchFamily="34" charset="0"/>
              <a:cs typeface="Times New Roman" panose="02020603050405020304" pitchFamily="18" charset="0"/>
            </a:endParaRPr>
          </a:p>
          <a:p>
            <a:pPr>
              <a:lnSpc>
                <a:spcPct val="100000"/>
              </a:lnSpc>
              <a:spcBef>
                <a:spcPct val="0"/>
              </a:spcBef>
              <a:defRPr/>
            </a:pPr>
            <a:r>
              <a:rPr lang="en-GB" altLang="en-US" dirty="0">
                <a:latin typeface="SassoonPrimaryInfant" pitchFamily="2" charset="0"/>
                <a:cs typeface="Times New Roman" panose="02020603050405020304" pitchFamily="18" charset="0"/>
              </a:rPr>
              <a:t>Throughout the EYFS, children will be working towards the Early Learning Goals. These describe the level of attainment expected at the end of your child’s Reception year in school.</a:t>
            </a:r>
            <a:endParaRPr lang="en-GB" altLang="en-US" dirty="0">
              <a:latin typeface="SassoonPrimaryInfant" pitchFamily="2" charset="0"/>
            </a:endParaRPr>
          </a:p>
          <a:p>
            <a:pPr marL="0" indent="0">
              <a:buNone/>
            </a:pPr>
            <a:endParaRPr lang="en-GB" dirty="0"/>
          </a:p>
        </p:txBody>
      </p:sp>
    </p:spTree>
    <p:extLst>
      <p:ext uri="{BB962C8B-B14F-4D97-AF65-F5344CB8AC3E}">
        <p14:creationId xmlns:p14="http://schemas.microsoft.com/office/powerpoint/2010/main" val="3293934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latin typeface="SassoonPrimaryInfant" pitchFamily="2" charset="0"/>
              </a:rPr>
              <a:t>Learning Journals</a:t>
            </a:r>
            <a:endParaRPr lang="en-GB" b="1" u="sng" dirty="0">
              <a:latin typeface="SassoonPrimaryInfant" pitchFamily="2" charset="0"/>
            </a:endParaRPr>
          </a:p>
        </p:txBody>
      </p:sp>
      <p:sp>
        <p:nvSpPr>
          <p:cNvPr id="3" name="Content Placeholder 2"/>
          <p:cNvSpPr>
            <a:spLocks noGrp="1"/>
          </p:cNvSpPr>
          <p:nvPr>
            <p:ph idx="1"/>
          </p:nvPr>
        </p:nvSpPr>
        <p:spPr/>
        <p:txBody>
          <a:bodyPr>
            <a:normAutofit/>
          </a:bodyPr>
          <a:lstStyle/>
          <a:p>
            <a:pPr>
              <a:spcBef>
                <a:spcPct val="0"/>
              </a:spcBef>
            </a:pPr>
            <a:r>
              <a:rPr lang="en-GB" altLang="en-US" sz="2400" dirty="0">
                <a:solidFill>
                  <a:srgbClr val="000000"/>
                </a:solidFill>
                <a:latin typeface="SassoonPrimaryInfant" pitchFamily="2" charset="0"/>
                <a:ea typeface="Calibri" panose="020F0502020204030204" pitchFamily="34" charset="0"/>
                <a:cs typeface="Times New Roman" panose="02020603050405020304" pitchFamily="18" charset="0"/>
              </a:rPr>
              <a:t>Throughout the year, staff will record your child’s learning in a </a:t>
            </a: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file </a:t>
            </a:r>
            <a:r>
              <a:rPr lang="en-GB" altLang="en-US" sz="2400" dirty="0">
                <a:solidFill>
                  <a:srgbClr val="000000"/>
                </a:solidFill>
                <a:latin typeface="SassoonPrimaryInfant" pitchFamily="2" charset="0"/>
                <a:ea typeface="Calibri" panose="020F0502020204030204" pitchFamily="34" charset="0"/>
                <a:cs typeface="Times New Roman" panose="02020603050405020304" pitchFamily="18" charset="0"/>
              </a:rPr>
              <a:t>called a </a:t>
            </a: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learning journal. This </a:t>
            </a:r>
            <a:r>
              <a:rPr lang="en-GB" altLang="en-US" sz="2400" dirty="0">
                <a:solidFill>
                  <a:srgbClr val="000000"/>
                </a:solidFill>
                <a:latin typeface="SassoonPrimaryInfant" pitchFamily="2" charset="0"/>
                <a:ea typeface="Calibri" panose="020F0502020204030204" pitchFamily="34" charset="0"/>
                <a:cs typeface="Times New Roman" panose="02020603050405020304" pitchFamily="18" charset="0"/>
              </a:rPr>
              <a:t>will form a unique record of your child’s learning and </a:t>
            </a: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development.</a:t>
            </a:r>
          </a:p>
          <a:p>
            <a:pPr>
              <a:spcBef>
                <a:spcPct val="0"/>
              </a:spcBef>
            </a:pP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It </a:t>
            </a:r>
            <a:r>
              <a:rPr lang="en-GB" altLang="en-US" sz="2400" dirty="0">
                <a:solidFill>
                  <a:srgbClr val="000000"/>
                </a:solidFill>
                <a:latin typeface="SassoonPrimaryInfant" pitchFamily="2" charset="0"/>
                <a:ea typeface="Calibri" panose="020F0502020204030204" pitchFamily="34" charset="0"/>
                <a:cs typeface="Times New Roman" panose="02020603050405020304" pitchFamily="18" charset="0"/>
              </a:rPr>
              <a:t>will contain samples of work, photographs and staff observations. These folders enable staff to track your child’s progress and attainment, and also plan future activities</a:t>
            </a: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a:t>
            </a:r>
          </a:p>
          <a:p>
            <a:pPr>
              <a:spcBef>
                <a:spcPct val="0"/>
              </a:spcBef>
            </a:pP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Your child will also have exercise books for Literacy and </a:t>
            </a: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Maths. </a:t>
            </a:r>
            <a:endPar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endParaRPr>
          </a:p>
          <a:p>
            <a:pPr>
              <a:spcBef>
                <a:spcPct val="0"/>
              </a:spcBef>
            </a:pP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Your child will also have two Parents’ Evenings; one in Autumn and one in Spring. </a:t>
            </a:r>
          </a:p>
          <a:p>
            <a:pPr>
              <a:spcBef>
                <a:spcPct val="0"/>
              </a:spcBef>
            </a:pPr>
            <a:r>
              <a:rPr lang="en-GB" altLang="en-US" sz="2400" dirty="0" smtClean="0">
                <a:solidFill>
                  <a:srgbClr val="000000"/>
                </a:solidFill>
                <a:latin typeface="SassoonPrimaryInfant" pitchFamily="2" charset="0"/>
                <a:ea typeface="Calibri" panose="020F0502020204030204" pitchFamily="34" charset="0"/>
                <a:cs typeface="Times New Roman" panose="02020603050405020304" pitchFamily="18" charset="0"/>
              </a:rPr>
              <a:t>You will then receive your child’s report in July, documenting their attainment levels for their Reception year.</a:t>
            </a:r>
            <a:endParaRPr lang="en-GB" altLang="en-US" sz="2400" dirty="0">
              <a:solidFill>
                <a:srgbClr val="000000"/>
              </a:solidFill>
              <a:latin typeface="SassoonPrimaryInfant" pitchFamily="2" charset="0"/>
              <a:ea typeface="Calibri" panose="020F0502020204030204" pitchFamily="34" charset="0"/>
              <a:cs typeface="Times New Roman" panose="02020603050405020304" pitchFamily="18" charset="0"/>
            </a:endParaRPr>
          </a:p>
          <a:p>
            <a:pPr>
              <a:spcBef>
                <a:spcPct val="0"/>
              </a:spcBef>
            </a:pPr>
            <a:endParaRPr lang="en-GB" altLang="en-US" dirty="0">
              <a:solidFill>
                <a:srgbClr val="000000"/>
              </a:solidFill>
              <a:latin typeface="BPreplay" pitchFamily="50"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747447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938</TotalTime>
  <Words>948</Words>
  <Application>Microsoft Office PowerPoint</Application>
  <PresentationFormat>On-screen Show (4:3)</PresentationFormat>
  <Paragraphs>81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BPreplay</vt:lpstr>
      <vt:lpstr>Calibri</vt:lpstr>
      <vt:lpstr>SassoonPrimaryInfant</vt:lpstr>
      <vt:lpstr>Times New Roman</vt:lpstr>
      <vt:lpstr>Office Theme</vt:lpstr>
      <vt:lpstr>Reception  ‘Meet the Teacher’ </vt:lpstr>
      <vt:lpstr>Welcome to Foundation Stage</vt:lpstr>
      <vt:lpstr>Meet the Staff </vt:lpstr>
      <vt:lpstr>Reception </vt:lpstr>
      <vt:lpstr>School Uniform </vt:lpstr>
      <vt:lpstr>Food and Drinks</vt:lpstr>
      <vt:lpstr>Health</vt:lpstr>
      <vt:lpstr>Early Years Curriculum</vt:lpstr>
      <vt:lpstr>Learning Journals</vt:lpstr>
      <vt:lpstr>Home Learning </vt:lpstr>
      <vt:lpstr>Reception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help my child learn to read?</dc:title>
  <dc:creator>Cathy.Coffey</dc:creator>
  <cp:lastModifiedBy>chloe.edwards</cp:lastModifiedBy>
  <cp:revision>35</cp:revision>
  <cp:lastPrinted>2019-02-04T07:45:49Z</cp:lastPrinted>
  <dcterms:created xsi:type="dcterms:W3CDTF">2016-09-08T10:16:56Z</dcterms:created>
  <dcterms:modified xsi:type="dcterms:W3CDTF">2020-09-29T18:36:00Z</dcterms:modified>
</cp:coreProperties>
</file>