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49602" y="461594"/>
            <a:ext cx="5844794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71904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9837" y="5105400"/>
            <a:ext cx="7295515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2915" marR="5080" indent="-2990850">
              <a:lnSpc>
                <a:spcPct val="100000"/>
              </a:lnSpc>
              <a:spcBef>
                <a:spcPts val="100"/>
              </a:spcBef>
            </a:pPr>
            <a:r>
              <a:rPr sz="4400" spc="-5" dirty="0">
                <a:latin typeface="SassoonPrimaryInfant" pitchFamily="2" charset="0"/>
                <a:cs typeface="Calibri"/>
              </a:rPr>
              <a:t>How </a:t>
            </a:r>
            <a:r>
              <a:rPr sz="4400" spc="-15" dirty="0">
                <a:latin typeface="SassoonPrimaryInfant" pitchFamily="2" charset="0"/>
                <a:cs typeface="Calibri"/>
              </a:rPr>
              <a:t>can </a:t>
            </a:r>
            <a:r>
              <a:rPr sz="4400" dirty="0">
                <a:latin typeface="SassoonPrimaryInfant" pitchFamily="2" charset="0"/>
                <a:cs typeface="Calibri"/>
              </a:rPr>
              <a:t>I help </a:t>
            </a:r>
            <a:r>
              <a:rPr sz="4400" spc="-50" dirty="0">
                <a:latin typeface="SassoonPrimaryInfant" pitchFamily="2" charset="0"/>
                <a:cs typeface="Calibri"/>
              </a:rPr>
              <a:t>my </a:t>
            </a:r>
            <a:r>
              <a:rPr sz="4400" dirty="0">
                <a:latin typeface="SassoonPrimaryInfant" pitchFamily="2" charset="0"/>
                <a:cs typeface="Calibri"/>
              </a:rPr>
              <a:t>child learn </a:t>
            </a:r>
            <a:r>
              <a:rPr sz="4400" spc="-25" dirty="0">
                <a:latin typeface="SassoonPrimaryInfant" pitchFamily="2" charset="0"/>
                <a:cs typeface="Calibri"/>
              </a:rPr>
              <a:t>to  </a:t>
            </a:r>
            <a:r>
              <a:rPr sz="4400" spc="-10" dirty="0">
                <a:latin typeface="SassoonPrimaryInfant" pitchFamily="2" charset="0"/>
                <a:cs typeface="Calibri"/>
              </a:rPr>
              <a:t>read?</a:t>
            </a:r>
            <a:endParaRPr sz="4400" dirty="0">
              <a:latin typeface="SassoonPrimaryInfant" pitchFamily="2" charset="0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0393" y="162019"/>
            <a:ext cx="6400800" cy="148245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235"/>
              </a:lnSpc>
            </a:pPr>
            <a:r>
              <a:rPr sz="4800" spc="-15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Marsden </a:t>
            </a:r>
            <a:r>
              <a:rPr sz="4800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Primary</a:t>
            </a:r>
            <a:endParaRPr sz="4800" dirty="0">
              <a:latin typeface="SassoonPrimaryInfant" pitchFamily="2" charset="0"/>
              <a:cs typeface="Calibri"/>
            </a:endParaRPr>
          </a:p>
          <a:p>
            <a:pPr marL="135890" algn="ctr">
              <a:lnSpc>
                <a:spcPct val="100000"/>
              </a:lnSpc>
              <a:spcBef>
                <a:spcPts val="575"/>
              </a:spcBef>
            </a:pPr>
            <a:r>
              <a:rPr sz="4800" spc="-5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School</a:t>
            </a:r>
            <a:endParaRPr sz="4800" dirty="0">
              <a:latin typeface="SassoonPrimaryInfant" pitchFamily="2" charset="0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8951" y="162019"/>
            <a:ext cx="751650" cy="828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8150985" y="196655"/>
            <a:ext cx="751650" cy="828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Image result for reading quotes for childr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094" y="1752600"/>
            <a:ext cx="3429000" cy="346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9348" y="461594"/>
            <a:ext cx="58540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dirty="0">
                <a:latin typeface="SassoonPrimaryInfant" pitchFamily="2" charset="0"/>
              </a:rPr>
              <a:t>Please </a:t>
            </a:r>
            <a:r>
              <a:rPr u="sng" spc="-10" dirty="0">
                <a:latin typeface="SassoonPrimaryInfant" pitchFamily="2" charset="0"/>
              </a:rPr>
              <a:t>remember</a:t>
            </a:r>
            <a:r>
              <a:rPr u="sng" spc="-40" dirty="0">
                <a:latin typeface="SassoonPrimaryInfant" pitchFamily="2" charset="0"/>
              </a:rPr>
              <a:t> </a:t>
            </a:r>
            <a:r>
              <a:rPr u="sng" spc="-5" dirty="0">
                <a:latin typeface="SassoonPrimaryInfant" pitchFamily="2" charset="0"/>
              </a:rPr>
              <a:t>that……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90840" cy="47532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5" dirty="0">
                <a:latin typeface="SassoonPrimaryInfant" pitchFamily="2" charset="0"/>
                <a:cs typeface="Calibri"/>
              </a:rPr>
              <a:t>Every </a:t>
            </a:r>
            <a:r>
              <a:rPr sz="3200" spc="-5" dirty="0">
                <a:latin typeface="SassoonPrimaryInfant" pitchFamily="2" charset="0"/>
                <a:cs typeface="Calibri"/>
              </a:rPr>
              <a:t>child </a:t>
            </a:r>
            <a:r>
              <a:rPr sz="3200" dirty="0">
                <a:latin typeface="SassoonPrimaryInfant" pitchFamily="2" charset="0"/>
                <a:cs typeface="Calibri"/>
              </a:rPr>
              <a:t>is </a:t>
            </a:r>
            <a:r>
              <a:rPr sz="3200" spc="-25" dirty="0">
                <a:latin typeface="SassoonPrimaryInfant" pitchFamily="2" charset="0"/>
                <a:cs typeface="Calibri"/>
              </a:rPr>
              <a:t>different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5" dirty="0">
                <a:latin typeface="SassoonPrimaryInfant" pitchFamily="2" charset="0"/>
                <a:cs typeface="Calibri"/>
              </a:rPr>
              <a:t>some </a:t>
            </a:r>
            <a:r>
              <a:rPr sz="3200" spc="-10" dirty="0">
                <a:latin typeface="SassoonPrimaryInfant" pitchFamily="2" charset="0"/>
                <a:cs typeface="Calibri"/>
              </a:rPr>
              <a:t>children read  more </a:t>
            </a:r>
            <a:r>
              <a:rPr sz="3200" spc="-5" dirty="0">
                <a:latin typeface="SassoonPrimaryInfant" pitchFamily="2" charset="0"/>
                <a:cs typeface="Calibri"/>
              </a:rPr>
              <a:t>quickly </a:t>
            </a:r>
            <a:r>
              <a:rPr sz="3200" dirty="0">
                <a:latin typeface="SassoonPrimaryInfant" pitchFamily="2" charset="0"/>
                <a:cs typeface="Calibri"/>
              </a:rPr>
              <a:t>than</a:t>
            </a:r>
            <a:r>
              <a:rPr sz="3200" spc="20" dirty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others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1032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SassoonPrimaryInfant" pitchFamily="2" charset="0"/>
                <a:cs typeface="Calibri"/>
              </a:rPr>
              <a:t>Reading </a:t>
            </a:r>
            <a:r>
              <a:rPr sz="3200" spc="-5" dirty="0">
                <a:latin typeface="SassoonPrimaryInfant" pitchFamily="2" charset="0"/>
                <a:cs typeface="Calibri"/>
              </a:rPr>
              <a:t>should be something </a:t>
            </a:r>
            <a:r>
              <a:rPr sz="3200" spc="-10" dirty="0">
                <a:latin typeface="SassoonPrimaryInfant" pitchFamily="2" charset="0"/>
                <a:cs typeface="Calibri"/>
              </a:rPr>
              <a:t>your </a:t>
            </a:r>
            <a:r>
              <a:rPr sz="3200" spc="-5" dirty="0">
                <a:latin typeface="SassoonPrimaryInfant" pitchFamily="2" charset="0"/>
                <a:cs typeface="Calibri"/>
              </a:rPr>
              <a:t>child 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enjoys</a:t>
            </a:r>
            <a:r>
              <a:rPr lang="en-GB" sz="3200" spc="-5" dirty="0">
                <a:latin typeface="SassoonPrimaryInfant" pitchFamily="2" charset="0"/>
                <a:cs typeface="Calibri"/>
              </a:rPr>
              <a:t>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1524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SassoonPrimaryInfant" pitchFamily="2" charset="0"/>
                <a:cs typeface="Calibri"/>
              </a:rPr>
              <a:t>Experience has shown us </a:t>
            </a:r>
            <a:r>
              <a:rPr sz="3200" spc="-10" dirty="0">
                <a:latin typeface="SassoonPrimaryInfant" pitchFamily="2" charset="0"/>
                <a:cs typeface="Calibri"/>
              </a:rPr>
              <a:t>that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10" dirty="0">
                <a:latin typeface="SassoonPrimaryInfant" pitchFamily="2" charset="0"/>
                <a:cs typeface="Calibri"/>
              </a:rPr>
              <a:t>children  </a:t>
            </a:r>
            <a:r>
              <a:rPr sz="3200" dirty="0">
                <a:latin typeface="SassoonPrimaryInfant" pitchFamily="2" charset="0"/>
                <a:cs typeface="Calibri"/>
              </a:rPr>
              <a:t>who </a:t>
            </a:r>
            <a:r>
              <a:rPr sz="3200" spc="-30" dirty="0">
                <a:latin typeface="SassoonPrimaryInfant" pitchFamily="2" charset="0"/>
                <a:cs typeface="Calibri"/>
              </a:rPr>
              <a:t>make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10" dirty="0">
                <a:latin typeface="SassoonPrimaryInfant" pitchFamily="2" charset="0"/>
                <a:cs typeface="Calibri"/>
              </a:rPr>
              <a:t>most </a:t>
            </a:r>
            <a:r>
              <a:rPr sz="3200" spc="-15" dirty="0">
                <a:latin typeface="SassoonPrimaryInfant" pitchFamily="2" charset="0"/>
                <a:cs typeface="Calibri"/>
              </a:rPr>
              <a:t>progress are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10" dirty="0">
                <a:latin typeface="SassoonPrimaryInfant" pitchFamily="2" charset="0"/>
                <a:cs typeface="Calibri"/>
              </a:rPr>
              <a:t>children  </a:t>
            </a:r>
            <a:r>
              <a:rPr sz="3200" dirty="0">
                <a:latin typeface="SassoonPrimaryInfant" pitchFamily="2" charset="0"/>
                <a:cs typeface="Calibri"/>
              </a:rPr>
              <a:t>who </a:t>
            </a:r>
            <a:r>
              <a:rPr sz="3200" spc="-15" dirty="0">
                <a:latin typeface="SassoonPrimaryInfant" pitchFamily="2" charset="0"/>
                <a:cs typeface="Calibri"/>
              </a:rPr>
              <a:t>are </a:t>
            </a:r>
            <a:r>
              <a:rPr sz="3200" spc="-10" dirty="0">
                <a:latin typeface="SassoonPrimaryInfant" pitchFamily="2" charset="0"/>
                <a:cs typeface="Calibri"/>
              </a:rPr>
              <a:t>supported at</a:t>
            </a:r>
            <a:r>
              <a:rPr sz="3200" spc="20" dirty="0">
                <a:latin typeface="SassoonPrimaryInfant" pitchFamily="2" charset="0"/>
                <a:cs typeface="Calibri"/>
              </a:rPr>
              <a:t>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3200" spc="-5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marR="1524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3200" spc="-5" dirty="0" smtClean="0">
                <a:latin typeface="SassoonPrimaryInfant" pitchFamily="2" charset="0"/>
                <a:cs typeface="Calibri"/>
              </a:rPr>
              <a:t>It is better to read one or two pages per night rather than only reading once a week. 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5"/>
              </a:spcBef>
            </a:pPr>
            <a:r>
              <a:rPr u="sng" spc="5" dirty="0">
                <a:latin typeface="SassoonPrimaryInfant" pitchFamily="2" charset="0"/>
              </a:rPr>
              <a:t>Glossary </a:t>
            </a:r>
            <a:r>
              <a:rPr u="sng" dirty="0">
                <a:latin typeface="SassoonPrimaryInfant" pitchFamily="2" charset="0"/>
              </a:rPr>
              <a:t>of </a:t>
            </a:r>
            <a:r>
              <a:rPr u="sng" spc="-10" dirty="0">
                <a:latin typeface="SassoonPrimaryInfant" pitchFamily="2" charset="0"/>
              </a:rPr>
              <a:t>reading</a:t>
            </a:r>
            <a:r>
              <a:rPr u="sng" spc="-70" dirty="0">
                <a:latin typeface="SassoonPrimaryInfant" pitchFamily="2" charset="0"/>
              </a:rPr>
              <a:t> </a:t>
            </a:r>
            <a:r>
              <a:rPr u="sng" spc="-10" dirty="0">
                <a:latin typeface="SassoonPrimaryInfant" pitchFamily="2" charset="0"/>
              </a:rPr>
              <a:t>terms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1904"/>
            <a:ext cx="7922260" cy="390940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Phoneme</a:t>
            </a:r>
            <a:r>
              <a:rPr sz="2000" spc="-10" dirty="0">
                <a:latin typeface="SassoonPrimaryInfant" pitchFamily="2" charset="0"/>
                <a:cs typeface="Calibri"/>
              </a:rPr>
              <a:t> </a:t>
            </a:r>
            <a:r>
              <a:rPr sz="2000" spc="-5" dirty="0">
                <a:latin typeface="SassoonPrimaryInfant" pitchFamily="2" charset="0"/>
                <a:cs typeface="Calibri"/>
              </a:rPr>
              <a:t>- the </a:t>
            </a:r>
            <a:r>
              <a:rPr sz="2000" spc="-10" dirty="0">
                <a:latin typeface="SassoonPrimaryInfant" pitchFamily="2" charset="0"/>
                <a:cs typeface="Calibri"/>
              </a:rPr>
              <a:t>sound </a:t>
            </a:r>
            <a:r>
              <a:rPr sz="2000" spc="-5" dirty="0">
                <a:latin typeface="SassoonPrimaryInfant" pitchFamily="2" charset="0"/>
                <a:cs typeface="Calibri"/>
              </a:rPr>
              <a:t>a </a:t>
            </a:r>
            <a:r>
              <a:rPr sz="2000" spc="-10" dirty="0">
                <a:latin typeface="SassoonPrimaryInfant" pitchFamily="2" charset="0"/>
                <a:cs typeface="Calibri"/>
              </a:rPr>
              <a:t>letter</a:t>
            </a:r>
            <a:r>
              <a:rPr sz="2000" spc="60" dirty="0">
                <a:latin typeface="SassoonPrimaryInfant" pitchFamily="2" charset="0"/>
                <a:cs typeface="Calibri"/>
              </a:rPr>
              <a:t> </a:t>
            </a:r>
            <a:r>
              <a:rPr sz="2000" spc="-15" dirty="0">
                <a:latin typeface="SassoonPrimaryInfant" pitchFamily="2" charset="0"/>
                <a:cs typeface="Calibri"/>
              </a:rPr>
              <a:t>makes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 smtClean="0">
                <a:latin typeface="SassoonPrimaryInfant" pitchFamily="2" charset="0"/>
                <a:cs typeface="Calibri"/>
              </a:rPr>
              <a:t>Grapheme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-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the </a:t>
            </a:r>
            <a:r>
              <a:rPr sz="2000" spc="-10" dirty="0">
                <a:latin typeface="SassoonPrimaryInfant" pitchFamily="2" charset="0"/>
                <a:cs typeface="Calibri"/>
              </a:rPr>
              <a:t>letter</a:t>
            </a:r>
            <a:r>
              <a:rPr sz="2000" spc="3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shape</a:t>
            </a:r>
            <a:r>
              <a:rPr lang="en-GB" sz="2000" spc="-10" dirty="0">
                <a:latin typeface="SassoonPrimaryInfant" pitchFamily="2" charset="0"/>
                <a:cs typeface="Calibri"/>
              </a:rPr>
              <a:t> </a:t>
            </a:r>
            <a:endParaRPr lang="en-GB" sz="2000" spc="-10" dirty="0" smtClean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000" b="1" u="sng" spc="-10" dirty="0" smtClean="0">
                <a:latin typeface="SassoonPrimaryInfant" pitchFamily="2" charset="0"/>
                <a:cs typeface="Calibri"/>
              </a:rPr>
              <a:t>Segmenting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– breaking a word down into sounds sat = s/a/t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Blending</a:t>
            </a:r>
            <a:r>
              <a:rPr sz="2000" spc="-5" dirty="0">
                <a:latin typeface="SassoonPrimaryInfant" pitchFamily="2" charset="0"/>
                <a:cs typeface="Calibri"/>
              </a:rPr>
              <a:t> – joining </a:t>
            </a:r>
            <a:r>
              <a:rPr sz="2000" spc="-10" dirty="0">
                <a:latin typeface="SassoonPrimaryInfant" pitchFamily="2" charset="0"/>
                <a:cs typeface="Calibri"/>
              </a:rPr>
              <a:t>sounds together to </a:t>
            </a:r>
            <a:r>
              <a:rPr sz="2000" spc="-20" dirty="0">
                <a:latin typeface="SassoonPrimaryInfant" pitchFamily="2" charset="0"/>
                <a:cs typeface="Calibri"/>
              </a:rPr>
              <a:t>make </a:t>
            </a:r>
            <a:r>
              <a:rPr sz="2000" spc="-5" dirty="0">
                <a:latin typeface="SassoonPrimaryInfant" pitchFamily="2" charset="0"/>
                <a:cs typeface="Calibri"/>
              </a:rPr>
              <a:t>a</a:t>
            </a:r>
            <a:r>
              <a:rPr sz="2000" spc="55" dirty="0">
                <a:latin typeface="SassoonPrimaryInfant" pitchFamily="2" charset="0"/>
                <a:cs typeface="Calibri"/>
              </a:rPr>
              <a:t> </a:t>
            </a:r>
            <a:r>
              <a:rPr sz="2000" spc="-20" dirty="0" smtClean="0">
                <a:latin typeface="SassoonPrimaryInfant" pitchFamily="2" charset="0"/>
                <a:cs typeface="Calibri"/>
              </a:rPr>
              <a:t>word</a:t>
            </a:r>
            <a:r>
              <a:rPr lang="en-GB" sz="2000" spc="-20" dirty="0">
                <a:latin typeface="SassoonPrimaryInfant" pitchFamily="2" charset="0"/>
                <a:cs typeface="Calibri"/>
              </a:rPr>
              <a:t> 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n/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i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/p =nip</a:t>
            </a: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000" b="1" u="sng" spc="-20" dirty="0" smtClean="0">
                <a:latin typeface="SassoonPrimaryInfant" pitchFamily="2" charset="0"/>
                <a:cs typeface="Calibri"/>
              </a:rPr>
              <a:t>Digraph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 – two letters that make one sound e.g. 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ee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ai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/or/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ar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sh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ch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th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20" dirty="0" err="1" smtClean="0">
                <a:latin typeface="SassoonPrimaryInfant" pitchFamily="2" charset="0"/>
                <a:cs typeface="Calibri"/>
              </a:rPr>
              <a:t>Trigraph</a:t>
            </a:r>
            <a:r>
              <a:rPr sz="2000" spc="-20" dirty="0" smtClean="0">
                <a:latin typeface="SassoonPrimaryInfant" pitchFamily="2" charset="0"/>
                <a:cs typeface="Calibri"/>
              </a:rPr>
              <a:t>- </a:t>
            </a:r>
            <a:r>
              <a:rPr sz="2000" spc="-10" dirty="0">
                <a:latin typeface="SassoonPrimaryInfant" pitchFamily="2" charset="0"/>
                <a:cs typeface="Calibri"/>
              </a:rPr>
              <a:t>three </a:t>
            </a:r>
            <a:r>
              <a:rPr sz="2000" spc="-15" dirty="0">
                <a:latin typeface="SassoonPrimaryInfant" pitchFamily="2" charset="0"/>
                <a:cs typeface="Calibri"/>
              </a:rPr>
              <a:t>letters </a:t>
            </a:r>
            <a:r>
              <a:rPr sz="2000" spc="-10" dirty="0">
                <a:latin typeface="SassoonPrimaryInfant" pitchFamily="2" charset="0"/>
                <a:cs typeface="Calibri"/>
              </a:rPr>
              <a:t>that </a:t>
            </a:r>
            <a:r>
              <a:rPr sz="2000" spc="-20" dirty="0">
                <a:latin typeface="SassoonPrimaryInfant" pitchFamily="2" charset="0"/>
                <a:cs typeface="Calibri"/>
              </a:rPr>
              <a:t>make </a:t>
            </a:r>
            <a:r>
              <a:rPr sz="2000" spc="-10" dirty="0">
                <a:latin typeface="SassoonPrimaryInfant" pitchFamily="2" charset="0"/>
                <a:cs typeface="Calibri"/>
              </a:rPr>
              <a:t>one sound </a:t>
            </a:r>
            <a:r>
              <a:rPr sz="2000" dirty="0">
                <a:latin typeface="SassoonPrimaryInfant" pitchFamily="2" charset="0"/>
                <a:cs typeface="Calibri"/>
              </a:rPr>
              <a:t>-igh</a:t>
            </a:r>
            <a:r>
              <a:rPr sz="2000" spc="110" dirty="0">
                <a:latin typeface="SassoonPrimaryInfant" pitchFamily="2" charset="0"/>
                <a:cs typeface="Calibri"/>
              </a:rPr>
              <a:t> </a:t>
            </a:r>
            <a:r>
              <a:rPr sz="2000" spc="-15" dirty="0">
                <a:latin typeface="SassoonPrimaryInfant" pitchFamily="2" charset="0"/>
                <a:cs typeface="Calibri"/>
              </a:rPr>
              <a:t>/ure/ear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Consonant clusters- </a:t>
            </a:r>
            <a:r>
              <a:rPr lang="en-GB" sz="2000" spc="-35" dirty="0">
                <a:latin typeface="SassoonPrimaryInfant" pitchFamily="2" charset="0"/>
                <a:cs typeface="Calibri"/>
              </a:rPr>
              <a:t>t</a:t>
            </a:r>
            <a:r>
              <a:rPr sz="2000" spc="-35" dirty="0" smtClean="0">
                <a:latin typeface="SassoonPrimaryInfant" pitchFamily="2" charset="0"/>
                <a:cs typeface="Calibri"/>
              </a:rPr>
              <a:t>wo </a:t>
            </a:r>
            <a:r>
              <a:rPr sz="2000" spc="-10" dirty="0">
                <a:latin typeface="SassoonPrimaryInfant" pitchFamily="2" charset="0"/>
                <a:cs typeface="Calibri"/>
              </a:rPr>
              <a:t>consonants that </a:t>
            </a:r>
            <a:r>
              <a:rPr sz="2000" spc="-15" dirty="0">
                <a:latin typeface="SassoonPrimaryInfant" pitchFamily="2" charset="0"/>
                <a:cs typeface="Calibri"/>
              </a:rPr>
              <a:t>are </a:t>
            </a:r>
            <a:r>
              <a:rPr sz="2000" spc="-5" dirty="0">
                <a:latin typeface="SassoonPrimaryInfant" pitchFamily="2" charset="0"/>
                <a:cs typeface="Calibri"/>
              </a:rPr>
              <a:t>said</a:t>
            </a:r>
            <a:r>
              <a:rPr sz="2000" spc="10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together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lang="en-GB" sz="2000" spc="-10" dirty="0" err="1" smtClean="0">
                <a:latin typeface="SassoonPrimaryInfant" pitchFamily="2" charset="0"/>
                <a:cs typeface="Calibri"/>
              </a:rPr>
              <a:t>br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10" dirty="0" err="1" smtClean="0">
                <a:latin typeface="SassoonPrimaryInfant" pitchFamily="2" charset="0"/>
                <a:cs typeface="Calibri"/>
              </a:rPr>
              <a:t>sl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/sp.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Expression</a:t>
            </a:r>
            <a:r>
              <a:rPr sz="2000" spc="-10" dirty="0">
                <a:latin typeface="SassoonPrimaryInfant" pitchFamily="2" charset="0"/>
                <a:cs typeface="Calibri"/>
              </a:rPr>
              <a:t>- to read </a:t>
            </a:r>
            <a:r>
              <a:rPr sz="2000" spc="-5" dirty="0">
                <a:latin typeface="SassoonPrimaryInfant" pitchFamily="2" charset="0"/>
                <a:cs typeface="Calibri"/>
              </a:rPr>
              <a:t>using </a:t>
            </a:r>
            <a:r>
              <a:rPr sz="2000" spc="-15" dirty="0">
                <a:latin typeface="SassoonPrimaryInfant" pitchFamily="2" charset="0"/>
                <a:cs typeface="Calibri"/>
              </a:rPr>
              <a:t>your </a:t>
            </a:r>
            <a:r>
              <a:rPr sz="2000" spc="-10" dirty="0">
                <a:latin typeface="SassoonPrimaryInfant" pitchFamily="2" charset="0"/>
                <a:cs typeface="Calibri"/>
              </a:rPr>
              <a:t>voice </a:t>
            </a:r>
            <a:r>
              <a:rPr sz="2000" spc="-5" dirty="0">
                <a:latin typeface="SassoonPrimaryInfant" pitchFamily="2" charset="0"/>
                <a:cs typeface="Calibri"/>
              </a:rPr>
              <a:t>and change it</a:t>
            </a:r>
            <a:r>
              <a:rPr sz="2000" spc="9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accordingly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Punctuation</a:t>
            </a:r>
            <a:r>
              <a:rPr sz="2000" spc="-5" dirty="0">
                <a:latin typeface="SassoonPrimaryInfant" pitchFamily="2" charset="0"/>
                <a:cs typeface="Calibri"/>
              </a:rPr>
              <a:t>- </a:t>
            </a:r>
            <a:r>
              <a:rPr sz="2000" spc="-10" dirty="0">
                <a:latin typeface="SassoonPrimaryInfant" pitchFamily="2" charset="0"/>
                <a:cs typeface="Calibri"/>
              </a:rPr>
              <a:t>capital </a:t>
            </a:r>
            <a:r>
              <a:rPr sz="2000" spc="-15" dirty="0">
                <a:latin typeface="SassoonPrimaryInfant" pitchFamily="2" charset="0"/>
                <a:cs typeface="Calibri"/>
              </a:rPr>
              <a:t>letters/ </a:t>
            </a:r>
            <a:r>
              <a:rPr sz="2000" spc="-5" dirty="0">
                <a:latin typeface="SassoonPrimaryInfant" pitchFamily="2" charset="0"/>
                <a:cs typeface="Calibri"/>
              </a:rPr>
              <a:t>full </a:t>
            </a:r>
            <a:r>
              <a:rPr sz="2000" spc="-10" dirty="0">
                <a:latin typeface="SassoonPrimaryInfant" pitchFamily="2" charset="0"/>
                <a:cs typeface="Calibri"/>
              </a:rPr>
              <a:t>stops/ </a:t>
            </a:r>
            <a:r>
              <a:rPr sz="2000" spc="-5" dirty="0">
                <a:latin typeface="SassoonPrimaryInfant" pitchFamily="2" charset="0"/>
                <a:cs typeface="Calibri"/>
              </a:rPr>
              <a:t>ellipses </a:t>
            </a:r>
            <a:r>
              <a:rPr sz="2000" spc="-10" dirty="0">
                <a:latin typeface="SassoonPrimaryInfant" pitchFamily="2" charset="0"/>
                <a:cs typeface="Calibri"/>
              </a:rPr>
              <a:t>/question </a:t>
            </a:r>
            <a:r>
              <a:rPr sz="2000" spc="-5" dirty="0">
                <a:latin typeface="SassoonPrimaryInfant" pitchFamily="2" charset="0"/>
                <a:cs typeface="Calibri"/>
              </a:rPr>
              <a:t>mark / </a:t>
            </a:r>
            <a:r>
              <a:rPr sz="2000" spc="-10" dirty="0">
                <a:latin typeface="SassoonPrimaryInfant" pitchFamily="2" charset="0"/>
                <a:cs typeface="Calibri"/>
              </a:rPr>
              <a:t>exclamation</a:t>
            </a:r>
            <a:r>
              <a:rPr sz="2000" spc="-20" dirty="0">
                <a:latin typeface="SassoonPrimaryInfant" pitchFamily="2" charset="0"/>
                <a:cs typeface="Calibri"/>
              </a:rPr>
              <a:t> </a:t>
            </a:r>
            <a:r>
              <a:rPr sz="2000" spc="-5" dirty="0" smtClean="0">
                <a:latin typeface="SassoonPrimaryInfant" pitchFamily="2" charset="0"/>
                <a:cs typeface="Calibri"/>
              </a:rPr>
              <a:t>mark</a:t>
            </a:r>
            <a:r>
              <a:rPr lang="en-GB" sz="2000" spc="-5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Blurb</a:t>
            </a:r>
            <a:r>
              <a:rPr sz="2000" spc="-5" dirty="0">
                <a:latin typeface="SassoonPrimaryInfant" pitchFamily="2" charset="0"/>
                <a:cs typeface="Calibri"/>
              </a:rPr>
              <a:t>- the </a:t>
            </a:r>
            <a:r>
              <a:rPr sz="2000" spc="-15" dirty="0">
                <a:latin typeface="SassoonPrimaryInfant" pitchFamily="2" charset="0"/>
                <a:cs typeface="Calibri"/>
              </a:rPr>
              <a:t>text </a:t>
            </a:r>
            <a:r>
              <a:rPr sz="2000" spc="-5" dirty="0">
                <a:latin typeface="SassoonPrimaryInfant" pitchFamily="2" charset="0"/>
                <a:cs typeface="Calibri"/>
              </a:rPr>
              <a:t>on the back of a</a:t>
            </a:r>
            <a:r>
              <a:rPr sz="2000" spc="35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book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>
                <a:latin typeface="SassoonPrimaryInfant" pitchFamily="2" charset="0"/>
              </a:rPr>
              <a:t>Useful websites </a:t>
            </a:r>
            <a:endParaRPr lang="en-GB" u="sng" dirty="0">
              <a:latin typeface="SassoonPrimaryInfant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571904"/>
            <a:ext cx="8072119" cy="21544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Phonics Play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Jolly phonics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Letters and Sounds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YouTube – Geraldine Giraffe/ Mr Thorne does phonics</a:t>
            </a:r>
          </a:p>
          <a:p>
            <a:endParaRPr lang="en-GB" sz="28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321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362200"/>
            <a:ext cx="5844794" cy="1107996"/>
          </a:xfrm>
        </p:spPr>
        <p:txBody>
          <a:bodyPr/>
          <a:lstStyle/>
          <a:p>
            <a:pPr algn="ctr"/>
            <a:r>
              <a:rPr lang="en-GB" sz="7200" dirty="0" smtClean="0">
                <a:latin typeface="SassoonPrimaryInfant" pitchFamily="2" charset="0"/>
              </a:rPr>
              <a:t>Any Questions?</a:t>
            </a:r>
            <a:endParaRPr lang="en-GB" sz="72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55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if you read just one book a day to your chi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09" y="1600200"/>
            <a:ext cx="5465064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4"/>
          <p:cNvSpPr/>
          <p:nvPr/>
        </p:nvSpPr>
        <p:spPr>
          <a:xfrm>
            <a:off x="914400" y="4020455"/>
            <a:ext cx="751650" cy="8285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2" name="Picture 4" descr="Image result for if you read just one book a day to your chi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6526"/>
            <a:ext cx="3445718" cy="513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22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461594"/>
            <a:ext cx="611682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u="sng" spc="-25" dirty="0">
                <a:latin typeface="SassoonPrimaryInfant" pitchFamily="2" charset="0"/>
              </a:rPr>
              <a:t>Create </a:t>
            </a:r>
            <a:r>
              <a:rPr u="sng" dirty="0">
                <a:latin typeface="SassoonPrimaryInfant" pitchFamily="2" charset="0"/>
              </a:rPr>
              <a:t>a </a:t>
            </a:r>
            <a:r>
              <a:rPr u="sng" spc="-20" dirty="0">
                <a:latin typeface="SassoonPrimaryInfant" pitchFamily="2" charset="0"/>
              </a:rPr>
              <a:t>love </a:t>
            </a:r>
            <a:r>
              <a:rPr u="sng" dirty="0">
                <a:latin typeface="SassoonPrimaryInfant" pitchFamily="2" charset="0"/>
              </a:rPr>
              <a:t>of</a:t>
            </a:r>
            <a:r>
              <a:rPr u="sng" spc="15" dirty="0">
                <a:latin typeface="SassoonPrimaryInfant" pitchFamily="2" charset="0"/>
              </a:rPr>
              <a:t> </a:t>
            </a:r>
            <a:r>
              <a:rPr lang="en-GB" u="sng" spc="-5" dirty="0">
                <a:latin typeface="SassoonPrimaryInfant" pitchFamily="2" charset="0"/>
              </a:rPr>
              <a:t>b</a:t>
            </a:r>
            <a:r>
              <a:rPr u="sng" spc="-5" dirty="0" err="1" smtClean="0">
                <a:latin typeface="SassoonPrimaryInfant" pitchFamily="2" charset="0"/>
              </a:rPr>
              <a:t>ooks</a:t>
            </a:r>
            <a:endParaRPr u="sng" spc="-5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295400"/>
            <a:ext cx="7465059" cy="524117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SassoonPrimaryInfant" pitchFamily="2" charset="0"/>
                <a:cs typeface="Calibri"/>
              </a:rPr>
              <a:t>Read </a:t>
            </a:r>
            <a:r>
              <a:rPr sz="2800" spc="-20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your</a:t>
            </a:r>
            <a:r>
              <a:rPr sz="2800" spc="30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child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Share </a:t>
            </a:r>
            <a:r>
              <a:rPr sz="2800" spc="-15" dirty="0">
                <a:latin typeface="SassoonPrimaryInfant" pitchFamily="2" charset="0"/>
                <a:cs typeface="Calibri"/>
              </a:rPr>
              <a:t>stories </a:t>
            </a:r>
            <a:r>
              <a:rPr sz="2800" dirty="0">
                <a:latin typeface="SassoonPrimaryInfant" pitchFamily="2" charset="0"/>
                <a:cs typeface="Calibri"/>
              </a:rPr>
              <a:t>with </a:t>
            </a:r>
            <a:r>
              <a:rPr sz="2800" spc="-10" dirty="0">
                <a:latin typeface="SassoonPrimaryInfant" pitchFamily="2" charset="0"/>
                <a:cs typeface="Calibri"/>
              </a:rPr>
              <a:t>your</a:t>
            </a:r>
            <a:r>
              <a:rPr sz="2800" spc="-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child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SassoonPrimaryInfant" pitchFamily="2" charset="0"/>
                <a:cs typeface="Calibri"/>
              </a:rPr>
              <a:t>Discuss </a:t>
            </a:r>
            <a:r>
              <a:rPr sz="2800" dirty="0">
                <a:latin typeface="SassoonPrimaryInfant" pitchFamily="2" charset="0"/>
                <a:cs typeface="Calibri"/>
              </a:rPr>
              <a:t>the </a:t>
            </a:r>
            <a:r>
              <a:rPr sz="2800" spc="-10" dirty="0">
                <a:latin typeface="SassoonPrimaryInfant" pitchFamily="2" charset="0"/>
                <a:cs typeface="Calibri"/>
              </a:rPr>
              <a:t>pictures </a:t>
            </a:r>
            <a:r>
              <a:rPr sz="2800" dirty="0">
                <a:latin typeface="SassoonPrimaryInfant" pitchFamily="2" charset="0"/>
                <a:cs typeface="Calibri"/>
              </a:rPr>
              <a:t>and </a:t>
            </a:r>
            <a:r>
              <a:rPr sz="2800" spc="-5" dirty="0">
                <a:latin typeface="SassoonPrimaryInfant" pitchFamily="2" charset="0"/>
                <a:cs typeface="Calibri"/>
              </a:rPr>
              <a:t>what </a:t>
            </a:r>
            <a:r>
              <a:rPr sz="2800" dirty="0">
                <a:latin typeface="SassoonPrimaryInfant" pitchFamily="2" charset="0"/>
                <a:cs typeface="Calibri"/>
              </a:rPr>
              <a:t>is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happening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Predict </a:t>
            </a:r>
            <a:r>
              <a:rPr sz="2800" spc="-5" dirty="0">
                <a:latin typeface="SassoonPrimaryInfant" pitchFamily="2" charset="0"/>
                <a:cs typeface="Calibri"/>
              </a:rPr>
              <a:t>what might happen</a:t>
            </a:r>
            <a:r>
              <a:rPr sz="2800" spc="25" dirty="0">
                <a:latin typeface="SassoonPrimaryInfant" pitchFamily="2" charset="0"/>
                <a:cs typeface="Calibri"/>
              </a:rPr>
              <a:t>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next</a:t>
            </a:r>
            <a:r>
              <a:rPr lang="en-GB" sz="2800" spc="-10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SassoonPrimaryInfant" pitchFamily="2" charset="0"/>
                <a:cs typeface="Calibri"/>
              </a:rPr>
              <a:t>Ask </a:t>
            </a:r>
            <a:r>
              <a:rPr sz="2800" spc="-10" dirty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</a:t>
            </a:r>
            <a:r>
              <a:rPr sz="2800" spc="-10" dirty="0">
                <a:latin typeface="SassoonPrimaryInfant" pitchFamily="2" charset="0"/>
                <a:cs typeface="Calibri"/>
              </a:rPr>
              <a:t>questions </a:t>
            </a:r>
            <a:r>
              <a:rPr sz="2800" dirty="0">
                <a:latin typeface="SassoonPrimaryInfant" pitchFamily="2" charset="0"/>
                <a:cs typeface="Calibri"/>
              </a:rPr>
              <a:t>about the</a:t>
            </a:r>
            <a:r>
              <a:rPr sz="2800" spc="45" dirty="0">
                <a:latin typeface="SassoonPrimaryInfant" pitchFamily="2" charset="0"/>
                <a:cs typeface="Calibri"/>
              </a:rPr>
              <a:t> </a:t>
            </a:r>
            <a:r>
              <a:rPr sz="2800" spc="-20" dirty="0" smtClean="0">
                <a:latin typeface="SassoonPrimaryInfant" pitchFamily="2" charset="0"/>
                <a:cs typeface="Calibri"/>
              </a:rPr>
              <a:t>story</a:t>
            </a:r>
            <a:r>
              <a:rPr lang="en-GB" sz="2800" spc="-20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SassoonPrimaryInfant" pitchFamily="2" charset="0"/>
                <a:cs typeface="Calibri"/>
              </a:rPr>
              <a:t>Read </a:t>
            </a:r>
            <a:r>
              <a:rPr sz="2800" dirty="0">
                <a:latin typeface="SassoonPrimaryInfant" pitchFamily="2" charset="0"/>
                <a:cs typeface="Calibri"/>
              </a:rPr>
              <a:t>the </a:t>
            </a:r>
            <a:r>
              <a:rPr sz="2800" spc="-5" dirty="0">
                <a:latin typeface="SassoonPrimaryInfant" pitchFamily="2" charset="0"/>
                <a:cs typeface="Calibri"/>
              </a:rPr>
              <a:t>same </a:t>
            </a:r>
            <a:r>
              <a:rPr sz="2800" spc="-10" dirty="0">
                <a:latin typeface="SassoonPrimaryInfant" pitchFamily="2" charset="0"/>
                <a:cs typeface="Calibri"/>
              </a:rPr>
              <a:t>books </a:t>
            </a:r>
            <a:r>
              <a:rPr sz="2800" spc="-15" dirty="0">
                <a:latin typeface="SassoonPrimaryInfant" pitchFamily="2" charset="0"/>
                <a:cs typeface="Calibri"/>
              </a:rPr>
              <a:t>over</a:t>
            </a:r>
            <a:r>
              <a:rPr sz="2800" spc="-35" dirty="0">
                <a:latin typeface="SassoonPrimaryInfant" pitchFamily="2" charset="0"/>
                <a:cs typeface="Calibri"/>
              </a:rPr>
              <a:t>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again</a:t>
            </a:r>
            <a:r>
              <a:rPr lang="en-GB" sz="2800" spc="-10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spc="-10" dirty="0" smtClean="0">
                <a:latin typeface="SassoonPrimaryInfant" pitchFamily="2" charset="0"/>
                <a:cs typeface="Calibri"/>
              </a:rPr>
              <a:t>Encourage your child to fill in missing words.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5" dirty="0">
                <a:latin typeface="SassoonPrimaryInfant" pitchFamily="2" charset="0"/>
                <a:cs typeface="Calibri"/>
              </a:rPr>
              <a:t>Track </a:t>
            </a:r>
            <a:r>
              <a:rPr sz="2800" spc="-5" dirty="0">
                <a:latin typeface="SassoonPrimaryInfant" pitchFamily="2" charset="0"/>
                <a:cs typeface="Calibri"/>
              </a:rPr>
              <a:t>the </a:t>
            </a:r>
            <a:r>
              <a:rPr sz="2800" spc="-20" dirty="0">
                <a:latin typeface="SassoonPrimaryInfant" pitchFamily="2" charset="0"/>
                <a:cs typeface="Calibri"/>
              </a:rPr>
              <a:t>text </a:t>
            </a:r>
            <a:r>
              <a:rPr lang="en-GB" sz="2800" spc="-20" dirty="0" smtClean="0">
                <a:latin typeface="SassoonPrimaryInfant" pitchFamily="2" charset="0"/>
                <a:cs typeface="Calibri"/>
              </a:rPr>
              <a:t>using your finger</a:t>
            </a:r>
            <a:r>
              <a:rPr sz="2800" dirty="0" smtClean="0">
                <a:latin typeface="SassoonPrimaryInfant" pitchFamily="2" charset="0"/>
                <a:cs typeface="Calibri"/>
              </a:rPr>
              <a:t>,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as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you </a:t>
            </a:r>
            <a:r>
              <a:rPr sz="2800" spc="-10" dirty="0">
                <a:latin typeface="SassoonPrimaryInfant" pitchFamily="2" charset="0"/>
                <a:cs typeface="Calibri"/>
              </a:rPr>
              <a:t>read</a:t>
            </a:r>
            <a:r>
              <a:rPr sz="2800" spc="5" dirty="0">
                <a:latin typeface="SassoonPrimaryInfant" pitchFamily="2" charset="0"/>
                <a:cs typeface="Calibri"/>
              </a:rPr>
              <a:t> </a:t>
            </a:r>
            <a:r>
              <a:rPr sz="2800" dirty="0" smtClean="0">
                <a:latin typeface="SassoonPrimaryInfant" pitchFamily="2" charset="0"/>
                <a:cs typeface="Calibri"/>
              </a:rPr>
              <a:t>it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dirty="0" smtClean="0">
                <a:latin typeface="SassoonPrimaryInfant" pitchFamily="2" charset="0"/>
                <a:cs typeface="Calibri"/>
              </a:rPr>
              <a:t>Model turning the pages and tracking the text from left to right.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330" y="461594"/>
            <a:ext cx="731837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u="sng" dirty="0">
                <a:latin typeface="SassoonPrimaryInfant" pitchFamily="2" charset="0"/>
              </a:rPr>
              <a:t>How </a:t>
            </a:r>
            <a:r>
              <a:rPr sz="4000" u="sng" spc="-5" dirty="0">
                <a:latin typeface="SassoonPrimaryInfant" pitchFamily="2" charset="0"/>
              </a:rPr>
              <a:t>will </a:t>
            </a:r>
            <a:r>
              <a:rPr sz="4000" u="sng" spc="-45" dirty="0">
                <a:latin typeface="SassoonPrimaryInfant" pitchFamily="2" charset="0"/>
              </a:rPr>
              <a:t>my </a:t>
            </a:r>
            <a:r>
              <a:rPr sz="4000" u="sng" dirty="0">
                <a:latin typeface="SassoonPrimaryInfant" pitchFamily="2" charset="0"/>
              </a:rPr>
              <a:t>child learn </a:t>
            </a:r>
            <a:r>
              <a:rPr sz="4000" u="sng" spc="-20" dirty="0">
                <a:latin typeface="SassoonPrimaryInfant" pitchFamily="2" charset="0"/>
              </a:rPr>
              <a:t>to</a:t>
            </a:r>
            <a:r>
              <a:rPr sz="4000" u="sng" spc="15" dirty="0">
                <a:latin typeface="SassoonPrimaryInfant" pitchFamily="2" charset="0"/>
              </a:rPr>
              <a:t> </a:t>
            </a:r>
            <a:r>
              <a:rPr sz="4000" u="sng" spc="-10" dirty="0">
                <a:latin typeface="SassoonPrimaryInfant" pitchFamily="2" charset="0"/>
              </a:rPr>
              <a:t>read?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1052"/>
            <a:ext cx="8051165" cy="4946226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spc="-65" dirty="0" smtClean="0">
                <a:latin typeface="SassoonPrimaryInfant" pitchFamily="2" charset="0"/>
                <a:cs typeface="Calibri"/>
              </a:rPr>
              <a:t>We 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share a 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story 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every 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day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, as a whole class.</a:t>
            </a:r>
          </a:p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will have daily phonics and literacy lessons. 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81978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6474460" algn="l"/>
              </a:tabLst>
            </a:pPr>
            <a:r>
              <a:rPr sz="2800" spc="-245" dirty="0">
                <a:latin typeface="SassoonPrimaryInfant" pitchFamily="2" charset="0"/>
                <a:cs typeface="Calibri"/>
              </a:rPr>
              <a:t>Y</a:t>
            </a:r>
            <a:r>
              <a:rPr sz="2800" spc="-5" dirty="0">
                <a:latin typeface="SassoonPrimaryInfant" pitchFamily="2" charset="0"/>
                <a:cs typeface="Calibri"/>
              </a:rPr>
              <a:t>ou</a:t>
            </a:r>
            <a:r>
              <a:rPr sz="2800" dirty="0">
                <a:latin typeface="SassoonPrimaryInfant" pitchFamily="2" charset="0"/>
                <a:cs typeface="Calibri"/>
              </a:rPr>
              <a:t>r</a:t>
            </a:r>
            <a:r>
              <a:rPr sz="2800" spc="-5" dirty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child</a:t>
            </a:r>
            <a:r>
              <a:rPr sz="2800" spc="10" dirty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will</a:t>
            </a:r>
            <a:r>
              <a:rPr sz="2800" spc="-1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>
                <a:latin typeface="SassoonPrimaryInfant" pitchFamily="2" charset="0"/>
                <a:cs typeface="Calibri"/>
              </a:rPr>
              <a:t>h</a:t>
            </a:r>
            <a:r>
              <a:rPr sz="2800" spc="-45" dirty="0">
                <a:latin typeface="SassoonPrimaryInfant" pitchFamily="2" charset="0"/>
                <a:cs typeface="Calibri"/>
              </a:rPr>
              <a:t>a</a:t>
            </a:r>
            <a:r>
              <a:rPr sz="2800" spc="-35" dirty="0">
                <a:latin typeface="SassoonPrimaryInfant" pitchFamily="2" charset="0"/>
                <a:cs typeface="Calibri"/>
              </a:rPr>
              <a:t>v</a:t>
            </a:r>
            <a:r>
              <a:rPr sz="2800" dirty="0">
                <a:latin typeface="SassoonPrimaryInfant" pitchFamily="2" charset="0"/>
                <a:cs typeface="Calibri"/>
              </a:rPr>
              <a:t>e </a:t>
            </a:r>
            <a:r>
              <a:rPr sz="2800" spc="-5" dirty="0">
                <a:latin typeface="SassoonPrimaryInfant" pitchFamily="2" charset="0"/>
                <a:cs typeface="Calibri"/>
              </a:rPr>
              <a:t>opport</a:t>
            </a:r>
            <a:r>
              <a:rPr sz="2800" spc="-15" dirty="0">
                <a:latin typeface="SassoonPrimaryInfant" pitchFamily="2" charset="0"/>
                <a:cs typeface="Calibri"/>
              </a:rPr>
              <a:t>u</a:t>
            </a:r>
            <a:r>
              <a:rPr sz="2800" spc="-5" dirty="0">
                <a:latin typeface="SassoonPrimaryInfant" pitchFamily="2" charset="0"/>
                <a:cs typeface="Calibri"/>
              </a:rPr>
              <a:t>ni</a:t>
            </a:r>
            <a:r>
              <a:rPr sz="2800" spc="-15" dirty="0">
                <a:latin typeface="SassoonPrimaryInfant" pitchFamily="2" charset="0"/>
                <a:cs typeface="Calibri"/>
              </a:rPr>
              <a:t>t</a:t>
            </a:r>
            <a:r>
              <a:rPr sz="2800" dirty="0">
                <a:latin typeface="SassoonPrimaryInfant" pitchFamily="2" charset="0"/>
                <a:cs typeface="Calibri"/>
              </a:rPr>
              <a:t>ies</a:t>
            </a:r>
            <a:r>
              <a:rPr sz="2800" spc="35" dirty="0">
                <a:latin typeface="SassoonPrimaryInfant" pitchFamily="2" charset="0"/>
                <a:cs typeface="Calibri"/>
              </a:rPr>
              <a:t> </a:t>
            </a:r>
            <a:r>
              <a:rPr sz="2800" spc="-45" dirty="0" smtClean="0">
                <a:latin typeface="SassoonPrimaryInfant" pitchFamily="2" charset="0"/>
                <a:cs typeface="Calibri"/>
              </a:rPr>
              <a:t>t</a:t>
            </a:r>
            <a:r>
              <a:rPr sz="2800" dirty="0" smtClean="0">
                <a:latin typeface="SassoonPrimaryInfant" pitchFamily="2" charset="0"/>
                <a:cs typeface="Calibri"/>
              </a:rPr>
              <a:t>o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 </a:t>
            </a:r>
            <a:r>
              <a:rPr sz="2800" spc="-45" dirty="0" smtClean="0">
                <a:latin typeface="SassoonPrimaryInfant" pitchFamily="2" charset="0"/>
                <a:cs typeface="Calibri"/>
              </a:rPr>
              <a:t>r</a:t>
            </a:r>
            <a:r>
              <a:rPr sz="2800" dirty="0" smtClean="0">
                <a:latin typeface="SassoonPrimaryInfant" pitchFamily="2" charset="0"/>
                <a:cs typeface="Calibri"/>
              </a:rPr>
              <a:t>ead 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individually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will </a:t>
            </a:r>
            <a:r>
              <a:rPr sz="2800" spc="-10" dirty="0">
                <a:latin typeface="SassoonPrimaryInfant" pitchFamily="2" charset="0"/>
                <a:cs typeface="Calibri"/>
              </a:rPr>
              <a:t>read in </a:t>
            </a:r>
            <a:r>
              <a:rPr sz="2800" dirty="0">
                <a:latin typeface="SassoonPrimaryInfant" pitchFamily="2" charset="0"/>
                <a:cs typeface="Calibri"/>
              </a:rPr>
              <a:t>a </a:t>
            </a:r>
            <a:r>
              <a:rPr sz="2800" spc="-10" dirty="0">
                <a:latin typeface="SassoonPrimaryInfant" pitchFamily="2" charset="0"/>
                <a:cs typeface="Calibri"/>
              </a:rPr>
              <a:t>group every</a:t>
            </a:r>
            <a:r>
              <a:rPr sz="2800" spc="90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week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30416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7543800" algn="l"/>
              </a:tabLst>
            </a:pPr>
            <a:r>
              <a:rPr sz="2800" spc="-245" dirty="0">
                <a:latin typeface="SassoonPrimaryInfant" pitchFamily="2" charset="0"/>
                <a:cs typeface="Calibri"/>
              </a:rPr>
              <a:t>Y</a:t>
            </a:r>
            <a:r>
              <a:rPr sz="2800" spc="-5" dirty="0">
                <a:latin typeface="SassoonPrimaryInfant" pitchFamily="2" charset="0"/>
                <a:cs typeface="Calibri"/>
              </a:rPr>
              <a:t>ou</a:t>
            </a:r>
            <a:r>
              <a:rPr sz="2800" dirty="0">
                <a:latin typeface="SassoonPrimaryInfant" pitchFamily="2" charset="0"/>
                <a:cs typeface="Calibri"/>
              </a:rPr>
              <a:t>r</a:t>
            </a:r>
            <a:r>
              <a:rPr sz="2800" spc="10" dirty="0">
                <a:latin typeface="SassoonPrimaryInfant" pitchFamily="2" charset="0"/>
                <a:cs typeface="Calibri"/>
              </a:rPr>
              <a:t> </a:t>
            </a:r>
            <a:r>
              <a:rPr sz="2800" dirty="0" err="1" smtClean="0">
                <a:latin typeface="SassoonPrimaryInfant" pitchFamily="2" charset="0"/>
                <a:cs typeface="Calibri"/>
              </a:rPr>
              <a:t>chi</a:t>
            </a:r>
            <a:r>
              <a:rPr sz="2800" spc="-15" dirty="0" err="1" smtClean="0">
                <a:latin typeface="SassoonPrimaryInfant" pitchFamily="2" charset="0"/>
                <a:cs typeface="Calibri"/>
              </a:rPr>
              <a:t>l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d’s progress will be recorded in their yellow reading record book. </a:t>
            </a:r>
          </a:p>
          <a:p>
            <a:pPr marL="355600" marR="30416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7543800" algn="l"/>
              </a:tabLst>
            </a:pPr>
            <a:r>
              <a:rPr lang="en-GB" sz="2800" spc="-5" dirty="0" smtClean="0">
                <a:latin typeface="SassoonPrimaryInfant" pitchFamily="2" charset="0"/>
                <a:cs typeface="Calibri"/>
              </a:rPr>
              <a:t>Your child will participate in reading activities throughout the week.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5358" y="461594"/>
            <a:ext cx="647128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u="sng" spc="-5" dirty="0">
                <a:latin typeface="SassoonPrimaryInfant" pitchFamily="2" charset="0"/>
              </a:rPr>
              <a:t>What </a:t>
            </a:r>
            <a:r>
              <a:rPr sz="4000" u="sng" spc="-10" dirty="0">
                <a:latin typeface="SassoonPrimaryInfant" pitchFamily="2" charset="0"/>
              </a:rPr>
              <a:t>is </a:t>
            </a:r>
            <a:r>
              <a:rPr sz="4000" u="sng" spc="-40" dirty="0">
                <a:latin typeface="SassoonPrimaryInfant" pitchFamily="2" charset="0"/>
              </a:rPr>
              <a:t>my </a:t>
            </a:r>
            <a:r>
              <a:rPr sz="4000" u="sng" spc="-20" dirty="0">
                <a:latin typeface="SassoonPrimaryInfant" pitchFamily="2" charset="0"/>
              </a:rPr>
              <a:t>role </a:t>
            </a:r>
            <a:r>
              <a:rPr sz="4000" u="sng" dirty="0">
                <a:latin typeface="SassoonPrimaryInfant" pitchFamily="2" charset="0"/>
              </a:rPr>
              <a:t>as a</a:t>
            </a:r>
            <a:r>
              <a:rPr sz="4000" u="sng" spc="20" dirty="0">
                <a:latin typeface="SassoonPrimaryInfant" pitchFamily="2" charset="0"/>
              </a:rPr>
              <a:t> </a:t>
            </a:r>
            <a:r>
              <a:rPr sz="4000" u="sng" spc="-15" dirty="0">
                <a:latin typeface="SassoonPrimaryInfant" pitchFamily="2" charset="0"/>
              </a:rPr>
              <a:t>parent?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276350"/>
            <a:ext cx="8364220" cy="47327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2931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spc="-25" dirty="0">
                <a:latin typeface="SassoonPrimaryInfant" pitchFamily="2" charset="0"/>
                <a:cs typeface="Calibri"/>
              </a:rPr>
              <a:t>letters </a:t>
            </a:r>
            <a:r>
              <a:rPr sz="2800" spc="-30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practice </a:t>
            </a:r>
            <a:r>
              <a:rPr sz="2800" spc="-15" dirty="0">
                <a:latin typeface="SassoonPrimaryInfant" pitchFamily="2" charset="0"/>
                <a:cs typeface="Calibri"/>
              </a:rPr>
              <a:t>at 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spc="-15" dirty="0">
                <a:latin typeface="SassoonPrimaryInfant" pitchFamily="2" charset="0"/>
                <a:cs typeface="Calibri"/>
              </a:rPr>
              <a:t>words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dirty="0">
                <a:latin typeface="SassoonPrimaryInfant" pitchFamily="2" charset="0"/>
                <a:cs typeface="Calibri"/>
              </a:rPr>
              <a:t>learn </a:t>
            </a:r>
            <a:r>
              <a:rPr sz="2800" spc="-15" dirty="0">
                <a:latin typeface="SassoonPrimaryInfant" pitchFamily="2" charset="0"/>
                <a:cs typeface="Calibri"/>
              </a:rPr>
              <a:t>at</a:t>
            </a:r>
            <a:r>
              <a:rPr sz="2800" spc="9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1016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dirty="0">
                <a:latin typeface="SassoonPrimaryInfant" pitchFamily="2" charset="0"/>
                <a:cs typeface="Calibri"/>
              </a:rPr>
              <a:t>a </a:t>
            </a:r>
            <a:r>
              <a:rPr sz="2800" spc="-5" dirty="0">
                <a:latin typeface="SassoonPrimaryInfant" pitchFamily="2" charset="0"/>
                <a:cs typeface="Calibri"/>
              </a:rPr>
              <a:t>weekly reading book </a:t>
            </a:r>
            <a:r>
              <a:rPr sz="2800" spc="-25" dirty="0" smtClean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read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at</a:t>
            </a:r>
            <a:r>
              <a:rPr sz="2800" spc="10" dirty="0" smtClean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has </a:t>
            </a:r>
            <a:r>
              <a:rPr sz="2800" dirty="0" smtClean="0">
                <a:latin typeface="SassoonPrimaryInfant" pitchFamily="2" charset="0"/>
                <a:cs typeface="Calibri"/>
              </a:rPr>
              <a:t>a </a:t>
            </a:r>
            <a:r>
              <a:rPr sz="2800" spc="-5" dirty="0">
                <a:latin typeface="SassoonPrimaryInfant" pitchFamily="2" charset="0"/>
                <a:cs typeface="Calibri"/>
              </a:rPr>
              <a:t>reading </a:t>
            </a:r>
            <a:r>
              <a:rPr sz="2800" spc="-20" dirty="0">
                <a:latin typeface="SassoonPrimaryInfant" pitchFamily="2" charset="0"/>
                <a:cs typeface="Calibri"/>
              </a:rPr>
              <a:t>record </a:t>
            </a:r>
            <a:r>
              <a:rPr sz="2800" spc="-5" dirty="0">
                <a:latin typeface="SassoonPrimaryInfant" pitchFamily="2" charset="0"/>
                <a:cs typeface="Calibri"/>
              </a:rPr>
              <a:t>book </a:t>
            </a:r>
            <a:r>
              <a:rPr sz="2800" spc="-30" dirty="0">
                <a:latin typeface="SassoonPrimaryInfant" pitchFamily="2" charset="0"/>
                <a:cs typeface="Calibri"/>
              </a:rPr>
              <a:t>for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you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comment </a:t>
            </a:r>
            <a:r>
              <a:rPr sz="2800" dirty="0">
                <a:latin typeface="SassoonPrimaryInfant" pitchFamily="2" charset="0"/>
                <a:cs typeface="Calibri"/>
              </a:rPr>
              <a:t>in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which </a:t>
            </a:r>
            <a:r>
              <a:rPr sz="2800" spc="-5" dirty="0">
                <a:latin typeface="SassoonPrimaryInfant" pitchFamily="2" charset="0"/>
                <a:cs typeface="Calibri"/>
              </a:rPr>
              <a:t>should be </a:t>
            </a:r>
            <a:r>
              <a:rPr sz="2800" spc="-10" dirty="0">
                <a:latin typeface="SassoonPrimaryInfant" pitchFamily="2" charset="0"/>
                <a:cs typeface="Calibri"/>
              </a:rPr>
              <a:t>returned </a:t>
            </a:r>
            <a:r>
              <a:rPr lang="en-GB" sz="2800" spc="-10" dirty="0" smtClean="0">
                <a:latin typeface="SassoonPrimaryInfant" pitchFamily="2" charset="0"/>
                <a:cs typeface="Calibri"/>
              </a:rPr>
              <a:t>by Wednesday.</a:t>
            </a: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GB" sz="2800" spc="-10" dirty="0" smtClean="0">
                <a:latin typeface="SassoonPrimaryInfant" pitchFamily="2" charset="0"/>
                <a:cs typeface="Calibri"/>
              </a:rPr>
              <a:t>Your child can read anything including school reading books, home stories, magazines, print in the environment and library books.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2413" y="461594"/>
            <a:ext cx="40601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dirty="0">
                <a:latin typeface="SassoonPrimaryInfant" pitchFamily="2" charset="0"/>
              </a:rPr>
              <a:t>How do </a:t>
            </a:r>
            <a:r>
              <a:rPr u="sng" spc="-20" dirty="0">
                <a:latin typeface="SassoonPrimaryInfant" pitchFamily="2" charset="0"/>
              </a:rPr>
              <a:t>we</a:t>
            </a:r>
            <a:r>
              <a:rPr u="sng" spc="-90" dirty="0">
                <a:latin typeface="SassoonPrimaryInfant" pitchFamily="2" charset="0"/>
              </a:rPr>
              <a:t> </a:t>
            </a:r>
            <a:r>
              <a:rPr lang="en-GB" u="sng" spc="-5" dirty="0">
                <a:latin typeface="SassoonPrimaryInfant" pitchFamily="2" charset="0"/>
              </a:rPr>
              <a:t>s</a:t>
            </a:r>
            <a:r>
              <a:rPr u="sng" spc="-5" dirty="0" smtClean="0">
                <a:latin typeface="SassoonPrimaryInfant" pitchFamily="2" charset="0"/>
              </a:rPr>
              <a:t>tart</a:t>
            </a:r>
            <a:r>
              <a:rPr u="sng" spc="-5" dirty="0">
                <a:latin typeface="SassoonPrimaryInfant" pitchFamily="2" charset="0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607565"/>
            <a:ext cx="8383270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65" dirty="0">
                <a:latin typeface="SassoonPrimaryInfant" pitchFamily="2" charset="0"/>
                <a:cs typeface="Calibri"/>
              </a:rPr>
              <a:t>Your </a:t>
            </a:r>
            <a:r>
              <a:rPr sz="3200" dirty="0">
                <a:latin typeface="SassoonPrimaryInfant" pitchFamily="2" charset="0"/>
                <a:cs typeface="Calibri"/>
              </a:rPr>
              <a:t>child will </a:t>
            </a:r>
            <a:r>
              <a:rPr sz="3200" spc="-5" dirty="0">
                <a:latin typeface="SassoonPrimaryInfant" pitchFamily="2" charset="0"/>
                <a:cs typeface="Calibri"/>
              </a:rPr>
              <a:t>be </a:t>
            </a:r>
            <a:r>
              <a:rPr sz="3200" spc="-10" dirty="0">
                <a:latin typeface="SassoonPrimaryInfant" pitchFamily="2" charset="0"/>
                <a:cs typeface="Calibri"/>
              </a:rPr>
              <a:t>given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25" dirty="0">
                <a:latin typeface="SassoonPrimaryInfant" pitchFamily="2" charset="0"/>
                <a:cs typeface="Calibri"/>
              </a:rPr>
              <a:t>first </a:t>
            </a:r>
            <a:r>
              <a:rPr sz="3200" spc="-10" dirty="0">
                <a:latin typeface="SassoonPrimaryInfant" pitchFamily="2" charset="0"/>
                <a:cs typeface="Calibri"/>
              </a:rPr>
              <a:t>set </a:t>
            </a:r>
            <a:r>
              <a:rPr sz="3200" spc="-5" dirty="0">
                <a:latin typeface="SassoonPrimaryInfant" pitchFamily="2" charset="0"/>
                <a:cs typeface="Calibri"/>
              </a:rPr>
              <a:t>of </a:t>
            </a:r>
            <a:r>
              <a:rPr sz="3200" spc="-25" dirty="0">
                <a:latin typeface="SassoonPrimaryInfant" pitchFamily="2" charset="0"/>
                <a:cs typeface="Calibri"/>
              </a:rPr>
              <a:t>letters </a:t>
            </a:r>
            <a:r>
              <a:rPr sz="3200" dirty="0">
                <a:latin typeface="SassoonPrimaryInfant" pitchFamily="2" charset="0"/>
                <a:cs typeface="Calibri"/>
              </a:rPr>
              <a:t>and  </a:t>
            </a:r>
            <a:r>
              <a:rPr sz="3200" spc="-5" dirty="0">
                <a:latin typeface="SassoonPrimaryInfant" pitchFamily="2" charset="0"/>
                <a:cs typeface="Calibri"/>
              </a:rPr>
              <a:t>some tricky</a:t>
            </a:r>
            <a:r>
              <a:rPr sz="3200" dirty="0">
                <a:latin typeface="SassoonPrimaryInfant" pitchFamily="2" charset="0"/>
                <a:cs typeface="Calibri"/>
              </a:rPr>
              <a:t> </a:t>
            </a:r>
            <a:r>
              <a:rPr sz="3200" spc="-15" dirty="0">
                <a:latin typeface="SassoonPrimaryInfant" pitchFamily="2" charset="0"/>
                <a:cs typeface="Calibri"/>
              </a:rPr>
              <a:t>words.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4836795" algn="l"/>
                <a:tab pos="5179695" algn="l"/>
                <a:tab pos="5558790" algn="l"/>
                <a:tab pos="5878830" algn="l"/>
                <a:tab pos="6282055" algn="l"/>
                <a:tab pos="6558915" algn="l"/>
              </a:tabLst>
            </a:pPr>
            <a:r>
              <a:rPr sz="3200" spc="-5" dirty="0" smtClean="0">
                <a:latin typeface="SassoonPrimaryInfant" pitchFamily="2" charset="0"/>
                <a:cs typeface="Calibri"/>
              </a:rPr>
              <a:t>The </a:t>
            </a:r>
            <a:r>
              <a:rPr sz="3200" spc="-25" dirty="0" smtClean="0">
                <a:latin typeface="SassoonPrimaryInfant" pitchFamily="2" charset="0"/>
                <a:cs typeface="Calibri"/>
              </a:rPr>
              <a:t>first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six </a:t>
            </a:r>
            <a:r>
              <a:rPr sz="3200" spc="-25" dirty="0" smtClean="0">
                <a:latin typeface="SassoonPrimaryInfant" pitchFamily="2" charset="0"/>
                <a:cs typeface="Calibri"/>
              </a:rPr>
              <a:t>letters</a:t>
            </a:r>
            <a:r>
              <a:rPr sz="3200" spc="70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are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 </a:t>
            </a:r>
            <a:r>
              <a:rPr sz="3200" dirty="0" smtClean="0">
                <a:latin typeface="SassoonPrimaryInfant" pitchFamily="2" charset="0"/>
                <a:cs typeface="Calibri"/>
              </a:rPr>
              <a:t>;	s	a	t	p	</a:t>
            </a:r>
            <a:r>
              <a:rPr sz="3200" dirty="0" err="1" smtClean="0">
                <a:latin typeface="SassoonPrimaryInfant" pitchFamily="2" charset="0"/>
                <a:cs typeface="Calibri"/>
              </a:rPr>
              <a:t>i</a:t>
            </a:r>
            <a:r>
              <a:rPr sz="3200" dirty="0" smtClean="0">
                <a:latin typeface="SassoonPrimaryInfant" pitchFamily="2" charset="0"/>
                <a:cs typeface="Calibri"/>
              </a:rPr>
              <a:t>	n</a:t>
            </a:r>
          </a:p>
          <a:p>
            <a:pPr marL="355600" marR="2138045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3200" spc="-5" dirty="0">
                <a:latin typeface="SassoonPrimaryInfant" pitchFamily="2" charset="0"/>
                <a:cs typeface="Calibri"/>
              </a:rPr>
              <a:t>child needs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10" dirty="0">
                <a:latin typeface="SassoonPrimaryInfant" pitchFamily="2" charset="0"/>
                <a:cs typeface="Calibri"/>
              </a:rPr>
              <a:t>recognise </a:t>
            </a:r>
            <a:r>
              <a:rPr sz="3200" dirty="0">
                <a:latin typeface="SassoonPrimaryInfant" pitchFamily="2" charset="0"/>
                <a:cs typeface="Calibri"/>
              </a:rPr>
              <a:t>the 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grapheme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5" dirty="0">
                <a:latin typeface="SassoonPrimaryInfant" pitchFamily="2" charset="0"/>
                <a:cs typeface="Calibri"/>
              </a:rPr>
              <a:t>letter </a:t>
            </a:r>
            <a:r>
              <a:rPr sz="3200" spc="-5" dirty="0">
                <a:latin typeface="SassoonPrimaryInfant" pitchFamily="2" charset="0"/>
                <a:cs typeface="Calibri"/>
              </a:rPr>
              <a:t>shape)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25" dirty="0">
                <a:latin typeface="SassoonPrimaryInfant" pitchFamily="2" charset="0"/>
                <a:cs typeface="Calibri"/>
              </a:rPr>
              <a:t>say </a:t>
            </a:r>
            <a:r>
              <a:rPr sz="3200" spc="-5" dirty="0">
                <a:latin typeface="SassoonPrimaryInfant" pitchFamily="2" charset="0"/>
                <a:cs typeface="Calibri"/>
              </a:rPr>
              <a:t>the 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phoneme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5" dirty="0">
                <a:latin typeface="SassoonPrimaryInfant" pitchFamily="2" charset="0"/>
                <a:cs typeface="Calibri"/>
              </a:rPr>
              <a:t>letter </a:t>
            </a:r>
            <a:r>
              <a:rPr sz="3200" spc="-5" dirty="0">
                <a:latin typeface="SassoonPrimaryInfant" pitchFamily="2" charset="0"/>
                <a:cs typeface="Calibri"/>
              </a:rPr>
              <a:t>sound)</a:t>
            </a:r>
            <a:r>
              <a:rPr sz="3200" spc="25" dirty="0">
                <a:latin typeface="SassoonPrimaryInfant" pitchFamily="2" charset="0"/>
                <a:cs typeface="Calibri"/>
              </a:rPr>
              <a:t> </a:t>
            </a:r>
            <a:r>
              <a:rPr sz="3200" dirty="0">
                <a:latin typeface="SassoonPrimaryInfant" pitchFamily="2" charset="0"/>
                <a:cs typeface="Calibri"/>
              </a:rPr>
              <a:t>.</a:t>
            </a:r>
          </a:p>
          <a:p>
            <a:pPr marL="355600" marR="4953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SassoonPrimaryInfant" pitchFamily="2" charset="0"/>
                <a:cs typeface="Calibri"/>
              </a:rPr>
              <a:t>They </a:t>
            </a:r>
            <a:r>
              <a:rPr sz="3200" spc="-5" dirty="0">
                <a:latin typeface="SassoonPrimaryInfant" pitchFamily="2" charset="0"/>
                <a:cs typeface="Calibri"/>
              </a:rPr>
              <a:t>need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5" dirty="0">
                <a:latin typeface="SassoonPrimaryInfant" pitchFamily="2" charset="0"/>
                <a:cs typeface="Calibri"/>
              </a:rPr>
              <a:t>hear the sound </a:t>
            </a:r>
            <a:r>
              <a:rPr sz="3200" spc="-10" dirty="0">
                <a:latin typeface="SassoonPrimaryInfant" pitchFamily="2" charset="0"/>
                <a:cs typeface="Calibri"/>
              </a:rPr>
              <a:t>at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5" dirty="0">
                <a:latin typeface="SassoonPrimaryInfant" pitchFamily="2" charset="0"/>
                <a:cs typeface="Calibri"/>
              </a:rPr>
              <a:t>beginning of  </a:t>
            </a:r>
            <a:r>
              <a:rPr sz="3200" dirty="0">
                <a:latin typeface="SassoonPrimaryInfant" pitchFamily="2" charset="0"/>
                <a:cs typeface="Calibri"/>
              </a:rPr>
              <a:t>a </a:t>
            </a:r>
            <a:r>
              <a:rPr sz="3200" spc="-20" dirty="0">
                <a:latin typeface="SassoonPrimaryInfant" pitchFamily="2" charset="0"/>
                <a:cs typeface="Calibri"/>
              </a:rPr>
              <a:t>word </a:t>
            </a:r>
            <a:r>
              <a:rPr sz="3200" spc="-5" dirty="0">
                <a:latin typeface="SassoonPrimaryInfant" pitchFamily="2" charset="0"/>
                <a:cs typeface="Calibri"/>
              </a:rPr>
              <a:t>(s </a:t>
            </a:r>
            <a:r>
              <a:rPr sz="3200" spc="-30" dirty="0">
                <a:latin typeface="SassoonPrimaryInfant" pitchFamily="2" charset="0"/>
                <a:cs typeface="Calibri"/>
              </a:rPr>
              <a:t>for</a:t>
            </a:r>
            <a:r>
              <a:rPr sz="3200" spc="-15" dirty="0">
                <a:latin typeface="SassoonPrimaryInfant" pitchFamily="2" charset="0"/>
                <a:cs typeface="Calibri"/>
              </a:rPr>
              <a:t> </a:t>
            </a:r>
            <a:r>
              <a:rPr sz="3200" spc="-5" dirty="0">
                <a:latin typeface="SassoonPrimaryInfant" pitchFamily="2" charset="0"/>
                <a:cs typeface="Calibri"/>
              </a:rPr>
              <a:t>sun).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28014"/>
            <a:ext cx="7773034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794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4558665" algn="l"/>
              </a:tabLst>
            </a:pPr>
            <a:r>
              <a:rPr sz="3200" spc="-65" dirty="0">
                <a:latin typeface="SassoonPrimaryInfant" pitchFamily="2" charset="0"/>
                <a:cs typeface="Calibri"/>
              </a:rPr>
              <a:t>Your </a:t>
            </a:r>
            <a:r>
              <a:rPr sz="3200" dirty="0">
                <a:latin typeface="SassoonPrimaryInfant" pitchFamily="2" charset="0"/>
                <a:cs typeface="Calibri"/>
              </a:rPr>
              <a:t>child </a:t>
            </a:r>
            <a:r>
              <a:rPr sz="3200" spc="-5" dirty="0">
                <a:latin typeface="SassoonPrimaryInfant" pitchFamily="2" charset="0"/>
                <a:cs typeface="Calibri"/>
              </a:rPr>
              <a:t>needs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5" dirty="0">
                <a:latin typeface="SassoonPrimaryInfant" pitchFamily="2" charset="0"/>
                <a:cs typeface="Calibri"/>
              </a:rPr>
              <a:t>begin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10" dirty="0" smtClean="0">
                <a:latin typeface="SassoonPrimaryInfant" pitchFamily="2" charset="0"/>
                <a:cs typeface="Calibri"/>
              </a:rPr>
              <a:t>blend</a:t>
            </a:r>
            <a:r>
              <a:rPr lang="en-GB" sz="32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0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0" dirty="0">
                <a:latin typeface="SassoonPrimaryInfant" pitchFamily="2" charset="0"/>
                <a:cs typeface="Calibri"/>
              </a:rPr>
              <a:t>putting  </a:t>
            </a:r>
            <a:r>
              <a:rPr sz="3200" spc="-5" dirty="0">
                <a:latin typeface="SassoonPrimaryInfant" pitchFamily="2" charset="0"/>
                <a:cs typeface="Calibri"/>
              </a:rPr>
              <a:t>sounds </a:t>
            </a:r>
            <a:r>
              <a:rPr sz="3200" spc="-10" dirty="0">
                <a:latin typeface="SassoonPrimaryInfant" pitchFamily="2" charset="0"/>
                <a:cs typeface="Calibri"/>
              </a:rPr>
              <a:t>together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30" dirty="0">
                <a:latin typeface="SassoonPrimaryInfant" pitchFamily="2" charset="0"/>
                <a:cs typeface="Calibri"/>
              </a:rPr>
              <a:t>make </a:t>
            </a:r>
            <a:r>
              <a:rPr sz="3200" dirty="0">
                <a:latin typeface="SassoonPrimaryInfant" pitchFamily="2" charset="0"/>
                <a:cs typeface="Calibri"/>
              </a:rPr>
              <a:t>a </a:t>
            </a:r>
            <a:r>
              <a:rPr sz="3200" spc="-15" dirty="0">
                <a:latin typeface="SassoonPrimaryInfant" pitchFamily="2" charset="0"/>
                <a:cs typeface="Calibri"/>
              </a:rPr>
              <a:t>word) </a:t>
            </a:r>
            <a:r>
              <a:rPr sz="3200" spc="-5" dirty="0">
                <a:latin typeface="SassoonPrimaryInfant" pitchFamily="2" charset="0"/>
                <a:cs typeface="Calibri"/>
              </a:rPr>
              <a:t>the sounds 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30" dirty="0">
                <a:latin typeface="SassoonPrimaryInfant" pitchFamily="2" charset="0"/>
                <a:cs typeface="Calibri"/>
              </a:rPr>
              <a:t>make </a:t>
            </a:r>
            <a:r>
              <a:rPr sz="3200" spc="-20" dirty="0">
                <a:latin typeface="SassoonPrimaryInfant" pitchFamily="2" charset="0"/>
                <a:cs typeface="Calibri"/>
              </a:rPr>
              <a:t>words</a:t>
            </a:r>
            <a:r>
              <a:rPr sz="3200" spc="40" dirty="0">
                <a:latin typeface="SassoonPrimaryInfant" pitchFamily="2" charset="0"/>
                <a:cs typeface="Calibri"/>
              </a:rPr>
              <a:t> </a:t>
            </a:r>
            <a:r>
              <a:rPr lang="en-GB" sz="3200" dirty="0" smtClean="0">
                <a:latin typeface="SassoonPrimaryInfant" pitchFamily="2" charset="0"/>
                <a:cs typeface="Calibri"/>
              </a:rPr>
              <a:t>e.g.</a:t>
            </a:r>
            <a:r>
              <a:rPr sz="3200" spc="20" dirty="0" smtClean="0">
                <a:latin typeface="SassoonPrimaryInfant" pitchFamily="2" charset="0"/>
                <a:cs typeface="Calibri"/>
              </a:rPr>
              <a:t> </a:t>
            </a:r>
            <a:r>
              <a:rPr sz="3200" dirty="0" smtClean="0">
                <a:latin typeface="SassoonPrimaryInfant" pitchFamily="2" charset="0"/>
                <a:cs typeface="Calibri"/>
              </a:rPr>
              <a:t>p/</a:t>
            </a:r>
            <a:r>
              <a:rPr sz="3200" dirty="0" err="1" smtClean="0">
                <a:latin typeface="SassoonPrimaryInfant" pitchFamily="2" charset="0"/>
                <a:cs typeface="Calibri"/>
              </a:rPr>
              <a:t>i</a:t>
            </a:r>
            <a:r>
              <a:rPr sz="3200" dirty="0" smtClean="0">
                <a:latin typeface="SassoonPrimaryInfant" pitchFamily="2" charset="0"/>
                <a:cs typeface="Calibri"/>
              </a:rPr>
              <a:t>/n</a:t>
            </a:r>
            <a:r>
              <a:rPr lang="en-GB" sz="3200" dirty="0" smtClean="0">
                <a:latin typeface="SassoonPrimaryInfant" pitchFamily="2" charset="0"/>
                <a:cs typeface="Calibri"/>
              </a:rPr>
              <a:t> =</a:t>
            </a:r>
            <a:r>
              <a:rPr lang="en-GB" sz="3200" dirty="0">
                <a:latin typeface="SassoonPrimaryInfant" pitchFamily="2" charset="0"/>
                <a:cs typeface="Calibri"/>
              </a:rPr>
              <a:t>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pin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11874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SassoonPrimaryInfant" pitchFamily="2" charset="0"/>
                <a:cs typeface="Calibri"/>
              </a:rPr>
              <a:t>Blending </a:t>
            </a:r>
            <a:r>
              <a:rPr sz="3200" dirty="0">
                <a:latin typeface="SassoonPrimaryInfant" pitchFamily="2" charset="0"/>
                <a:cs typeface="Calibri"/>
              </a:rPr>
              <a:t>is </a:t>
            </a:r>
            <a:r>
              <a:rPr sz="3200" spc="-10" dirty="0">
                <a:latin typeface="SassoonPrimaryInfant" pitchFamily="2" charset="0"/>
                <a:cs typeface="Calibri"/>
              </a:rPr>
              <a:t>often difficult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35" dirty="0">
                <a:latin typeface="SassoonPrimaryInfant" pitchFamily="2" charset="0"/>
                <a:cs typeface="Calibri"/>
              </a:rPr>
              <a:t>takes </a:t>
            </a:r>
            <a:r>
              <a:rPr sz="3200" spc="-5" dirty="0">
                <a:latin typeface="SassoonPrimaryInfant" pitchFamily="2" charset="0"/>
                <a:cs typeface="Calibri"/>
              </a:rPr>
              <a:t>time but  regular </a:t>
            </a:r>
            <a:r>
              <a:rPr sz="3200" spc="-10" dirty="0">
                <a:latin typeface="SassoonPrimaryInfant" pitchFamily="2" charset="0"/>
                <a:cs typeface="Calibri"/>
              </a:rPr>
              <a:t>practice </a:t>
            </a:r>
            <a:r>
              <a:rPr sz="3200" spc="-5" dirty="0">
                <a:latin typeface="SassoonPrimaryInfant" pitchFamily="2" charset="0"/>
                <a:cs typeface="Calibri"/>
              </a:rPr>
              <a:t>is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90" dirty="0">
                <a:latin typeface="SassoonPrimaryInfant" pitchFamily="2" charset="0"/>
                <a:cs typeface="Calibri"/>
              </a:rPr>
              <a:t>key.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40" dirty="0">
                <a:latin typeface="SassoonPrimaryInfant" pitchFamily="2" charset="0"/>
                <a:cs typeface="Calibri"/>
              </a:rPr>
              <a:t>Tricky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sz="3200" spc="-15" dirty="0">
                <a:latin typeface="SassoonPrimaryInfant" pitchFamily="2" charset="0"/>
                <a:cs typeface="Calibri"/>
              </a:rPr>
              <a:t>are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sz="3200" spc="-10" dirty="0">
                <a:latin typeface="SassoonPrimaryInfant" pitchFamily="2" charset="0"/>
                <a:cs typeface="Calibri"/>
              </a:rPr>
              <a:t>that </a:t>
            </a:r>
            <a:r>
              <a:rPr sz="3200" spc="-5" dirty="0">
                <a:latin typeface="SassoonPrimaryInfant" pitchFamily="2" charset="0"/>
                <a:cs typeface="Calibri"/>
              </a:rPr>
              <a:t>can’t be blended  </a:t>
            </a:r>
            <a:r>
              <a:rPr sz="3200" spc="-30" dirty="0">
                <a:latin typeface="SassoonPrimaryInfant" pitchFamily="2" charset="0"/>
                <a:cs typeface="Calibri"/>
              </a:rPr>
              <a:t>like </a:t>
            </a:r>
            <a:r>
              <a:rPr sz="3200" spc="-50" dirty="0">
                <a:latin typeface="SassoonPrimaryInfant" pitchFamily="2" charset="0"/>
                <a:cs typeface="Calibri"/>
              </a:rPr>
              <a:t>‘the</a:t>
            </a:r>
            <a:r>
              <a:rPr sz="3200" spc="-50" dirty="0" smtClean="0">
                <a:latin typeface="SassoonPrimaryInfant" pitchFamily="2" charset="0"/>
                <a:cs typeface="Calibri"/>
              </a:rPr>
              <a:t>’</a:t>
            </a:r>
            <a:r>
              <a:rPr lang="en-GB" sz="3200" spc="-50" dirty="0" smtClean="0">
                <a:latin typeface="SassoonPrimaryInfant" pitchFamily="2" charset="0"/>
                <a:cs typeface="Calibri"/>
              </a:rPr>
              <a:t> and ‘no’</a:t>
            </a:r>
            <a:r>
              <a:rPr sz="3200" spc="-50" dirty="0" smtClean="0">
                <a:latin typeface="SassoonPrimaryInfant" pitchFamily="2" charset="0"/>
                <a:cs typeface="Calibri"/>
              </a:rPr>
              <a:t>. </a:t>
            </a:r>
            <a:r>
              <a:rPr sz="3200" spc="-5" dirty="0">
                <a:latin typeface="SassoonPrimaryInfant" pitchFamily="2" charset="0"/>
                <a:cs typeface="Calibri"/>
              </a:rPr>
              <a:t>These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lang="en-GB" sz="3200" spc="-5" dirty="0" smtClean="0">
                <a:latin typeface="SassoonPrimaryInfant" pitchFamily="2" charset="0"/>
                <a:cs typeface="Calibri"/>
              </a:rPr>
              <a:t>must be memorised. 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8720" y="461594"/>
            <a:ext cx="522859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GB" sz="4000" u="sng" dirty="0" smtClean="0">
                <a:latin typeface="SassoonPrimaryInfant" pitchFamily="2" charset="0"/>
              </a:rPr>
              <a:t>How can I help my child</a:t>
            </a:r>
            <a:r>
              <a:rPr sz="4000" u="sng" dirty="0" smtClean="0">
                <a:latin typeface="SassoonPrimaryInfant" pitchFamily="2" charset="0"/>
              </a:rPr>
              <a:t>?</a:t>
            </a:r>
            <a:endParaRPr sz="4000" u="sng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84490" cy="43633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SassoonPrimaryInfant" pitchFamily="2" charset="0"/>
                <a:cs typeface="Calibri"/>
              </a:rPr>
              <a:t>Pick a </a:t>
            </a:r>
            <a:r>
              <a:rPr sz="3200" spc="-5" dirty="0">
                <a:latin typeface="SassoonPrimaryInfant" pitchFamily="2" charset="0"/>
                <a:cs typeface="Calibri"/>
              </a:rPr>
              <a:t>time </a:t>
            </a:r>
            <a:r>
              <a:rPr sz="3200" dirty="0">
                <a:latin typeface="SassoonPrimaryInfant" pitchFamily="2" charset="0"/>
                <a:cs typeface="Calibri"/>
              </a:rPr>
              <a:t>when </a:t>
            </a:r>
            <a:r>
              <a:rPr sz="3200" spc="-15" dirty="0">
                <a:latin typeface="SassoonPrimaryInfant" pitchFamily="2" charset="0"/>
                <a:cs typeface="Calibri"/>
              </a:rPr>
              <a:t>you </a:t>
            </a:r>
            <a:r>
              <a:rPr sz="3200" spc="-5" dirty="0">
                <a:latin typeface="SassoonPrimaryInfant" pitchFamily="2" charset="0"/>
                <a:cs typeface="Calibri"/>
              </a:rPr>
              <a:t>can </a:t>
            </a:r>
            <a:r>
              <a:rPr sz="3200" spc="-15" dirty="0">
                <a:latin typeface="SassoonPrimaryInfant" pitchFamily="2" charset="0"/>
                <a:cs typeface="Calibri"/>
              </a:rPr>
              <a:t>relax </a:t>
            </a:r>
            <a:r>
              <a:rPr sz="3200" dirty="0">
                <a:latin typeface="SassoonPrimaryInfant" pitchFamily="2" charset="0"/>
                <a:cs typeface="Calibri"/>
              </a:rPr>
              <a:t>with </a:t>
            </a:r>
            <a:r>
              <a:rPr sz="3200" spc="-10" dirty="0">
                <a:latin typeface="SassoonPrimaryInfant" pitchFamily="2" charset="0"/>
                <a:cs typeface="Calibri"/>
              </a:rPr>
              <a:t>your </a:t>
            </a:r>
            <a:r>
              <a:rPr sz="3200" spc="-5" dirty="0">
                <a:latin typeface="SassoonPrimaryInfant" pitchFamily="2" charset="0"/>
                <a:cs typeface="Calibri"/>
              </a:rPr>
              <a:t>child 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30" dirty="0">
                <a:latin typeface="SassoonPrimaryInfant" pitchFamily="2" charset="0"/>
                <a:cs typeface="Calibri"/>
              </a:rPr>
              <a:t>make </a:t>
            </a:r>
            <a:r>
              <a:rPr sz="3200" dirty="0">
                <a:latin typeface="SassoonPrimaryInfant" pitchFamily="2" charset="0"/>
                <a:cs typeface="Calibri"/>
              </a:rPr>
              <a:t>it</a:t>
            </a:r>
            <a:r>
              <a:rPr sz="3200" spc="40" dirty="0">
                <a:latin typeface="SassoonPrimaryInfant" pitchFamily="2" charset="0"/>
                <a:cs typeface="Calibri"/>
              </a:rPr>
              <a:t>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fun</a:t>
            </a:r>
            <a:r>
              <a:rPr lang="en-GB" sz="3200" spc="-5" dirty="0" smtClean="0">
                <a:latin typeface="SassoonPrimaryInfant" pitchFamily="2" charset="0"/>
                <a:cs typeface="Calibri"/>
              </a:rPr>
              <a:t>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107251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SassoonPrimaryInfant" pitchFamily="2" charset="0"/>
                <a:cs typeface="Calibri"/>
              </a:rPr>
              <a:t>10 </a:t>
            </a:r>
            <a:r>
              <a:rPr sz="3200" spc="-10" dirty="0">
                <a:latin typeface="SassoonPrimaryInfant" pitchFamily="2" charset="0"/>
                <a:cs typeface="Calibri"/>
              </a:rPr>
              <a:t>minutes </a:t>
            </a:r>
            <a:r>
              <a:rPr sz="3200" spc="-5" dirty="0">
                <a:latin typeface="SassoonPrimaryInfant" pitchFamily="2" charset="0"/>
                <a:cs typeface="Calibri"/>
              </a:rPr>
              <a:t>daily </a:t>
            </a:r>
            <a:r>
              <a:rPr sz="3200" dirty="0">
                <a:latin typeface="SassoonPrimaryInfant" pitchFamily="2" charset="0"/>
                <a:cs typeface="Calibri"/>
              </a:rPr>
              <a:t>is much </a:t>
            </a:r>
            <a:r>
              <a:rPr sz="3200" spc="-20" dirty="0">
                <a:latin typeface="SassoonPrimaryInfant" pitchFamily="2" charset="0"/>
                <a:cs typeface="Calibri"/>
              </a:rPr>
              <a:t>better </a:t>
            </a:r>
            <a:r>
              <a:rPr sz="3200" spc="-5" dirty="0">
                <a:latin typeface="SassoonPrimaryInfant" pitchFamily="2" charset="0"/>
                <a:cs typeface="Calibri"/>
              </a:rPr>
              <a:t>than </a:t>
            </a:r>
            <a:r>
              <a:rPr sz="3200" dirty="0">
                <a:latin typeface="SassoonPrimaryInfant" pitchFamily="2" charset="0"/>
                <a:cs typeface="Calibri"/>
              </a:rPr>
              <a:t>30  </a:t>
            </a:r>
            <a:r>
              <a:rPr sz="3200" spc="-10" dirty="0">
                <a:latin typeface="SassoonPrimaryInfant" pitchFamily="2" charset="0"/>
                <a:cs typeface="Calibri"/>
              </a:rPr>
              <a:t>minutes </a:t>
            </a:r>
            <a:r>
              <a:rPr sz="3200" dirty="0">
                <a:latin typeface="SassoonPrimaryInfant" pitchFamily="2" charset="0"/>
                <a:cs typeface="Calibri"/>
              </a:rPr>
              <a:t>on a </a:t>
            </a:r>
            <a:r>
              <a:rPr sz="3200" spc="-15" dirty="0">
                <a:latin typeface="SassoonPrimaryInfant" pitchFamily="2" charset="0"/>
                <a:cs typeface="Calibri"/>
              </a:rPr>
              <a:t>Sunday</a:t>
            </a:r>
            <a:r>
              <a:rPr sz="3200" spc="35" dirty="0">
                <a:latin typeface="SassoonPrimaryInfant" pitchFamily="2" charset="0"/>
                <a:cs typeface="Calibri"/>
              </a:rPr>
              <a:t> </a:t>
            </a:r>
            <a:r>
              <a:rPr sz="3200" spc="-10" dirty="0" smtClean="0">
                <a:latin typeface="SassoonPrimaryInfant" pitchFamily="2" charset="0"/>
                <a:cs typeface="Calibri"/>
              </a:rPr>
              <a:t>night</a:t>
            </a:r>
            <a:r>
              <a:rPr lang="en-GB" sz="3200" spc="-10" dirty="0" smtClean="0">
                <a:latin typeface="SassoonPrimaryInfant" pitchFamily="2" charset="0"/>
                <a:cs typeface="Calibri"/>
              </a:rPr>
              <a:t>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270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2846070" algn="l"/>
              </a:tabLst>
            </a:pPr>
            <a:r>
              <a:rPr sz="3200" spc="-15" dirty="0">
                <a:latin typeface="SassoonPrimaryInfant" pitchFamily="2" charset="0"/>
                <a:cs typeface="Calibri"/>
              </a:rPr>
              <a:t>Play </a:t>
            </a:r>
            <a:r>
              <a:rPr sz="3200" spc="-10" dirty="0">
                <a:latin typeface="SassoonPrimaryInfant" pitchFamily="2" charset="0"/>
                <a:cs typeface="Calibri"/>
              </a:rPr>
              <a:t>games </a:t>
            </a:r>
            <a:r>
              <a:rPr sz="3200" dirty="0">
                <a:latin typeface="SassoonPrimaryInfant" pitchFamily="2" charset="0"/>
                <a:cs typeface="Calibri"/>
              </a:rPr>
              <a:t>with the </a:t>
            </a:r>
            <a:r>
              <a:rPr sz="3200" spc="-15" dirty="0">
                <a:latin typeface="SassoonPrimaryInfant" pitchFamily="2" charset="0"/>
                <a:cs typeface="Calibri"/>
              </a:rPr>
              <a:t>words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25" dirty="0">
                <a:latin typeface="SassoonPrimaryInfant" pitchFamily="2" charset="0"/>
                <a:cs typeface="Calibri"/>
              </a:rPr>
              <a:t>letters, </a:t>
            </a:r>
            <a:r>
              <a:rPr sz="3200" spc="-30" dirty="0">
                <a:latin typeface="SassoonPrimaryInfant" pitchFamily="2" charset="0"/>
                <a:cs typeface="Calibri"/>
              </a:rPr>
              <a:t>make  </a:t>
            </a:r>
            <a:r>
              <a:rPr sz="3200" spc="-15" dirty="0">
                <a:latin typeface="SassoonPrimaryInfant" pitchFamily="2" charset="0"/>
                <a:cs typeface="Calibri"/>
              </a:rPr>
              <a:t>words </a:t>
            </a:r>
            <a:r>
              <a:rPr sz="3200" spc="-5" dirty="0">
                <a:latin typeface="SassoonPrimaryInfant" pitchFamily="2" charset="0"/>
                <a:cs typeface="Calibri"/>
              </a:rPr>
              <a:t>such</a:t>
            </a:r>
            <a:r>
              <a:rPr sz="3200" spc="5" dirty="0">
                <a:latin typeface="SassoonPrimaryInfant" pitchFamily="2" charset="0"/>
                <a:cs typeface="Calibri"/>
              </a:rPr>
              <a:t> </a:t>
            </a:r>
            <a:r>
              <a:rPr sz="3200" dirty="0">
                <a:latin typeface="SassoonPrimaryInfant" pitchFamily="2" charset="0"/>
                <a:cs typeface="Calibri"/>
              </a:rPr>
              <a:t>as	</a:t>
            </a:r>
            <a:r>
              <a:rPr sz="3200" spc="-10" dirty="0">
                <a:latin typeface="SassoonPrimaryInfant" pitchFamily="2" charset="0"/>
                <a:cs typeface="Calibri"/>
              </a:rPr>
              <a:t>at, in </a:t>
            </a:r>
            <a:r>
              <a:rPr sz="3200" spc="-5" dirty="0">
                <a:latin typeface="SassoonPrimaryInfant" pitchFamily="2" charset="0"/>
                <a:cs typeface="Calibri"/>
              </a:rPr>
              <a:t>,sat ,pat, pin,</a:t>
            </a:r>
            <a:r>
              <a:rPr sz="3200" spc="20" dirty="0">
                <a:latin typeface="SassoonPrimaryInfant" pitchFamily="2" charset="0"/>
                <a:cs typeface="Calibri"/>
              </a:rPr>
              <a:t> </a:t>
            </a:r>
            <a:r>
              <a:rPr sz="3200" spc="-5" dirty="0">
                <a:latin typeface="SassoonPrimaryInfant" pitchFamily="2" charset="0"/>
                <a:cs typeface="Calibri"/>
              </a:rPr>
              <a:t>nip,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SassoonPrimaryInfant" pitchFamily="2" charset="0"/>
                <a:cs typeface="Calibri"/>
              </a:rPr>
              <a:t>Encourage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15" dirty="0">
                <a:latin typeface="SassoonPrimaryInfant" pitchFamily="2" charset="0"/>
                <a:cs typeface="Calibri"/>
              </a:rPr>
              <a:t>praise your</a:t>
            </a:r>
            <a:r>
              <a:rPr sz="3200" spc="15" dirty="0">
                <a:latin typeface="SassoonPrimaryInfant" pitchFamily="2" charset="0"/>
                <a:cs typeface="Calibri"/>
              </a:rPr>
              <a:t> </a:t>
            </a:r>
            <a:r>
              <a:rPr sz="3200" spc="-5" dirty="0">
                <a:latin typeface="SassoonPrimaryInfant" pitchFamily="2" charset="0"/>
                <a:cs typeface="Calibri"/>
              </a:rPr>
              <a:t>child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SassoonPrimaryInfant" pitchFamily="2" charset="0"/>
                <a:cs typeface="Calibri"/>
              </a:rPr>
              <a:t>Don’t</a:t>
            </a:r>
            <a:r>
              <a:rPr sz="3200" spc="-10" dirty="0">
                <a:latin typeface="SassoonPrimaryInfant" pitchFamily="2" charset="0"/>
                <a:cs typeface="Calibri"/>
              </a:rPr>
              <a:t> </a:t>
            </a:r>
            <a:r>
              <a:rPr lang="en-GB" sz="3200" spc="-5" dirty="0">
                <a:latin typeface="SassoonPrimaryInfant" pitchFamily="2" charset="0"/>
                <a:cs typeface="Calibri"/>
              </a:rPr>
              <a:t>s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tress</a:t>
            </a:r>
            <a:r>
              <a:rPr sz="3200" spc="-5" dirty="0">
                <a:latin typeface="SassoonPrimaryInfant" pitchFamily="2" charset="0"/>
                <a:cs typeface="Calibri"/>
              </a:rPr>
              <a:t>!!!!!!!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9782" y="461594"/>
            <a:ext cx="19659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dirty="0">
                <a:latin typeface="SassoonPrimaryInfant" pitchFamily="2" charset="0"/>
              </a:rPr>
              <a:t>P</a:t>
            </a:r>
            <a:r>
              <a:rPr u="sng" spc="-65" dirty="0">
                <a:latin typeface="SassoonPrimaryInfant" pitchFamily="2" charset="0"/>
              </a:rPr>
              <a:t>r</a:t>
            </a:r>
            <a:r>
              <a:rPr u="sng" spc="-5" dirty="0">
                <a:latin typeface="SassoonPrimaryInfant" pitchFamily="2" charset="0"/>
              </a:rPr>
              <a:t>og</a:t>
            </a:r>
            <a:r>
              <a:rPr u="sng" spc="-50" dirty="0">
                <a:latin typeface="SassoonPrimaryInfant" pitchFamily="2" charset="0"/>
              </a:rPr>
              <a:t>r</a:t>
            </a:r>
            <a:r>
              <a:rPr u="sng" dirty="0">
                <a:latin typeface="SassoonPrimaryInfant" pitchFamily="2" charset="0"/>
              </a:rPr>
              <a:t>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258"/>
            <a:ext cx="7973059" cy="485132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65" dirty="0" smtClean="0">
                <a:latin typeface="SassoonPrimaryInfant" pitchFamily="2" charset="0"/>
                <a:cs typeface="Calibri"/>
              </a:rPr>
              <a:t>Your</a:t>
            </a:r>
            <a:r>
              <a:rPr lang="en-GB" sz="3200" spc="-65" dirty="0" smtClean="0">
                <a:latin typeface="SassoonPrimaryInfant" pitchFamily="2" charset="0"/>
                <a:cs typeface="Calibri"/>
              </a:rPr>
              <a:t> </a:t>
            </a:r>
            <a:r>
              <a:rPr sz="3200" dirty="0" smtClean="0">
                <a:latin typeface="SassoonPrimaryInfant" pitchFamily="2" charset="0"/>
                <a:cs typeface="Calibri"/>
              </a:rPr>
              <a:t>child's </a:t>
            </a:r>
            <a:r>
              <a:rPr sz="3200" spc="-15" dirty="0">
                <a:latin typeface="SassoonPrimaryInfant" pitchFamily="2" charset="0"/>
                <a:cs typeface="Calibri"/>
              </a:rPr>
              <a:t>progress </a:t>
            </a:r>
            <a:r>
              <a:rPr sz="3200" dirty="0">
                <a:latin typeface="SassoonPrimaryInfant" pitchFamily="2" charset="0"/>
                <a:cs typeface="Calibri"/>
              </a:rPr>
              <a:t>is </a:t>
            </a:r>
            <a:r>
              <a:rPr sz="3200" spc="-10" dirty="0">
                <a:latin typeface="SassoonPrimaryInfant" pitchFamily="2" charset="0"/>
                <a:cs typeface="Calibri"/>
              </a:rPr>
              <a:t>monitored</a:t>
            </a:r>
            <a:r>
              <a:rPr sz="3200" spc="55" dirty="0">
                <a:latin typeface="SassoonPrimaryInfant" pitchFamily="2" charset="0"/>
                <a:cs typeface="Calibri"/>
              </a:rPr>
              <a:t> </a:t>
            </a:r>
            <a:r>
              <a:rPr sz="3200" spc="-35" dirty="0">
                <a:latin typeface="SassoonPrimaryInfant" pitchFamily="2" charset="0"/>
                <a:cs typeface="Calibri"/>
              </a:rPr>
              <a:t>weekly.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15" dirty="0">
                <a:latin typeface="SassoonPrimaryInfant" pitchFamily="2" charset="0"/>
                <a:cs typeface="Calibri"/>
              </a:rPr>
              <a:t>There </a:t>
            </a:r>
            <a:r>
              <a:rPr sz="3200" dirty="0">
                <a:latin typeface="SassoonPrimaryInfant" pitchFamily="2" charset="0"/>
                <a:cs typeface="Calibri"/>
              </a:rPr>
              <a:t>will </a:t>
            </a:r>
            <a:r>
              <a:rPr sz="3200" spc="-5" dirty="0">
                <a:latin typeface="SassoonPrimaryInfant" pitchFamily="2" charset="0"/>
                <a:cs typeface="Calibri"/>
              </a:rPr>
              <a:t>be </a:t>
            </a:r>
            <a:r>
              <a:rPr sz="3200" spc="-20" dirty="0">
                <a:latin typeface="SassoonPrimaryInfant" pitchFamily="2" charset="0"/>
                <a:cs typeface="Calibri"/>
              </a:rPr>
              <a:t>targets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10" dirty="0">
                <a:latin typeface="SassoonPrimaryInfant" pitchFamily="2" charset="0"/>
                <a:cs typeface="Calibri"/>
              </a:rPr>
              <a:t>work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on</a:t>
            </a:r>
            <a:r>
              <a:rPr sz="3200" dirty="0" smtClean="0">
                <a:latin typeface="SassoonPrimaryInfant" pitchFamily="2" charset="0"/>
                <a:cs typeface="Calibri"/>
              </a:rPr>
              <a:t>, </a:t>
            </a:r>
            <a:r>
              <a:rPr sz="3200" spc="-5" dirty="0">
                <a:latin typeface="SassoonPrimaryInfant" pitchFamily="2" charset="0"/>
                <a:cs typeface="Calibri"/>
              </a:rPr>
              <a:t>these will be  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recorded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3200" dirty="0">
                <a:latin typeface="SassoonPrimaryInfant" pitchFamily="2" charset="0"/>
                <a:cs typeface="Calibri"/>
              </a:rPr>
              <a:t>in </a:t>
            </a:r>
            <a:r>
              <a:rPr sz="3200" spc="-5" dirty="0">
                <a:latin typeface="SassoonPrimaryInfant" pitchFamily="2" charset="0"/>
                <a:cs typeface="Calibri"/>
              </a:rPr>
              <a:t>their reading </a:t>
            </a:r>
            <a:r>
              <a:rPr sz="3200" spc="-20" dirty="0">
                <a:latin typeface="SassoonPrimaryInfant" pitchFamily="2" charset="0"/>
                <a:cs typeface="Calibri"/>
              </a:rPr>
              <a:t>record</a:t>
            </a:r>
            <a:r>
              <a:rPr sz="3200" spc="5" dirty="0">
                <a:latin typeface="SassoonPrimaryInfant" pitchFamily="2" charset="0"/>
                <a:cs typeface="Calibri"/>
              </a:rPr>
              <a:t> </a:t>
            </a:r>
            <a:r>
              <a:rPr sz="3200" spc="-5" dirty="0">
                <a:latin typeface="SassoonPrimaryInfant" pitchFamily="2" charset="0"/>
                <a:cs typeface="Calibri"/>
              </a:rPr>
              <a:t>book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43751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SassoonPrimaryInfant" pitchFamily="2" charset="0"/>
                <a:cs typeface="Calibri"/>
              </a:rPr>
              <a:t>If </a:t>
            </a:r>
            <a:r>
              <a:rPr sz="3200" spc="-10" dirty="0">
                <a:latin typeface="SassoonPrimaryInfant" pitchFamily="2" charset="0"/>
                <a:cs typeface="Calibri"/>
              </a:rPr>
              <a:t>your </a:t>
            </a:r>
            <a:r>
              <a:rPr sz="3200" spc="-5" dirty="0">
                <a:latin typeface="SassoonPrimaryInfant" pitchFamily="2" charset="0"/>
                <a:cs typeface="Calibri"/>
              </a:rPr>
              <a:t>child </a:t>
            </a:r>
            <a:r>
              <a:rPr sz="3200" dirty="0">
                <a:latin typeface="SassoonPrimaryInfant" pitchFamily="2" charset="0"/>
                <a:cs typeface="Calibri"/>
              </a:rPr>
              <a:t>is </a:t>
            </a:r>
            <a:r>
              <a:rPr sz="3200" spc="-5" dirty="0">
                <a:latin typeface="SassoonPrimaryInfant" pitchFamily="2" charset="0"/>
                <a:cs typeface="Calibri"/>
              </a:rPr>
              <a:t>finding something </a:t>
            </a:r>
            <a:r>
              <a:rPr sz="3200" spc="-10" dirty="0">
                <a:latin typeface="SassoonPrimaryInfant" pitchFamily="2" charset="0"/>
                <a:cs typeface="Calibri"/>
              </a:rPr>
              <a:t>difficult </a:t>
            </a:r>
            <a:r>
              <a:rPr sz="3200" spc="-5" dirty="0">
                <a:latin typeface="SassoonPrimaryInfant" pitchFamily="2" charset="0"/>
                <a:cs typeface="Calibri"/>
              </a:rPr>
              <a:t>or  </a:t>
            </a:r>
            <a:r>
              <a:rPr sz="3200" spc="-15" dirty="0">
                <a:latin typeface="SassoonPrimaryInfant" pitchFamily="2" charset="0"/>
                <a:cs typeface="Calibri"/>
              </a:rPr>
              <a:t>you are </a:t>
            </a:r>
            <a:r>
              <a:rPr sz="3200" spc="-10" dirty="0">
                <a:latin typeface="SassoonPrimaryInfant" pitchFamily="2" charset="0"/>
                <a:cs typeface="Calibri"/>
              </a:rPr>
              <a:t>unsure </a:t>
            </a:r>
            <a:r>
              <a:rPr sz="3200" dirty="0">
                <a:latin typeface="SassoonPrimaryInfant" pitchFamily="2" charset="0"/>
                <a:cs typeface="Calibri"/>
              </a:rPr>
              <a:t>of </a:t>
            </a:r>
            <a:r>
              <a:rPr sz="3200" spc="-5" dirty="0">
                <a:latin typeface="SassoonPrimaryInfant" pitchFamily="2" charset="0"/>
                <a:cs typeface="Calibri"/>
              </a:rPr>
              <a:t>how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5" dirty="0">
                <a:latin typeface="SassoonPrimaryInfant" pitchFamily="2" charset="0"/>
                <a:cs typeface="Calibri"/>
              </a:rPr>
              <a:t>help </a:t>
            </a:r>
            <a:r>
              <a:rPr sz="3200" dirty="0">
                <a:latin typeface="SassoonPrimaryInfant" pitchFamily="2" charset="0"/>
                <a:cs typeface="Calibri"/>
              </a:rPr>
              <a:t>them </a:t>
            </a:r>
            <a:r>
              <a:rPr sz="3200" spc="-5" dirty="0">
                <a:latin typeface="SassoonPrimaryInfant" pitchFamily="2" charset="0"/>
                <a:cs typeface="Calibri"/>
              </a:rPr>
              <a:t>please  </a:t>
            </a:r>
            <a:r>
              <a:rPr sz="3200" spc="-10" dirty="0">
                <a:latin typeface="SassoonPrimaryInfant" pitchFamily="2" charset="0"/>
                <a:cs typeface="Calibri"/>
              </a:rPr>
              <a:t>come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5" dirty="0">
                <a:latin typeface="SassoonPrimaryInfant" pitchFamily="2" charset="0"/>
                <a:cs typeface="Calibri"/>
              </a:rPr>
              <a:t>speak </a:t>
            </a:r>
            <a:r>
              <a:rPr sz="3200" spc="-25" dirty="0">
                <a:latin typeface="SassoonPrimaryInfant" pitchFamily="2" charset="0"/>
                <a:cs typeface="Calibri"/>
              </a:rPr>
              <a:t>to</a:t>
            </a:r>
            <a:r>
              <a:rPr sz="3200" spc="-5" dirty="0">
                <a:latin typeface="SassoonPrimaryInfant" pitchFamily="2" charset="0"/>
                <a:cs typeface="Calibri"/>
              </a:rPr>
              <a:t> </a:t>
            </a:r>
            <a:r>
              <a:rPr sz="3200" spc="-35" dirty="0" smtClean="0">
                <a:latin typeface="SassoonPrimaryInfant" pitchFamily="2" charset="0"/>
                <a:cs typeface="Calibri"/>
              </a:rPr>
              <a:t>staff</a:t>
            </a:r>
            <a:r>
              <a:rPr lang="en-GB" sz="3200" spc="-35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marR="43751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lang="en-GB" sz="3200" spc="-35" dirty="0" smtClean="0">
                <a:latin typeface="SassoonPrimaryInfant" pitchFamily="2" charset="0"/>
                <a:cs typeface="Calibri"/>
              </a:rPr>
              <a:t>Every child is different and will learn at a different pace to their peers; try not to compare with your friends!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522" y="0"/>
            <a:ext cx="7287259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3600" u="sng" spc="-5" dirty="0">
                <a:latin typeface="SassoonPrimaryInfant" pitchFamily="2" charset="0"/>
              </a:rPr>
              <a:t>The </a:t>
            </a:r>
            <a:r>
              <a:rPr sz="3600" u="sng" spc="-15" dirty="0">
                <a:latin typeface="SassoonPrimaryInfant" pitchFamily="2" charset="0"/>
              </a:rPr>
              <a:t>Early </a:t>
            </a:r>
            <a:r>
              <a:rPr sz="3600" u="sng" spc="-5" dirty="0">
                <a:latin typeface="SassoonPrimaryInfant" pitchFamily="2" charset="0"/>
              </a:rPr>
              <a:t>Learning </a:t>
            </a:r>
            <a:r>
              <a:rPr sz="3600" u="sng" dirty="0">
                <a:latin typeface="SassoonPrimaryInfant" pitchFamily="2" charset="0"/>
              </a:rPr>
              <a:t>Goal is the</a:t>
            </a:r>
            <a:r>
              <a:rPr sz="3600" u="sng" spc="-80" dirty="0">
                <a:latin typeface="SassoonPrimaryInfant" pitchFamily="2" charset="0"/>
              </a:rPr>
              <a:t> </a:t>
            </a:r>
            <a:r>
              <a:rPr sz="3600" u="sng" spc="-20" dirty="0">
                <a:latin typeface="SassoonPrimaryInfant" pitchFamily="2" charset="0"/>
              </a:rPr>
              <a:t>expected  </a:t>
            </a:r>
            <a:r>
              <a:rPr sz="3600" u="sng" spc="-15" dirty="0">
                <a:latin typeface="SassoonPrimaryInfant" pitchFamily="2" charset="0"/>
              </a:rPr>
              <a:t>level </a:t>
            </a:r>
            <a:r>
              <a:rPr sz="3600" u="sng" spc="-5" dirty="0">
                <a:latin typeface="SassoonPrimaryInfant" pitchFamily="2" charset="0"/>
              </a:rPr>
              <a:t>of </a:t>
            </a:r>
            <a:r>
              <a:rPr sz="3600" u="sng" spc="-10" dirty="0">
                <a:latin typeface="SassoonPrimaryInfant" pitchFamily="2" charset="0"/>
              </a:rPr>
              <a:t>development </a:t>
            </a:r>
            <a:r>
              <a:rPr sz="3600" u="sng" spc="-20" dirty="0">
                <a:latin typeface="SassoonPrimaryInfant" pitchFamily="2" charset="0"/>
              </a:rPr>
              <a:t>at </a:t>
            </a:r>
            <a:r>
              <a:rPr sz="3600" u="sng" spc="-10" dirty="0">
                <a:latin typeface="SassoonPrimaryInfant" pitchFamily="2" charset="0"/>
              </a:rPr>
              <a:t>the </a:t>
            </a:r>
            <a:r>
              <a:rPr sz="3600" u="sng" dirty="0">
                <a:latin typeface="SassoonPrimaryInfant" pitchFamily="2" charset="0"/>
              </a:rPr>
              <a:t>end </a:t>
            </a:r>
            <a:r>
              <a:rPr sz="3600" u="sng" spc="-5" dirty="0">
                <a:latin typeface="SassoonPrimaryInfant" pitchFamily="2" charset="0"/>
              </a:rPr>
              <a:t>of  </a:t>
            </a:r>
            <a:r>
              <a:rPr sz="3600" u="sng" spc="-10" dirty="0">
                <a:latin typeface="SassoonPrimaryInfant" pitchFamily="2" charset="0"/>
              </a:rPr>
              <a:t>Reception</a:t>
            </a:r>
            <a:endParaRPr sz="3600" u="sng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2489733"/>
            <a:ext cx="7957184" cy="29279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SassoonPrimaryInfant" pitchFamily="2" charset="0"/>
                <a:cs typeface="Calibri"/>
              </a:rPr>
              <a:t>Children read </a:t>
            </a:r>
            <a:r>
              <a:rPr sz="2800" spc="-5" dirty="0">
                <a:latin typeface="SassoonPrimaryInfant" pitchFamily="2" charset="0"/>
                <a:cs typeface="Calibri"/>
              </a:rPr>
              <a:t>and </a:t>
            </a:r>
            <a:r>
              <a:rPr sz="2800" spc="-20" dirty="0">
                <a:latin typeface="SassoonPrimaryInfant" pitchFamily="2" charset="0"/>
                <a:cs typeface="Calibri"/>
              </a:rPr>
              <a:t>understand </a:t>
            </a:r>
            <a:r>
              <a:rPr sz="2800" spc="-10" dirty="0">
                <a:latin typeface="SassoonPrimaryInfant" pitchFamily="2" charset="0"/>
                <a:cs typeface="Calibri"/>
              </a:rPr>
              <a:t>simple</a:t>
            </a:r>
            <a:r>
              <a:rPr sz="2800" spc="180" dirty="0">
                <a:latin typeface="SassoonPrimaryInfant" pitchFamily="2" charset="0"/>
                <a:cs typeface="Calibri"/>
              </a:rPr>
              <a:t>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sentences</a:t>
            </a:r>
            <a:r>
              <a:rPr lang="en-GB" sz="2800" spc="-1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They use phonic knowledge </a:t>
            </a:r>
            <a:r>
              <a:rPr sz="2800" spc="-20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decode regular </a:t>
            </a:r>
            <a:r>
              <a:rPr sz="2800" spc="-20" dirty="0">
                <a:latin typeface="SassoonPrimaryInfant" pitchFamily="2" charset="0"/>
                <a:cs typeface="Calibri"/>
              </a:rPr>
              <a:t>words  </a:t>
            </a:r>
            <a:r>
              <a:rPr sz="2800" spc="-5" dirty="0">
                <a:latin typeface="SassoonPrimaryInfant" pitchFamily="2" charset="0"/>
                <a:cs typeface="Calibri"/>
              </a:rPr>
              <a:t>and </a:t>
            </a:r>
            <a:r>
              <a:rPr sz="2800" spc="-15" dirty="0">
                <a:latin typeface="SassoonPrimaryInfant" pitchFamily="2" charset="0"/>
                <a:cs typeface="Calibri"/>
              </a:rPr>
              <a:t>read </a:t>
            </a:r>
            <a:r>
              <a:rPr sz="2800" spc="-5" dirty="0">
                <a:latin typeface="SassoonPrimaryInfant" pitchFamily="2" charset="0"/>
                <a:cs typeface="Calibri"/>
              </a:rPr>
              <a:t>them aloud</a:t>
            </a:r>
            <a:r>
              <a:rPr sz="2800" spc="45" dirty="0">
                <a:latin typeface="SassoonPrimaryInfant" pitchFamily="2" charset="0"/>
                <a:cs typeface="Calibri"/>
              </a:rPr>
              <a:t>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accurately</a:t>
            </a:r>
            <a:r>
              <a:rPr lang="en-GB" sz="2800" spc="-1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They </a:t>
            </a:r>
            <a:r>
              <a:rPr sz="2800" spc="-5" dirty="0">
                <a:latin typeface="SassoonPrimaryInfant" pitchFamily="2" charset="0"/>
                <a:cs typeface="Calibri"/>
              </a:rPr>
              <a:t>also </a:t>
            </a:r>
            <a:r>
              <a:rPr sz="2800" spc="-15" dirty="0">
                <a:latin typeface="SassoonPrimaryInfant" pitchFamily="2" charset="0"/>
                <a:cs typeface="Calibri"/>
              </a:rPr>
              <a:t>read </a:t>
            </a:r>
            <a:r>
              <a:rPr sz="2800" spc="-10" dirty="0">
                <a:latin typeface="SassoonPrimaryInfant" pitchFamily="2" charset="0"/>
                <a:cs typeface="Calibri"/>
              </a:rPr>
              <a:t>some common irregular</a:t>
            </a:r>
            <a:r>
              <a:rPr sz="2800" spc="70" dirty="0">
                <a:latin typeface="SassoonPrimaryInfant" pitchFamily="2" charset="0"/>
                <a:cs typeface="Calibri"/>
              </a:rPr>
              <a:t> </a:t>
            </a:r>
            <a:r>
              <a:rPr sz="2800" spc="-20" dirty="0" smtClean="0">
                <a:latin typeface="SassoonPrimaryInfant" pitchFamily="2" charset="0"/>
                <a:cs typeface="Calibri"/>
              </a:rPr>
              <a:t>words</a:t>
            </a:r>
            <a:r>
              <a:rPr lang="en-GB" sz="2800" spc="-20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14986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They </a:t>
            </a:r>
            <a:r>
              <a:rPr sz="2800" spc="-20" dirty="0">
                <a:latin typeface="SassoonPrimaryInfant" pitchFamily="2" charset="0"/>
                <a:cs typeface="Calibri"/>
              </a:rPr>
              <a:t>demonstrate </a:t>
            </a:r>
            <a:r>
              <a:rPr sz="2800" spc="-15" dirty="0">
                <a:latin typeface="SassoonPrimaryInfant" pitchFamily="2" charset="0"/>
                <a:cs typeface="Calibri"/>
              </a:rPr>
              <a:t>understanding </a:t>
            </a:r>
            <a:r>
              <a:rPr sz="2800" spc="-5" dirty="0">
                <a:latin typeface="SassoonPrimaryInfant" pitchFamily="2" charset="0"/>
                <a:cs typeface="Calibri"/>
              </a:rPr>
              <a:t>when </a:t>
            </a:r>
            <a:r>
              <a:rPr sz="2800" spc="-10" dirty="0">
                <a:latin typeface="SassoonPrimaryInfant" pitchFamily="2" charset="0"/>
                <a:cs typeface="Calibri"/>
              </a:rPr>
              <a:t>talking </a:t>
            </a:r>
            <a:r>
              <a:rPr sz="2800" spc="-5" dirty="0">
                <a:latin typeface="SassoonPrimaryInfant" pitchFamily="2" charset="0"/>
                <a:cs typeface="Calibri"/>
              </a:rPr>
              <a:t>with  </a:t>
            </a:r>
            <a:r>
              <a:rPr sz="2800" spc="-15" dirty="0">
                <a:latin typeface="SassoonPrimaryInfant" pitchFamily="2" charset="0"/>
                <a:cs typeface="Calibri"/>
              </a:rPr>
              <a:t>others </a:t>
            </a:r>
            <a:r>
              <a:rPr sz="2800" spc="-5" dirty="0">
                <a:latin typeface="SassoonPrimaryInfant" pitchFamily="2" charset="0"/>
                <a:cs typeface="Calibri"/>
              </a:rPr>
              <a:t>about </a:t>
            </a:r>
            <a:r>
              <a:rPr sz="2800" spc="-10" dirty="0">
                <a:latin typeface="SassoonPrimaryInfant" pitchFamily="2" charset="0"/>
                <a:cs typeface="Calibri"/>
              </a:rPr>
              <a:t>what they </a:t>
            </a:r>
            <a:r>
              <a:rPr sz="2800" spc="-25" dirty="0">
                <a:latin typeface="SassoonPrimaryInfant" pitchFamily="2" charset="0"/>
                <a:cs typeface="Calibri"/>
              </a:rPr>
              <a:t>have</a:t>
            </a:r>
            <a:r>
              <a:rPr sz="2800" spc="65" dirty="0">
                <a:latin typeface="SassoonPrimaryInfant" pitchFamily="2" charset="0"/>
                <a:cs typeface="Calibri"/>
              </a:rPr>
              <a:t>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read</a:t>
            </a:r>
            <a:r>
              <a:rPr lang="en-GB" sz="2800" spc="-1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713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SassoonPrimaryInfant</vt:lpstr>
      <vt:lpstr>Office Theme</vt:lpstr>
      <vt:lpstr>PowerPoint Presentation</vt:lpstr>
      <vt:lpstr>Create a love of books</vt:lpstr>
      <vt:lpstr>How will my child learn to read?</vt:lpstr>
      <vt:lpstr>What is my role as a parent?</vt:lpstr>
      <vt:lpstr>How do we start?</vt:lpstr>
      <vt:lpstr>PowerPoint Presentation</vt:lpstr>
      <vt:lpstr>How can I help my child?</vt:lpstr>
      <vt:lpstr>Progress</vt:lpstr>
      <vt:lpstr>The Early Learning Goal is the expected  level of development at the end of  Reception</vt:lpstr>
      <vt:lpstr>Please remember that……</vt:lpstr>
      <vt:lpstr>Glossary of reading terms</vt:lpstr>
      <vt:lpstr>Useful websites </vt:lpstr>
      <vt:lpstr>Any 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help my child learn to read?</dc:title>
  <dc:creator>Cathy.Coffey</dc:creator>
  <cp:lastModifiedBy>chloe.edwards</cp:lastModifiedBy>
  <cp:revision>5</cp:revision>
  <dcterms:created xsi:type="dcterms:W3CDTF">2019-09-23T17:44:33Z</dcterms:created>
  <dcterms:modified xsi:type="dcterms:W3CDTF">2019-09-29T16:33:59Z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2016-09-19T00:00:00Z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2019-09-23T00:00:00Z</vt:filetime>
  </property>
</Properties>
</file>