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6" r:id="rId2"/>
    <p:sldId id="257" r:id="rId3"/>
    <p:sldId id="258" r:id="rId4"/>
    <p:sldId id="259" r:id="rId5"/>
    <p:sldId id="260" r:id="rId6"/>
    <p:sldId id="261" r:id="rId7"/>
    <p:sldId id="262" r:id="rId8"/>
    <p:sldId id="263" r:id="rId9"/>
    <p:sldId id="265" r:id="rId10"/>
    <p:sldId id="266" r:id="rId11"/>
    <p:sldId id="274" r:id="rId12"/>
    <p:sldId id="267" r:id="rId13"/>
    <p:sldId id="268" r:id="rId14"/>
    <p:sldId id="269" r:id="rId15"/>
    <p:sldId id="270" r:id="rId16"/>
    <p:sldId id="271" r:id="rId17"/>
    <p:sldId id="272" r:id="rId18"/>
    <p:sldId id="273" r:id="rId1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81000B90-6D62-4752-8259-89FB7B3ED0A1}" type="datetimeFigureOut">
              <a:rPr lang="en-GB" smtClean="0"/>
              <a:t>09/07/2019</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1B5FB2C-37FC-4F97-BF5C-DCC39C5FA77F}" type="slidenum">
              <a:rPr lang="en-GB" smtClean="0"/>
              <a:t>‹#›</a:t>
            </a:fld>
            <a:endParaRPr lang="en-GB"/>
          </a:p>
        </p:txBody>
      </p:sp>
    </p:spTree>
    <p:extLst>
      <p:ext uri="{BB962C8B-B14F-4D97-AF65-F5344CB8AC3E}">
        <p14:creationId xmlns:p14="http://schemas.microsoft.com/office/powerpoint/2010/main" val="382612912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CB90334-0CD1-46BC-8A4A-8F95F2089C72}" type="datetimeFigureOut">
              <a:rPr lang="en-GB" smtClean="0"/>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F26929-5BE9-46DE-8D03-ACEA2F0327DC}" type="slidenum">
              <a:rPr lang="en-GB" smtClean="0"/>
              <a:t>‹#›</a:t>
            </a:fld>
            <a:endParaRPr lang="en-GB"/>
          </a:p>
        </p:txBody>
      </p:sp>
    </p:spTree>
    <p:extLst>
      <p:ext uri="{BB962C8B-B14F-4D97-AF65-F5344CB8AC3E}">
        <p14:creationId xmlns:p14="http://schemas.microsoft.com/office/powerpoint/2010/main" val="581858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B90334-0CD1-46BC-8A4A-8F95F2089C72}" type="datetimeFigureOut">
              <a:rPr lang="en-GB" smtClean="0"/>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F26929-5BE9-46DE-8D03-ACEA2F0327DC}" type="slidenum">
              <a:rPr lang="en-GB" smtClean="0"/>
              <a:t>‹#›</a:t>
            </a:fld>
            <a:endParaRPr lang="en-GB"/>
          </a:p>
        </p:txBody>
      </p:sp>
    </p:spTree>
    <p:extLst>
      <p:ext uri="{BB962C8B-B14F-4D97-AF65-F5344CB8AC3E}">
        <p14:creationId xmlns:p14="http://schemas.microsoft.com/office/powerpoint/2010/main" val="2428593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B90334-0CD1-46BC-8A4A-8F95F2089C72}" type="datetimeFigureOut">
              <a:rPr lang="en-GB" smtClean="0"/>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F26929-5BE9-46DE-8D03-ACEA2F0327DC}" type="slidenum">
              <a:rPr lang="en-GB" smtClean="0"/>
              <a:t>‹#›</a:t>
            </a:fld>
            <a:endParaRPr lang="en-GB"/>
          </a:p>
        </p:txBody>
      </p:sp>
    </p:spTree>
    <p:extLst>
      <p:ext uri="{BB962C8B-B14F-4D97-AF65-F5344CB8AC3E}">
        <p14:creationId xmlns:p14="http://schemas.microsoft.com/office/powerpoint/2010/main" val="465856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B90334-0CD1-46BC-8A4A-8F95F2089C72}" type="datetimeFigureOut">
              <a:rPr lang="en-GB" smtClean="0"/>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F26929-5BE9-46DE-8D03-ACEA2F0327DC}" type="slidenum">
              <a:rPr lang="en-GB" smtClean="0"/>
              <a:t>‹#›</a:t>
            </a:fld>
            <a:endParaRPr lang="en-GB"/>
          </a:p>
        </p:txBody>
      </p:sp>
    </p:spTree>
    <p:extLst>
      <p:ext uri="{BB962C8B-B14F-4D97-AF65-F5344CB8AC3E}">
        <p14:creationId xmlns:p14="http://schemas.microsoft.com/office/powerpoint/2010/main" val="2560109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B90334-0CD1-46BC-8A4A-8F95F2089C72}" type="datetimeFigureOut">
              <a:rPr lang="en-GB" smtClean="0"/>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F26929-5BE9-46DE-8D03-ACEA2F0327DC}" type="slidenum">
              <a:rPr lang="en-GB" smtClean="0"/>
              <a:t>‹#›</a:t>
            </a:fld>
            <a:endParaRPr lang="en-GB"/>
          </a:p>
        </p:txBody>
      </p:sp>
    </p:spTree>
    <p:extLst>
      <p:ext uri="{BB962C8B-B14F-4D97-AF65-F5344CB8AC3E}">
        <p14:creationId xmlns:p14="http://schemas.microsoft.com/office/powerpoint/2010/main" val="2302847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CB90334-0CD1-46BC-8A4A-8F95F2089C72}" type="datetimeFigureOut">
              <a:rPr lang="en-GB" smtClean="0"/>
              <a:t>09/07/2019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F26929-5BE9-46DE-8D03-ACEA2F0327DC}" type="slidenum">
              <a:rPr lang="en-GB" smtClean="0"/>
              <a:t>‹#›</a:t>
            </a:fld>
            <a:endParaRPr lang="en-GB"/>
          </a:p>
        </p:txBody>
      </p:sp>
    </p:spTree>
    <p:extLst>
      <p:ext uri="{BB962C8B-B14F-4D97-AF65-F5344CB8AC3E}">
        <p14:creationId xmlns:p14="http://schemas.microsoft.com/office/powerpoint/2010/main" val="3944953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CB90334-0CD1-46BC-8A4A-8F95F2089C72}" type="datetimeFigureOut">
              <a:rPr lang="en-GB" smtClean="0"/>
              <a:t>09/07/2019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EF26929-5BE9-46DE-8D03-ACEA2F0327DC}" type="slidenum">
              <a:rPr lang="en-GB" smtClean="0"/>
              <a:t>‹#›</a:t>
            </a:fld>
            <a:endParaRPr lang="en-GB"/>
          </a:p>
        </p:txBody>
      </p:sp>
    </p:spTree>
    <p:extLst>
      <p:ext uri="{BB962C8B-B14F-4D97-AF65-F5344CB8AC3E}">
        <p14:creationId xmlns:p14="http://schemas.microsoft.com/office/powerpoint/2010/main" val="111108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CB90334-0CD1-46BC-8A4A-8F95F2089C72}" type="datetimeFigureOut">
              <a:rPr lang="en-GB" smtClean="0"/>
              <a:t>09/07/2019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EF26929-5BE9-46DE-8D03-ACEA2F0327DC}" type="slidenum">
              <a:rPr lang="en-GB" smtClean="0"/>
              <a:t>‹#›</a:t>
            </a:fld>
            <a:endParaRPr lang="en-GB"/>
          </a:p>
        </p:txBody>
      </p:sp>
    </p:spTree>
    <p:extLst>
      <p:ext uri="{BB962C8B-B14F-4D97-AF65-F5344CB8AC3E}">
        <p14:creationId xmlns:p14="http://schemas.microsoft.com/office/powerpoint/2010/main" val="2054184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B90334-0CD1-46BC-8A4A-8F95F2089C72}" type="datetimeFigureOut">
              <a:rPr lang="en-GB" smtClean="0"/>
              <a:t>09/07/2019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EF26929-5BE9-46DE-8D03-ACEA2F0327DC}" type="slidenum">
              <a:rPr lang="en-GB" smtClean="0"/>
              <a:t>‹#›</a:t>
            </a:fld>
            <a:endParaRPr lang="en-GB"/>
          </a:p>
        </p:txBody>
      </p:sp>
    </p:spTree>
    <p:extLst>
      <p:ext uri="{BB962C8B-B14F-4D97-AF65-F5344CB8AC3E}">
        <p14:creationId xmlns:p14="http://schemas.microsoft.com/office/powerpoint/2010/main" val="16438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B90334-0CD1-46BC-8A4A-8F95F2089C72}" type="datetimeFigureOut">
              <a:rPr lang="en-GB" smtClean="0"/>
              <a:t>09/07/2019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F26929-5BE9-46DE-8D03-ACEA2F0327DC}" type="slidenum">
              <a:rPr lang="en-GB" smtClean="0"/>
              <a:t>‹#›</a:t>
            </a:fld>
            <a:endParaRPr lang="en-GB"/>
          </a:p>
        </p:txBody>
      </p:sp>
    </p:spTree>
    <p:extLst>
      <p:ext uri="{BB962C8B-B14F-4D97-AF65-F5344CB8AC3E}">
        <p14:creationId xmlns:p14="http://schemas.microsoft.com/office/powerpoint/2010/main" val="1710657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B90334-0CD1-46BC-8A4A-8F95F2089C72}" type="datetimeFigureOut">
              <a:rPr lang="en-GB" smtClean="0"/>
              <a:t>09/07/2019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F26929-5BE9-46DE-8D03-ACEA2F0327DC}" type="slidenum">
              <a:rPr lang="en-GB" smtClean="0"/>
              <a:t>‹#›</a:t>
            </a:fld>
            <a:endParaRPr lang="en-GB"/>
          </a:p>
        </p:txBody>
      </p:sp>
    </p:spTree>
    <p:extLst>
      <p:ext uri="{BB962C8B-B14F-4D97-AF65-F5344CB8AC3E}">
        <p14:creationId xmlns:p14="http://schemas.microsoft.com/office/powerpoint/2010/main" val="4218884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B90334-0CD1-46BC-8A4A-8F95F2089C72}" type="datetimeFigureOut">
              <a:rPr lang="en-GB" smtClean="0"/>
              <a:t>09/07/2019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F26929-5BE9-46DE-8D03-ACEA2F0327DC}" type="slidenum">
              <a:rPr lang="en-GB" smtClean="0"/>
              <a:t>‹#›</a:t>
            </a:fld>
            <a:endParaRPr lang="en-GB"/>
          </a:p>
        </p:txBody>
      </p:sp>
    </p:spTree>
    <p:extLst>
      <p:ext uri="{BB962C8B-B14F-4D97-AF65-F5344CB8AC3E}">
        <p14:creationId xmlns:p14="http://schemas.microsoft.com/office/powerpoint/2010/main" val="1707847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4437112"/>
            <a:ext cx="7772400" cy="1467594"/>
          </a:xfrm>
        </p:spPr>
        <p:txBody>
          <a:bodyPr>
            <a:normAutofit/>
          </a:bodyPr>
          <a:lstStyle/>
          <a:p>
            <a:r>
              <a:rPr lang="en-GB" sz="3600" u="sng" dirty="0" smtClean="0">
                <a:latin typeface="SassoonPrimaryInfant" pitchFamily="2" charset="0"/>
              </a:rPr>
              <a:t>Reception ‘Meet the Teacher’</a:t>
            </a:r>
            <a:r>
              <a:rPr lang="en-GB" sz="2800" u="sng" dirty="0" smtClean="0">
                <a:latin typeface="SassoonPrimaryInfant" pitchFamily="2" charset="0"/>
              </a:rPr>
              <a:t/>
            </a:r>
            <a:br>
              <a:rPr lang="en-GB" sz="2800" u="sng" dirty="0" smtClean="0">
                <a:latin typeface="SassoonPrimaryInfant" pitchFamily="2" charset="0"/>
              </a:rPr>
            </a:br>
            <a:r>
              <a:rPr lang="en-GB" sz="2800" u="sng" dirty="0" smtClean="0">
                <a:latin typeface="SassoonPrimaryInfant" pitchFamily="2" charset="0"/>
              </a:rPr>
              <a:t>Tuesday 9th July 2019</a:t>
            </a:r>
            <a:endParaRPr lang="en-GB" sz="2800" u="sng" dirty="0">
              <a:latin typeface="SassoonPrimaryInfant" pitchFamily="2" charset="0"/>
            </a:endParaRPr>
          </a:p>
        </p:txBody>
      </p:sp>
      <p:sp>
        <p:nvSpPr>
          <p:cNvPr id="3" name="Subtitle 2"/>
          <p:cNvSpPr>
            <a:spLocks noGrp="1"/>
          </p:cNvSpPr>
          <p:nvPr>
            <p:ph type="subTitle" idx="1"/>
          </p:nvPr>
        </p:nvSpPr>
        <p:spPr>
          <a:xfrm>
            <a:off x="1331640" y="2564904"/>
            <a:ext cx="6400800" cy="1656184"/>
          </a:xfrm>
          <a:solidFill>
            <a:schemeClr val="bg1"/>
          </a:solidFill>
          <a:ln w="57150">
            <a:solidFill>
              <a:srgbClr val="FF0000"/>
            </a:solidFill>
          </a:ln>
        </p:spPr>
        <p:txBody>
          <a:bodyPr>
            <a:normAutofit lnSpcReduction="10000"/>
          </a:bodyPr>
          <a:lstStyle/>
          <a:p>
            <a:r>
              <a:rPr lang="en-GB" sz="4800" dirty="0" smtClean="0">
                <a:solidFill>
                  <a:srgbClr val="FF0000"/>
                </a:solidFill>
                <a:latin typeface="SassoonPrimaryInfant" pitchFamily="2" charset="0"/>
              </a:rPr>
              <a:t>Marsden Primary</a:t>
            </a:r>
          </a:p>
          <a:p>
            <a:r>
              <a:rPr lang="en-GB" sz="4800" dirty="0" smtClean="0">
                <a:solidFill>
                  <a:srgbClr val="FF0000"/>
                </a:solidFill>
                <a:latin typeface="SassoonPrimaryInfant" pitchFamily="2" charset="0"/>
              </a:rPr>
              <a:t> School</a:t>
            </a:r>
          </a:p>
        </p:txBody>
      </p:sp>
      <p:pic>
        <p:nvPicPr>
          <p:cNvPr id="1026" name="Picture 2" descr="M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0039" y="332656"/>
            <a:ext cx="1764002" cy="1560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64308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Health</a:t>
            </a:r>
            <a:endParaRPr lang="en-GB" b="1" u="sng" dirty="0">
              <a:latin typeface="SassoonPrimaryInfant" pitchFamily="2" charset="0"/>
            </a:endParaRPr>
          </a:p>
        </p:txBody>
      </p:sp>
      <p:sp>
        <p:nvSpPr>
          <p:cNvPr id="3" name="Content Placeholder 2"/>
          <p:cNvSpPr>
            <a:spLocks noGrp="1"/>
          </p:cNvSpPr>
          <p:nvPr>
            <p:ph idx="1"/>
          </p:nvPr>
        </p:nvSpPr>
        <p:spPr/>
        <p:txBody>
          <a:bodyPr>
            <a:normAutofit fontScale="77500" lnSpcReduction="20000"/>
          </a:bodyPr>
          <a:lstStyle/>
          <a:p>
            <a:pPr>
              <a:lnSpc>
                <a:spcPct val="107000"/>
              </a:lnSpc>
              <a:spcAft>
                <a:spcPts val="800"/>
              </a:spcAft>
            </a:pPr>
            <a:r>
              <a:rPr lang="en-GB" altLang="en-US" dirty="0" smtClean="0">
                <a:solidFill>
                  <a:srgbClr val="000000"/>
                </a:solidFill>
                <a:latin typeface="SassoonPrimaryInfant" pitchFamily="2" charset="0"/>
                <a:ea typeface="Calibri" panose="020F0502020204030204" pitchFamily="34" charset="0"/>
                <a:cs typeface="Times New Roman" panose="02020603050405020304" pitchFamily="18" charset="0"/>
              </a:rPr>
              <a:t>Staff </a:t>
            </a:r>
            <a:r>
              <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rPr>
              <a:t>need to be aware of your child’s medical background, in particular any allergies (e.g. bee stings, dairy food), any dietary restrictions (e.g. vegetarian or Halal) and any medical conditions that are important for us to know (e.g. asthma or eczema).</a:t>
            </a:r>
            <a:endParaRPr lang="en-GB" altLang="en-US" sz="2800" dirty="0">
              <a:latin typeface="SassoonPrimaryInfant" pitchFamily="2" charset="0"/>
              <a:ea typeface="Calibri" panose="020F0502020204030204" pitchFamily="34" charset="0"/>
              <a:cs typeface="Times New Roman" panose="02020603050405020304" pitchFamily="18" charset="0"/>
            </a:endParaRPr>
          </a:p>
          <a:p>
            <a:pPr>
              <a:lnSpc>
                <a:spcPct val="107000"/>
              </a:lnSpc>
              <a:spcAft>
                <a:spcPts val="800"/>
              </a:spcAft>
            </a:pPr>
            <a:r>
              <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rPr>
              <a:t>Children can suddenly become ill and therefore it is important that we know we can contact you or another adult relative/friend at all times. Please ensure that the school is kept up to date with your contact details. If your child is unable to attend school due to illness, please telephone the school office to let us know</a:t>
            </a:r>
            <a:r>
              <a:rPr lang="en-GB" altLang="en-US" dirty="0">
                <a:solidFill>
                  <a:srgbClr val="000000"/>
                </a:solidFill>
                <a:latin typeface="BPreplay" pitchFamily="50" charset="0"/>
                <a:ea typeface="Calibri" panose="020F0502020204030204" pitchFamily="34" charset="0"/>
                <a:cs typeface="Times New Roman" panose="02020603050405020304" pitchFamily="18" charset="0"/>
              </a:rPr>
              <a:t>.</a:t>
            </a:r>
            <a:endParaRPr lang="en-GB" altLang="en-US" sz="2800" dirty="0">
              <a:latin typeface="BPreplay" pitchFamily="50"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10755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Breakfast Club</a:t>
            </a:r>
            <a:endParaRPr lang="en-GB" b="1" u="sng" dirty="0">
              <a:latin typeface="SassoonPrimaryInfant" pitchFamily="2" charset="0"/>
            </a:endParaRPr>
          </a:p>
        </p:txBody>
      </p:sp>
      <p:sp>
        <p:nvSpPr>
          <p:cNvPr id="3" name="Content Placeholder 2"/>
          <p:cNvSpPr>
            <a:spLocks noGrp="1"/>
          </p:cNvSpPr>
          <p:nvPr>
            <p:ph idx="1"/>
          </p:nvPr>
        </p:nvSpPr>
        <p:spPr/>
        <p:txBody>
          <a:bodyPr>
            <a:normAutofit fontScale="92500" lnSpcReduction="10000"/>
          </a:bodyPr>
          <a:lstStyle/>
          <a:p>
            <a:r>
              <a:rPr lang="en-GB" dirty="0" smtClean="0">
                <a:latin typeface="SassoonPrimaryInfant" pitchFamily="2" charset="0"/>
              </a:rPr>
              <a:t>Breakfast club starts at 8am, through the Main Office entrance.</a:t>
            </a:r>
          </a:p>
          <a:p>
            <a:r>
              <a:rPr lang="en-GB" dirty="0" smtClean="0">
                <a:latin typeface="SassoonPrimaryInfant" pitchFamily="2" charset="0"/>
              </a:rPr>
              <a:t>It costs £2 per day and will be paid through ‘Parent Pay’.</a:t>
            </a:r>
          </a:p>
          <a:p>
            <a:r>
              <a:rPr lang="en-GB" dirty="0" smtClean="0">
                <a:latin typeface="SassoonPrimaryInfant" pitchFamily="2" charset="0"/>
              </a:rPr>
              <a:t>Variety of options including: cereal, toast, pancakes and crumpets. </a:t>
            </a:r>
          </a:p>
          <a:p>
            <a:r>
              <a:rPr lang="en-GB" dirty="0" smtClean="0">
                <a:latin typeface="SassoonPrimaryInfant" pitchFamily="2" charset="0"/>
              </a:rPr>
              <a:t>Children can choose from juice, milk and water.</a:t>
            </a:r>
          </a:p>
          <a:p>
            <a:r>
              <a:rPr lang="en-GB" dirty="0" smtClean="0">
                <a:latin typeface="SassoonPrimaryInfant" pitchFamily="2" charset="0"/>
              </a:rPr>
              <a:t>There are a wide range of activities which the children can take part in. </a:t>
            </a:r>
            <a:endParaRPr lang="en-GB" dirty="0">
              <a:latin typeface="SassoonPrimaryInfant" pitchFamily="2" charset="0"/>
            </a:endParaRPr>
          </a:p>
        </p:txBody>
      </p:sp>
    </p:spTree>
    <p:extLst>
      <p:ext uri="{BB962C8B-B14F-4D97-AF65-F5344CB8AC3E}">
        <p14:creationId xmlns:p14="http://schemas.microsoft.com/office/powerpoint/2010/main" val="3948866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b="1" u="sng" dirty="0">
                <a:solidFill>
                  <a:srgbClr val="DD215B"/>
                </a:solidFill>
                <a:latin typeface="SassoonPrimaryInfant" pitchFamily="2" charset="0"/>
              </a:rPr>
              <a:t>E</a:t>
            </a:r>
            <a:r>
              <a:rPr lang="en-GB" altLang="en-US" b="1" u="sng" dirty="0">
                <a:solidFill>
                  <a:srgbClr val="F3CA4C"/>
                </a:solidFill>
                <a:latin typeface="SassoonPrimaryInfant" pitchFamily="2" charset="0"/>
              </a:rPr>
              <a:t>a</a:t>
            </a:r>
            <a:r>
              <a:rPr lang="en-GB" altLang="en-US" b="1" u="sng" dirty="0">
                <a:solidFill>
                  <a:srgbClr val="23A7F9"/>
                </a:solidFill>
                <a:latin typeface="SassoonPrimaryInfant" pitchFamily="2" charset="0"/>
              </a:rPr>
              <a:t>r</a:t>
            </a:r>
            <a:r>
              <a:rPr lang="en-GB" altLang="en-US" b="1" u="sng" dirty="0">
                <a:solidFill>
                  <a:srgbClr val="FF7E00"/>
                </a:solidFill>
                <a:latin typeface="SassoonPrimaryInfant" pitchFamily="2" charset="0"/>
              </a:rPr>
              <a:t>l</a:t>
            </a:r>
            <a:r>
              <a:rPr lang="en-GB" altLang="en-US" b="1" u="sng" dirty="0">
                <a:solidFill>
                  <a:srgbClr val="92CE30"/>
                </a:solidFill>
                <a:latin typeface="SassoonPrimaryInfant" pitchFamily="2" charset="0"/>
              </a:rPr>
              <a:t>y</a:t>
            </a:r>
            <a:r>
              <a:rPr lang="en-GB" altLang="en-US" b="1" u="sng" dirty="0">
                <a:latin typeface="SassoonPrimaryInfant" pitchFamily="2" charset="0"/>
              </a:rPr>
              <a:t> </a:t>
            </a:r>
            <a:r>
              <a:rPr lang="en-GB" altLang="en-US" b="1" u="sng" dirty="0">
                <a:solidFill>
                  <a:srgbClr val="611A92"/>
                </a:solidFill>
                <a:latin typeface="SassoonPrimaryInfant" pitchFamily="2" charset="0"/>
              </a:rPr>
              <a:t>Y</a:t>
            </a:r>
            <a:r>
              <a:rPr lang="en-GB" altLang="en-US" b="1" u="sng" dirty="0">
                <a:solidFill>
                  <a:srgbClr val="04AA94"/>
                </a:solidFill>
                <a:latin typeface="SassoonPrimaryInfant" pitchFamily="2" charset="0"/>
              </a:rPr>
              <a:t>e</a:t>
            </a:r>
            <a:r>
              <a:rPr lang="en-GB" altLang="en-US" b="1" u="sng" dirty="0">
                <a:solidFill>
                  <a:srgbClr val="DD215B"/>
                </a:solidFill>
                <a:latin typeface="SassoonPrimaryInfant" pitchFamily="2" charset="0"/>
              </a:rPr>
              <a:t>a</a:t>
            </a:r>
            <a:r>
              <a:rPr lang="en-GB" altLang="en-US" b="1" u="sng" dirty="0">
                <a:solidFill>
                  <a:srgbClr val="F3CA4C"/>
                </a:solidFill>
                <a:latin typeface="SassoonPrimaryInfant" pitchFamily="2" charset="0"/>
              </a:rPr>
              <a:t>r</a:t>
            </a:r>
            <a:r>
              <a:rPr lang="en-GB" altLang="en-US" b="1" u="sng" dirty="0">
                <a:solidFill>
                  <a:srgbClr val="23A7F9"/>
                </a:solidFill>
                <a:latin typeface="SassoonPrimaryInfant" pitchFamily="2" charset="0"/>
              </a:rPr>
              <a:t>s</a:t>
            </a:r>
            <a:r>
              <a:rPr lang="en-GB" altLang="en-US" b="1" u="sng" dirty="0">
                <a:latin typeface="SassoonPrimaryInfant" pitchFamily="2" charset="0"/>
              </a:rPr>
              <a:t> </a:t>
            </a:r>
            <a:r>
              <a:rPr lang="en-GB" altLang="en-US" b="1" u="sng" dirty="0">
                <a:solidFill>
                  <a:srgbClr val="23A7F9"/>
                </a:solidFill>
                <a:latin typeface="SassoonPrimaryInfant" pitchFamily="2" charset="0"/>
              </a:rPr>
              <a:t>Curriculum</a:t>
            </a:r>
            <a:endParaRPr lang="en-GB" b="1" u="sng" dirty="0">
              <a:latin typeface="SassoonPrimaryInfant" pitchFamily="2" charset="0"/>
            </a:endParaRPr>
          </a:p>
        </p:txBody>
      </p:sp>
      <p:sp>
        <p:nvSpPr>
          <p:cNvPr id="3" name="Content Placeholder 2"/>
          <p:cNvSpPr>
            <a:spLocks noGrp="1"/>
          </p:cNvSpPr>
          <p:nvPr>
            <p:ph idx="1"/>
          </p:nvPr>
        </p:nvSpPr>
        <p:spPr/>
        <p:txBody>
          <a:bodyPr>
            <a:normAutofit fontScale="55000" lnSpcReduction="20000"/>
          </a:bodyPr>
          <a:lstStyle/>
          <a:p>
            <a:pPr>
              <a:lnSpc>
                <a:spcPct val="100000"/>
              </a:lnSpc>
              <a:spcBef>
                <a:spcPct val="0"/>
              </a:spcBef>
              <a:defRPr/>
            </a:pPr>
            <a:r>
              <a:rPr lang="en-GB" altLang="en-US" dirty="0">
                <a:latin typeface="SassoonPrimaryInfant" pitchFamily="2" charset="0"/>
                <a:ea typeface="Calibri" panose="020F0502020204030204" pitchFamily="34" charset="0"/>
                <a:cs typeface="Times New Roman" panose="02020603050405020304" pitchFamily="18" charset="0"/>
              </a:rPr>
              <a:t>Activities in </a:t>
            </a:r>
            <a:r>
              <a:rPr lang="en-GB" altLang="en-US" dirty="0" smtClean="0">
                <a:latin typeface="SassoonPrimaryInfant" pitchFamily="2" charset="0"/>
                <a:ea typeface="Calibri" panose="020F0502020204030204" pitchFamily="34" charset="0"/>
                <a:cs typeface="Times New Roman" panose="02020603050405020304" pitchFamily="18" charset="0"/>
              </a:rPr>
              <a:t>Reception are </a:t>
            </a:r>
            <a:r>
              <a:rPr lang="en-GB" altLang="en-US" dirty="0">
                <a:latin typeface="SassoonPrimaryInfant" pitchFamily="2" charset="0"/>
                <a:ea typeface="Calibri" panose="020F0502020204030204" pitchFamily="34" charset="0"/>
                <a:cs typeface="Times New Roman" panose="02020603050405020304" pitchFamily="18" charset="0"/>
              </a:rPr>
              <a:t>carefully</a:t>
            </a:r>
            <a:r>
              <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rPr>
              <a:t> planned and organised in order to provide a range of learning experiences. </a:t>
            </a:r>
            <a:endParaRPr lang="en-GB" altLang="en-US" dirty="0" smtClean="0">
              <a:solidFill>
                <a:srgbClr val="000000"/>
              </a:solidFill>
              <a:latin typeface="SassoonPrimaryInfant" pitchFamily="2" charset="0"/>
              <a:ea typeface="Calibri" panose="020F0502020204030204" pitchFamily="34" charset="0"/>
              <a:cs typeface="Times New Roman" panose="02020603050405020304" pitchFamily="18" charset="0"/>
            </a:endParaRPr>
          </a:p>
          <a:p>
            <a:pPr>
              <a:lnSpc>
                <a:spcPct val="100000"/>
              </a:lnSpc>
              <a:spcBef>
                <a:spcPct val="0"/>
              </a:spcBef>
              <a:defRPr/>
            </a:pPr>
            <a:r>
              <a:rPr lang="en-GB" altLang="en-US" dirty="0" smtClean="0">
                <a:solidFill>
                  <a:srgbClr val="000000"/>
                </a:solidFill>
                <a:latin typeface="SassoonPrimaryInfant" pitchFamily="2" charset="0"/>
                <a:ea typeface="Calibri" panose="020F0502020204030204" pitchFamily="34" charset="0"/>
                <a:cs typeface="Times New Roman" panose="02020603050405020304" pitchFamily="18" charset="0"/>
              </a:rPr>
              <a:t>Individual records </a:t>
            </a:r>
            <a:r>
              <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rPr>
              <a:t>are kept by staff to record the activities your child participates in and undertakes, as well as their progress in specific skills.</a:t>
            </a:r>
            <a:endParaRPr lang="en-GB" altLang="en-US" dirty="0">
              <a:latin typeface="SassoonPrimaryInfant" pitchFamily="2" charset="0"/>
            </a:endParaRPr>
          </a:p>
          <a:p>
            <a:pPr>
              <a:lnSpc>
                <a:spcPct val="100000"/>
              </a:lnSpc>
              <a:spcBef>
                <a:spcPct val="0"/>
              </a:spcBef>
              <a:defRPr/>
            </a:pPr>
            <a:r>
              <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rPr>
              <a:t>Planning for each </a:t>
            </a:r>
            <a:r>
              <a:rPr lang="en-GB" altLang="en-US" dirty="0" smtClean="0">
                <a:solidFill>
                  <a:srgbClr val="000000"/>
                </a:solidFill>
                <a:latin typeface="SassoonPrimaryInfant" pitchFamily="2" charset="0"/>
                <a:ea typeface="Calibri" panose="020F0502020204030204" pitchFamily="34" charset="0"/>
                <a:cs typeface="Times New Roman" panose="02020603050405020304" pitchFamily="18" charset="0"/>
              </a:rPr>
              <a:t>week/ term is </a:t>
            </a:r>
            <a:r>
              <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rPr>
              <a:t>carried out using a topic-based approach, following the children’s interests and responding to specific events. </a:t>
            </a:r>
            <a:endParaRPr lang="en-GB" altLang="en-US" dirty="0">
              <a:latin typeface="SassoonPrimaryInfant" pitchFamily="2" charset="0"/>
            </a:endParaRPr>
          </a:p>
          <a:p>
            <a:pPr>
              <a:lnSpc>
                <a:spcPct val="100000"/>
              </a:lnSpc>
              <a:spcBef>
                <a:spcPct val="0"/>
              </a:spcBef>
              <a:defRPr/>
            </a:pPr>
            <a:r>
              <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rPr>
              <a:t>There are 7 Areas of Learning in the Early Years Foundation Stage (EYFS), which activities are planned around:</a:t>
            </a:r>
          </a:p>
          <a:p>
            <a:pPr>
              <a:lnSpc>
                <a:spcPct val="100000"/>
              </a:lnSpc>
              <a:spcBef>
                <a:spcPct val="0"/>
              </a:spcBef>
              <a:defRPr/>
            </a:pPr>
            <a:endPar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endParaRPr>
          </a:p>
          <a:p>
            <a:pPr marL="285750" indent="-285750">
              <a:spcBef>
                <a:spcPct val="0"/>
              </a:spcBef>
              <a:defRPr/>
            </a:pPr>
            <a:r>
              <a:rPr lang="en-GB" altLang="en-US" b="1" dirty="0">
                <a:solidFill>
                  <a:srgbClr val="DD215B"/>
                </a:solidFill>
                <a:latin typeface="SassoonPrimaryInfant" pitchFamily="2" charset="0"/>
                <a:ea typeface="Calibri" panose="020F0502020204030204" pitchFamily="34" charset="0"/>
                <a:cs typeface="Times New Roman" panose="02020603050405020304" pitchFamily="18" charset="0"/>
              </a:rPr>
              <a:t>Personal, Social and Emotional Development</a:t>
            </a:r>
          </a:p>
          <a:p>
            <a:pPr marL="285750" indent="-285750">
              <a:spcBef>
                <a:spcPct val="0"/>
              </a:spcBef>
              <a:defRPr/>
            </a:pPr>
            <a:r>
              <a:rPr lang="en-GB" altLang="en-US" b="1" dirty="0">
                <a:solidFill>
                  <a:srgbClr val="F3CA4C"/>
                </a:solidFill>
                <a:latin typeface="SassoonPrimaryInfant" pitchFamily="2" charset="0"/>
                <a:ea typeface="Calibri" panose="020F0502020204030204" pitchFamily="34" charset="0"/>
                <a:cs typeface="Times New Roman" panose="02020603050405020304" pitchFamily="18" charset="0"/>
              </a:rPr>
              <a:t>Physical Development</a:t>
            </a:r>
          </a:p>
          <a:p>
            <a:pPr marL="285750" indent="-285750">
              <a:spcBef>
                <a:spcPct val="0"/>
              </a:spcBef>
              <a:defRPr/>
            </a:pPr>
            <a:r>
              <a:rPr lang="en-GB" altLang="en-US" b="1" dirty="0">
                <a:solidFill>
                  <a:srgbClr val="23A7F9"/>
                </a:solidFill>
                <a:latin typeface="SassoonPrimaryInfant" pitchFamily="2" charset="0"/>
                <a:ea typeface="Calibri" panose="020F0502020204030204" pitchFamily="34" charset="0"/>
                <a:cs typeface="Times New Roman" panose="02020603050405020304" pitchFamily="18" charset="0"/>
              </a:rPr>
              <a:t>Communication and Language</a:t>
            </a:r>
          </a:p>
          <a:p>
            <a:pPr marL="285750" indent="-285750">
              <a:spcBef>
                <a:spcPct val="0"/>
              </a:spcBef>
              <a:defRPr/>
            </a:pPr>
            <a:r>
              <a:rPr lang="en-GB" altLang="en-US" b="1" dirty="0">
                <a:solidFill>
                  <a:srgbClr val="92CE30"/>
                </a:solidFill>
                <a:latin typeface="SassoonPrimaryInfant" pitchFamily="2" charset="0"/>
                <a:ea typeface="Calibri" panose="020F0502020204030204" pitchFamily="34" charset="0"/>
                <a:cs typeface="Times New Roman" panose="02020603050405020304" pitchFamily="18" charset="0"/>
              </a:rPr>
              <a:t>Literacy</a:t>
            </a:r>
          </a:p>
          <a:p>
            <a:pPr marL="285750" indent="-285750">
              <a:spcBef>
                <a:spcPct val="0"/>
              </a:spcBef>
              <a:defRPr/>
            </a:pPr>
            <a:r>
              <a:rPr lang="en-GB" altLang="en-US" b="1" dirty="0">
                <a:solidFill>
                  <a:srgbClr val="FF7E00"/>
                </a:solidFill>
                <a:latin typeface="SassoonPrimaryInfant" pitchFamily="2" charset="0"/>
                <a:ea typeface="Calibri" panose="020F0502020204030204" pitchFamily="34" charset="0"/>
                <a:cs typeface="Times New Roman" panose="02020603050405020304" pitchFamily="18" charset="0"/>
              </a:rPr>
              <a:t>Mathematics</a:t>
            </a:r>
          </a:p>
          <a:p>
            <a:pPr marL="285750" indent="-285750">
              <a:spcBef>
                <a:spcPct val="0"/>
              </a:spcBef>
              <a:defRPr/>
            </a:pPr>
            <a:r>
              <a:rPr lang="en-GB" altLang="en-US" b="1" dirty="0">
                <a:solidFill>
                  <a:srgbClr val="611A92"/>
                </a:solidFill>
                <a:latin typeface="SassoonPrimaryInfant" pitchFamily="2" charset="0"/>
                <a:ea typeface="Calibri" panose="020F0502020204030204" pitchFamily="34" charset="0"/>
                <a:cs typeface="Times New Roman" panose="02020603050405020304" pitchFamily="18" charset="0"/>
              </a:rPr>
              <a:t>Understanding the World</a:t>
            </a:r>
          </a:p>
          <a:p>
            <a:pPr marL="285750" indent="-285750">
              <a:spcBef>
                <a:spcPct val="0"/>
              </a:spcBef>
              <a:defRPr/>
            </a:pPr>
            <a:r>
              <a:rPr lang="en-GB" altLang="en-US" b="1" dirty="0">
                <a:solidFill>
                  <a:srgbClr val="04AA94"/>
                </a:solidFill>
                <a:latin typeface="SassoonPrimaryInfant" pitchFamily="2" charset="0"/>
                <a:ea typeface="Calibri" panose="020F0502020204030204" pitchFamily="34" charset="0"/>
                <a:cs typeface="Times New Roman" panose="02020603050405020304" pitchFamily="18" charset="0"/>
              </a:rPr>
              <a:t>Expressive Arts and Design</a:t>
            </a:r>
          </a:p>
          <a:p>
            <a:pPr>
              <a:lnSpc>
                <a:spcPct val="100000"/>
              </a:lnSpc>
              <a:spcBef>
                <a:spcPct val="0"/>
              </a:spcBef>
              <a:defRPr/>
            </a:pPr>
            <a:endParaRPr lang="en-GB" altLang="en-US" sz="2800" dirty="0">
              <a:solidFill>
                <a:srgbClr val="000000"/>
              </a:solidFill>
              <a:latin typeface="SassoonPrimaryInfant" pitchFamily="2" charset="0"/>
              <a:ea typeface="Calibri" panose="020F0502020204030204" pitchFamily="34" charset="0"/>
              <a:cs typeface="Times New Roman" panose="02020603050405020304" pitchFamily="18" charset="0"/>
            </a:endParaRPr>
          </a:p>
          <a:p>
            <a:pPr>
              <a:lnSpc>
                <a:spcPct val="100000"/>
              </a:lnSpc>
              <a:spcBef>
                <a:spcPct val="0"/>
              </a:spcBef>
              <a:defRPr/>
            </a:pPr>
            <a:r>
              <a:rPr lang="en-GB" altLang="en-US" dirty="0">
                <a:latin typeface="SassoonPrimaryInfant" pitchFamily="2" charset="0"/>
                <a:cs typeface="Times New Roman" panose="02020603050405020304" pitchFamily="18" charset="0"/>
              </a:rPr>
              <a:t>Throughout the EYFS, children will be working towards the Early Learning Goals. These describe the level of attainment expected at the end of your child’s Reception year in school.</a:t>
            </a:r>
            <a:endParaRPr lang="en-GB" altLang="en-US" dirty="0">
              <a:latin typeface="SassoonPrimaryInfant" pitchFamily="2" charset="0"/>
            </a:endParaRPr>
          </a:p>
          <a:p>
            <a:pPr marL="0" indent="0">
              <a:buNone/>
            </a:pPr>
            <a:endParaRPr lang="en-GB" dirty="0"/>
          </a:p>
        </p:txBody>
      </p:sp>
    </p:spTree>
    <p:extLst>
      <p:ext uri="{BB962C8B-B14F-4D97-AF65-F5344CB8AC3E}">
        <p14:creationId xmlns:p14="http://schemas.microsoft.com/office/powerpoint/2010/main" val="3293934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Learning Journals</a:t>
            </a:r>
            <a:endParaRPr lang="en-GB" b="1" u="sng" dirty="0">
              <a:latin typeface="SassoonPrimaryInfant" pitchFamily="2" charset="0"/>
            </a:endParaRPr>
          </a:p>
        </p:txBody>
      </p:sp>
      <p:sp>
        <p:nvSpPr>
          <p:cNvPr id="3" name="Content Placeholder 2"/>
          <p:cNvSpPr>
            <a:spLocks noGrp="1"/>
          </p:cNvSpPr>
          <p:nvPr>
            <p:ph idx="1"/>
          </p:nvPr>
        </p:nvSpPr>
        <p:spPr/>
        <p:txBody>
          <a:bodyPr>
            <a:normAutofit/>
          </a:bodyPr>
          <a:lstStyle/>
          <a:p>
            <a:pPr>
              <a:spcBef>
                <a:spcPct val="0"/>
              </a:spcBef>
            </a:pPr>
            <a:r>
              <a:rPr lang="en-GB" altLang="en-US" sz="2400" dirty="0">
                <a:solidFill>
                  <a:srgbClr val="000000"/>
                </a:solidFill>
                <a:latin typeface="SassoonPrimaryInfant" pitchFamily="2" charset="0"/>
                <a:ea typeface="Calibri" panose="020F0502020204030204" pitchFamily="34" charset="0"/>
                <a:cs typeface="Times New Roman" panose="02020603050405020304" pitchFamily="18" charset="0"/>
              </a:rPr>
              <a:t>Throughout the year, staff will record your child’s learning in a </a:t>
            </a:r>
            <a:r>
              <a:rPr lang="en-GB" altLang="en-US" sz="2400" dirty="0" smtClean="0">
                <a:solidFill>
                  <a:srgbClr val="000000"/>
                </a:solidFill>
                <a:latin typeface="SassoonPrimaryInfant" pitchFamily="2" charset="0"/>
                <a:ea typeface="Calibri" panose="020F0502020204030204" pitchFamily="34" charset="0"/>
                <a:cs typeface="Times New Roman" panose="02020603050405020304" pitchFamily="18" charset="0"/>
              </a:rPr>
              <a:t>file </a:t>
            </a:r>
            <a:r>
              <a:rPr lang="en-GB" altLang="en-US" sz="2400" dirty="0">
                <a:solidFill>
                  <a:srgbClr val="000000"/>
                </a:solidFill>
                <a:latin typeface="SassoonPrimaryInfant" pitchFamily="2" charset="0"/>
                <a:ea typeface="Calibri" panose="020F0502020204030204" pitchFamily="34" charset="0"/>
                <a:cs typeface="Times New Roman" panose="02020603050405020304" pitchFamily="18" charset="0"/>
              </a:rPr>
              <a:t>called a </a:t>
            </a:r>
            <a:r>
              <a:rPr lang="en-GB" altLang="en-US" sz="2400" dirty="0" smtClean="0">
                <a:solidFill>
                  <a:srgbClr val="000000"/>
                </a:solidFill>
                <a:latin typeface="SassoonPrimaryInfant" pitchFamily="2" charset="0"/>
                <a:ea typeface="Calibri" panose="020F0502020204030204" pitchFamily="34" charset="0"/>
                <a:cs typeface="Times New Roman" panose="02020603050405020304" pitchFamily="18" charset="0"/>
              </a:rPr>
              <a:t>learning journal. This </a:t>
            </a:r>
            <a:r>
              <a:rPr lang="en-GB" altLang="en-US" sz="2400" dirty="0">
                <a:solidFill>
                  <a:srgbClr val="000000"/>
                </a:solidFill>
                <a:latin typeface="SassoonPrimaryInfant" pitchFamily="2" charset="0"/>
                <a:ea typeface="Calibri" panose="020F0502020204030204" pitchFamily="34" charset="0"/>
                <a:cs typeface="Times New Roman" panose="02020603050405020304" pitchFamily="18" charset="0"/>
              </a:rPr>
              <a:t>will form a unique record of your child’s learning and </a:t>
            </a:r>
            <a:r>
              <a:rPr lang="en-GB" altLang="en-US" sz="2400" dirty="0" smtClean="0">
                <a:solidFill>
                  <a:srgbClr val="000000"/>
                </a:solidFill>
                <a:latin typeface="SassoonPrimaryInfant" pitchFamily="2" charset="0"/>
                <a:ea typeface="Calibri" panose="020F0502020204030204" pitchFamily="34" charset="0"/>
                <a:cs typeface="Times New Roman" panose="02020603050405020304" pitchFamily="18" charset="0"/>
              </a:rPr>
              <a:t>development.</a:t>
            </a:r>
          </a:p>
          <a:p>
            <a:pPr>
              <a:spcBef>
                <a:spcPct val="0"/>
              </a:spcBef>
            </a:pPr>
            <a:r>
              <a:rPr lang="en-GB" altLang="en-US" sz="2400" dirty="0" smtClean="0">
                <a:solidFill>
                  <a:srgbClr val="000000"/>
                </a:solidFill>
                <a:latin typeface="SassoonPrimaryInfant" pitchFamily="2" charset="0"/>
                <a:ea typeface="Calibri" panose="020F0502020204030204" pitchFamily="34" charset="0"/>
                <a:cs typeface="Times New Roman" panose="02020603050405020304" pitchFamily="18" charset="0"/>
              </a:rPr>
              <a:t>It </a:t>
            </a:r>
            <a:r>
              <a:rPr lang="en-GB" altLang="en-US" sz="2400" dirty="0">
                <a:solidFill>
                  <a:srgbClr val="000000"/>
                </a:solidFill>
                <a:latin typeface="SassoonPrimaryInfant" pitchFamily="2" charset="0"/>
                <a:ea typeface="Calibri" panose="020F0502020204030204" pitchFamily="34" charset="0"/>
                <a:cs typeface="Times New Roman" panose="02020603050405020304" pitchFamily="18" charset="0"/>
              </a:rPr>
              <a:t>will contain samples of work, photographs and staff observations. These folders enable staff to track your child’s progress and attainment, and also plan future activities</a:t>
            </a:r>
            <a:r>
              <a:rPr lang="en-GB" altLang="en-US" sz="2400" dirty="0" smtClean="0">
                <a:solidFill>
                  <a:srgbClr val="000000"/>
                </a:solidFill>
                <a:latin typeface="SassoonPrimaryInfant" pitchFamily="2" charset="0"/>
                <a:ea typeface="Calibri" panose="020F0502020204030204" pitchFamily="34" charset="0"/>
                <a:cs typeface="Times New Roman" panose="02020603050405020304" pitchFamily="18" charset="0"/>
              </a:rPr>
              <a:t>.</a:t>
            </a:r>
          </a:p>
          <a:p>
            <a:pPr>
              <a:spcBef>
                <a:spcPct val="0"/>
              </a:spcBef>
            </a:pPr>
            <a:r>
              <a:rPr lang="en-GB" altLang="en-US" sz="2400" dirty="0" smtClean="0">
                <a:solidFill>
                  <a:srgbClr val="000000"/>
                </a:solidFill>
                <a:latin typeface="SassoonPrimaryInfant" pitchFamily="2" charset="0"/>
                <a:ea typeface="Calibri" panose="020F0502020204030204" pitchFamily="34" charset="0"/>
                <a:cs typeface="Times New Roman" panose="02020603050405020304" pitchFamily="18" charset="0"/>
              </a:rPr>
              <a:t>Your child will also have exercise books for Literacy and Numeracy. </a:t>
            </a:r>
          </a:p>
          <a:p>
            <a:pPr>
              <a:spcBef>
                <a:spcPct val="0"/>
              </a:spcBef>
            </a:pPr>
            <a:r>
              <a:rPr lang="en-GB" altLang="en-US" sz="2400" dirty="0" smtClean="0">
                <a:solidFill>
                  <a:srgbClr val="000000"/>
                </a:solidFill>
                <a:latin typeface="SassoonPrimaryInfant" pitchFamily="2" charset="0"/>
                <a:ea typeface="Calibri" panose="020F0502020204030204" pitchFamily="34" charset="0"/>
                <a:cs typeface="Times New Roman" panose="02020603050405020304" pitchFamily="18" charset="0"/>
              </a:rPr>
              <a:t>Your child will also have two Parents’ Evenings; one in Autumn and one in Spring. </a:t>
            </a:r>
          </a:p>
          <a:p>
            <a:pPr>
              <a:spcBef>
                <a:spcPct val="0"/>
              </a:spcBef>
            </a:pPr>
            <a:r>
              <a:rPr lang="en-GB" altLang="en-US" sz="2400" dirty="0" smtClean="0">
                <a:solidFill>
                  <a:srgbClr val="000000"/>
                </a:solidFill>
                <a:latin typeface="SassoonPrimaryInfant" pitchFamily="2" charset="0"/>
                <a:ea typeface="Calibri" panose="020F0502020204030204" pitchFamily="34" charset="0"/>
                <a:cs typeface="Times New Roman" panose="02020603050405020304" pitchFamily="18" charset="0"/>
              </a:rPr>
              <a:t>You will then receive your child’s report in July, documenting their attainment levels for their Reception year.</a:t>
            </a:r>
            <a:endParaRPr lang="en-GB" altLang="en-US" sz="2400" dirty="0">
              <a:solidFill>
                <a:srgbClr val="000000"/>
              </a:solidFill>
              <a:latin typeface="SassoonPrimaryInfant" pitchFamily="2" charset="0"/>
              <a:ea typeface="Calibri" panose="020F0502020204030204" pitchFamily="34" charset="0"/>
              <a:cs typeface="Times New Roman" panose="02020603050405020304" pitchFamily="18" charset="0"/>
            </a:endParaRPr>
          </a:p>
          <a:p>
            <a:pPr>
              <a:spcBef>
                <a:spcPct val="0"/>
              </a:spcBef>
            </a:pPr>
            <a:endParaRPr lang="en-GB" altLang="en-US" dirty="0">
              <a:solidFill>
                <a:srgbClr val="000000"/>
              </a:solidFill>
              <a:latin typeface="BPreplay" pitchFamily="50"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74744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Home Learning </a:t>
            </a:r>
            <a:endParaRPr lang="en-GB" b="1" u="sng" dirty="0">
              <a:latin typeface="SassoonPrimaryInfant" pitchFamily="2" charset="0"/>
            </a:endParaRPr>
          </a:p>
        </p:txBody>
      </p:sp>
      <p:sp>
        <p:nvSpPr>
          <p:cNvPr id="3" name="Content Placeholder 2"/>
          <p:cNvSpPr>
            <a:spLocks noGrp="1"/>
          </p:cNvSpPr>
          <p:nvPr>
            <p:ph idx="1"/>
          </p:nvPr>
        </p:nvSpPr>
        <p:spPr/>
        <p:txBody>
          <a:bodyPr>
            <a:normAutofit fontScale="85000" lnSpcReduction="20000"/>
          </a:bodyPr>
          <a:lstStyle/>
          <a:p>
            <a:r>
              <a:rPr lang="en-GB" dirty="0" smtClean="0">
                <a:latin typeface="SassoonPrimaryInfant" pitchFamily="2" charset="0"/>
              </a:rPr>
              <a:t>We believe that home learning is as equally important in a child’s development as school learning. </a:t>
            </a:r>
          </a:p>
          <a:p>
            <a:r>
              <a:rPr lang="en-GB" dirty="0" smtClean="0">
                <a:latin typeface="SassoonPrimaryInfant" pitchFamily="2" charset="0"/>
              </a:rPr>
              <a:t>Your child will receive one piece of homework, per week, and we would appreciate your help in supporting your child to complete this. </a:t>
            </a:r>
          </a:p>
          <a:p>
            <a:r>
              <a:rPr lang="en-GB" dirty="0" smtClean="0">
                <a:latin typeface="SassoonPrimaryInfant" pitchFamily="2" charset="0"/>
              </a:rPr>
              <a:t>We also send regular ‘Parent Partnership’ homework, which encourages families to work together. </a:t>
            </a:r>
          </a:p>
          <a:p>
            <a:r>
              <a:rPr lang="en-GB" dirty="0" smtClean="0">
                <a:latin typeface="SassoonPrimaryInfant" pitchFamily="2" charset="0"/>
              </a:rPr>
              <a:t>Your child will also receive a reading book and home reading record. </a:t>
            </a:r>
          </a:p>
          <a:p>
            <a:r>
              <a:rPr lang="en-GB" dirty="0" smtClean="0">
                <a:latin typeface="SassoonPrimaryInfant" pitchFamily="2" charset="0"/>
              </a:rPr>
              <a:t>We encourage all children to read daily, either by sharing a story, a magazine or reading their school reading book. </a:t>
            </a:r>
            <a:endParaRPr lang="en-GB" dirty="0">
              <a:latin typeface="SassoonPrimaryInfant" pitchFamily="2" charset="0"/>
            </a:endParaRPr>
          </a:p>
        </p:txBody>
      </p:sp>
    </p:spTree>
    <p:extLst>
      <p:ext uri="{BB962C8B-B14F-4D97-AF65-F5344CB8AC3E}">
        <p14:creationId xmlns:p14="http://schemas.microsoft.com/office/powerpoint/2010/main" val="3590475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Preparing for Reception</a:t>
            </a:r>
            <a:endParaRPr lang="en-GB" b="1" u="sng" dirty="0">
              <a:latin typeface="SassoonPrimaryInfant" pitchFamily="2" charset="0"/>
            </a:endParaRPr>
          </a:p>
        </p:txBody>
      </p:sp>
      <p:sp>
        <p:nvSpPr>
          <p:cNvPr id="3" name="Content Placeholder 2"/>
          <p:cNvSpPr>
            <a:spLocks noGrp="1"/>
          </p:cNvSpPr>
          <p:nvPr>
            <p:ph idx="1"/>
          </p:nvPr>
        </p:nvSpPr>
        <p:spPr/>
        <p:txBody>
          <a:bodyPr>
            <a:normAutofit fontScale="85000" lnSpcReduction="20000"/>
          </a:bodyPr>
          <a:lstStyle/>
          <a:p>
            <a:r>
              <a:rPr lang="en-GB" dirty="0" smtClean="0">
                <a:latin typeface="SassoonPrimaryInfant" pitchFamily="2" charset="0"/>
              </a:rPr>
              <a:t>In Reception, we encourage children to be independent learners.</a:t>
            </a:r>
          </a:p>
          <a:p>
            <a:pPr marL="0" indent="0">
              <a:buNone/>
            </a:pPr>
            <a:r>
              <a:rPr lang="en-GB" dirty="0" smtClean="0">
                <a:latin typeface="SassoonPrimaryInfant" pitchFamily="2" charset="0"/>
              </a:rPr>
              <a:t>In preparation for September, it would be useful if you could support your child in:</a:t>
            </a:r>
          </a:p>
          <a:p>
            <a:r>
              <a:rPr lang="en-GB" dirty="0" smtClean="0">
                <a:latin typeface="SassoonPrimaryInfant" pitchFamily="2" charset="0"/>
              </a:rPr>
              <a:t>Recognising and writing their first name.</a:t>
            </a:r>
          </a:p>
          <a:p>
            <a:r>
              <a:rPr lang="en-GB" dirty="0" smtClean="0">
                <a:latin typeface="SassoonPrimaryInfant" pitchFamily="2" charset="0"/>
              </a:rPr>
              <a:t>Saying their numbers in order to 20 and beginning to count objects in a range of ways.</a:t>
            </a:r>
          </a:p>
          <a:p>
            <a:r>
              <a:rPr lang="en-GB" dirty="0" smtClean="0">
                <a:latin typeface="SassoonPrimaryInfant" pitchFamily="2" charset="0"/>
              </a:rPr>
              <a:t>Dressing/ undressing themselves.</a:t>
            </a:r>
          </a:p>
          <a:p>
            <a:r>
              <a:rPr lang="en-GB" dirty="0" smtClean="0">
                <a:latin typeface="SassoonPrimaryInfant" pitchFamily="2" charset="0"/>
              </a:rPr>
              <a:t>Using the toilet independently.</a:t>
            </a:r>
          </a:p>
          <a:p>
            <a:r>
              <a:rPr lang="en-GB" dirty="0" smtClean="0">
                <a:latin typeface="SassoonPrimaryInfant" pitchFamily="2" charset="0"/>
              </a:rPr>
              <a:t>Talking about Reception and what their day will be like.  </a:t>
            </a:r>
            <a:endParaRPr lang="en-GB" dirty="0">
              <a:latin typeface="SassoonPrimaryInfant" pitchFamily="2" charset="0"/>
            </a:endParaRPr>
          </a:p>
        </p:txBody>
      </p:sp>
    </p:spTree>
    <p:extLst>
      <p:ext uri="{BB962C8B-B14F-4D97-AF65-F5344CB8AC3E}">
        <p14:creationId xmlns:p14="http://schemas.microsoft.com/office/powerpoint/2010/main" val="1508441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Transition </a:t>
            </a:r>
            <a:endParaRPr lang="en-GB" b="1" u="sng" dirty="0">
              <a:latin typeface="SassoonPrimaryInfant" pitchFamily="2" charset="0"/>
            </a:endParaRPr>
          </a:p>
        </p:txBody>
      </p:sp>
      <p:sp>
        <p:nvSpPr>
          <p:cNvPr id="3" name="Content Placeholder 2"/>
          <p:cNvSpPr>
            <a:spLocks noGrp="1"/>
          </p:cNvSpPr>
          <p:nvPr>
            <p:ph idx="1"/>
          </p:nvPr>
        </p:nvSpPr>
        <p:spPr/>
        <p:txBody>
          <a:bodyPr/>
          <a:lstStyle/>
          <a:p>
            <a:r>
              <a:rPr lang="en-GB" dirty="0" smtClean="0">
                <a:latin typeface="SassoonPrimaryInfant" pitchFamily="2" charset="0"/>
              </a:rPr>
              <a:t>The transition for children from Nursery to Reception can be a challenging one, as it is a change of environment, adults and school times. </a:t>
            </a:r>
          </a:p>
          <a:p>
            <a:r>
              <a:rPr lang="en-GB" dirty="0" smtClean="0">
                <a:latin typeface="SassoonPrimaryInfant" pitchFamily="2" charset="0"/>
              </a:rPr>
              <a:t>If you have any concerns or queries please do not hesitate to speak to a member of staff. </a:t>
            </a:r>
            <a:endParaRPr lang="en-GB" dirty="0">
              <a:latin typeface="SassoonPrimaryInfant" pitchFamily="2" charset="0"/>
            </a:endParaRPr>
          </a:p>
        </p:txBody>
      </p:sp>
    </p:spTree>
    <p:extLst>
      <p:ext uri="{BB962C8B-B14F-4D97-AF65-F5344CB8AC3E}">
        <p14:creationId xmlns:p14="http://schemas.microsoft.com/office/powerpoint/2010/main" val="3958703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260648"/>
            <a:ext cx="8229600" cy="4525963"/>
          </a:xfrm>
        </p:spPr>
        <p:txBody>
          <a:bodyPr>
            <a:normAutofit lnSpcReduction="10000"/>
          </a:bodyPr>
          <a:lstStyle/>
          <a:p>
            <a:pPr algn="ctr">
              <a:lnSpc>
                <a:spcPct val="107000"/>
              </a:lnSpc>
              <a:spcAft>
                <a:spcPts val="800"/>
              </a:spcAft>
            </a:pPr>
            <a:r>
              <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rPr>
              <a:t>We hope that this presentation </a:t>
            </a:r>
            <a:r>
              <a:rPr lang="en-GB" altLang="en-US" dirty="0" smtClean="0">
                <a:solidFill>
                  <a:srgbClr val="000000"/>
                </a:solidFill>
                <a:latin typeface="SassoonPrimaryInfant" pitchFamily="2" charset="0"/>
                <a:ea typeface="Calibri" panose="020F0502020204030204" pitchFamily="34" charset="0"/>
                <a:cs typeface="Times New Roman" panose="02020603050405020304" pitchFamily="18" charset="0"/>
              </a:rPr>
              <a:t>has been useful and has provided you with an insight into our Reception class. </a:t>
            </a:r>
            <a:endPar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endParaRPr>
          </a:p>
          <a:p>
            <a:pPr algn="ctr">
              <a:lnSpc>
                <a:spcPct val="107000"/>
              </a:lnSpc>
              <a:spcAft>
                <a:spcPts val="800"/>
              </a:spcAft>
            </a:pPr>
            <a:r>
              <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rPr>
              <a:t>We aim to ensure that your children’s experience in </a:t>
            </a:r>
            <a:r>
              <a:rPr lang="en-GB" altLang="en-US" dirty="0" smtClean="0">
                <a:solidFill>
                  <a:srgbClr val="000000"/>
                </a:solidFill>
                <a:latin typeface="SassoonPrimaryInfant" pitchFamily="2" charset="0"/>
                <a:ea typeface="Calibri" panose="020F0502020204030204" pitchFamily="34" charset="0"/>
                <a:cs typeface="Times New Roman" panose="02020603050405020304" pitchFamily="18" charset="0"/>
              </a:rPr>
              <a:t>Marsden Primary School is </a:t>
            </a:r>
            <a:r>
              <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rPr>
              <a:t>a happy and rewarding one. </a:t>
            </a:r>
            <a:endParaRPr lang="en-GB" altLang="en-US" dirty="0" smtClean="0">
              <a:solidFill>
                <a:srgbClr val="000000"/>
              </a:solidFill>
              <a:latin typeface="SassoonPrimaryInfant" pitchFamily="2" charset="0"/>
              <a:ea typeface="Calibri" panose="020F0502020204030204" pitchFamily="34" charset="0"/>
              <a:cs typeface="Times New Roman" panose="02020603050405020304" pitchFamily="18" charset="0"/>
            </a:endParaRPr>
          </a:p>
          <a:p>
            <a:pPr algn="ctr">
              <a:lnSpc>
                <a:spcPct val="107000"/>
              </a:lnSpc>
              <a:spcAft>
                <a:spcPts val="800"/>
              </a:spcAft>
            </a:pPr>
            <a:r>
              <a:rPr lang="en-GB" altLang="en-US" dirty="0" smtClean="0">
                <a:solidFill>
                  <a:srgbClr val="000000"/>
                </a:solidFill>
                <a:latin typeface="SassoonPrimaryInfant" pitchFamily="2" charset="0"/>
                <a:ea typeface="Calibri" panose="020F0502020204030204" pitchFamily="34" charset="0"/>
                <a:cs typeface="Times New Roman" panose="02020603050405020304" pitchFamily="18" charset="0"/>
              </a:rPr>
              <a:t>We </a:t>
            </a:r>
            <a:r>
              <a:rPr lang="en-GB" altLang="en-US" dirty="0">
                <a:solidFill>
                  <a:srgbClr val="000000"/>
                </a:solidFill>
                <a:latin typeface="SassoonPrimaryInfant" pitchFamily="2" charset="0"/>
                <a:ea typeface="Calibri" panose="020F0502020204030204" pitchFamily="34" charset="0"/>
                <a:cs typeface="Times New Roman" panose="02020603050405020304" pitchFamily="18" charset="0"/>
              </a:rPr>
              <a:t>look forward to working with both you and your children.</a:t>
            </a:r>
            <a:endParaRPr lang="en-GB" altLang="en-US" sz="2400" dirty="0">
              <a:latin typeface="SassoonPrimaryInfant" pitchFamily="2" charset="0"/>
              <a:ea typeface="Calibri" panose="020F0502020204030204" pitchFamily="34" charset="0"/>
              <a:cs typeface="Times New Roman" panose="02020603050405020304" pitchFamily="18" charset="0"/>
            </a:endParaRPr>
          </a:p>
          <a:p>
            <a:endParaRPr lang="en-GB" dirty="0"/>
          </a:p>
        </p:txBody>
      </p:sp>
      <p:pic>
        <p:nvPicPr>
          <p:cNvPr id="4"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91880" y="4365104"/>
            <a:ext cx="3024336" cy="206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5506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marL="0" indent="0" algn="ctr">
              <a:buNone/>
            </a:pPr>
            <a:r>
              <a:rPr lang="en-GB" sz="7200" dirty="0" smtClean="0">
                <a:latin typeface="SassoonPrimaryInfant" pitchFamily="2" charset="0"/>
              </a:rPr>
              <a:t>Does anyone have any questions? </a:t>
            </a:r>
            <a:endParaRPr lang="en-GB" sz="7200" dirty="0">
              <a:latin typeface="SassoonPrimaryInfant" pitchFamily="2" charset="0"/>
            </a:endParaRPr>
          </a:p>
        </p:txBody>
      </p:sp>
    </p:spTree>
    <p:extLst>
      <p:ext uri="{BB962C8B-B14F-4D97-AF65-F5344CB8AC3E}">
        <p14:creationId xmlns:p14="http://schemas.microsoft.com/office/powerpoint/2010/main" val="3337028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Welcome to Foundation Stage</a:t>
            </a:r>
            <a:endParaRPr lang="en-GB" b="1" u="sng" dirty="0">
              <a:latin typeface="SassoonPrimaryInfant" pitchFamily="2" charset="0"/>
            </a:endParaRPr>
          </a:p>
        </p:txBody>
      </p:sp>
      <p:sp>
        <p:nvSpPr>
          <p:cNvPr id="3" name="Content Placeholder 2"/>
          <p:cNvSpPr>
            <a:spLocks noGrp="1"/>
          </p:cNvSpPr>
          <p:nvPr>
            <p:ph idx="1"/>
          </p:nvPr>
        </p:nvSpPr>
        <p:spPr/>
        <p:txBody>
          <a:bodyPr>
            <a:normAutofit/>
          </a:bodyPr>
          <a:lstStyle/>
          <a:p>
            <a:r>
              <a:rPr lang="en-GB" dirty="0" smtClean="0">
                <a:latin typeface="SassoonPrimaryInfant" pitchFamily="2" charset="0"/>
              </a:rPr>
              <a:t>We operate our Nursery and Reception as a Foundation Stage Unit.</a:t>
            </a:r>
          </a:p>
          <a:p>
            <a:r>
              <a:rPr lang="en-GB" dirty="0" smtClean="0">
                <a:latin typeface="SassoonPrimaryInfant" pitchFamily="2" charset="0"/>
              </a:rPr>
              <a:t>Within the unit we have two separate carpet areas; one for Nursery and one for Reception.</a:t>
            </a:r>
          </a:p>
          <a:p>
            <a:r>
              <a:rPr lang="en-GB" dirty="0" smtClean="0">
                <a:latin typeface="SassoonPrimaryInfant" pitchFamily="2" charset="0"/>
              </a:rPr>
              <a:t>The children are able to learn in a range of environments throughout the unit including: our indoor and outdoor areas and our sensory garden. </a:t>
            </a:r>
            <a:endParaRPr lang="en-GB" dirty="0">
              <a:latin typeface="SassoonPrimaryInfant" pitchFamily="2" charset="0"/>
            </a:endParaRPr>
          </a:p>
        </p:txBody>
      </p:sp>
    </p:spTree>
    <p:extLst>
      <p:ext uri="{BB962C8B-B14F-4D97-AF65-F5344CB8AC3E}">
        <p14:creationId xmlns:p14="http://schemas.microsoft.com/office/powerpoint/2010/main" val="1217403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Meet the Staff </a:t>
            </a:r>
            <a:endParaRPr lang="en-GB" b="1" u="sng" dirty="0">
              <a:latin typeface="SassoonPrimaryInfant" pitchFamily="2" charset="0"/>
            </a:endParaRPr>
          </a:p>
        </p:txBody>
      </p:sp>
      <p:sp>
        <p:nvSpPr>
          <p:cNvPr id="3" name="Content Placeholder 2"/>
          <p:cNvSpPr>
            <a:spLocks noGrp="1"/>
          </p:cNvSpPr>
          <p:nvPr>
            <p:ph idx="1"/>
          </p:nvPr>
        </p:nvSpPr>
        <p:spPr/>
        <p:txBody>
          <a:bodyPr>
            <a:normAutofit lnSpcReduction="10000"/>
          </a:bodyPr>
          <a:lstStyle/>
          <a:p>
            <a:pPr marL="0" indent="0" algn="ctr">
              <a:buNone/>
            </a:pPr>
            <a:r>
              <a:rPr lang="en-GB" sz="2800" u="sng" dirty="0" smtClean="0">
                <a:latin typeface="SassoonPrimaryInfant" pitchFamily="2" charset="0"/>
              </a:rPr>
              <a:t>Nursery</a:t>
            </a:r>
            <a:r>
              <a:rPr lang="en-GB" sz="2800" dirty="0" smtClean="0">
                <a:latin typeface="SassoonPrimaryInfant" pitchFamily="2" charset="0"/>
              </a:rPr>
              <a:t> </a:t>
            </a:r>
          </a:p>
          <a:p>
            <a:pPr marL="0" indent="0" algn="ctr">
              <a:buNone/>
            </a:pPr>
            <a:r>
              <a:rPr lang="en-GB" sz="2800" dirty="0" smtClean="0">
                <a:latin typeface="SassoonPrimaryInfant" pitchFamily="2" charset="0"/>
              </a:rPr>
              <a:t>Class Teacher – Mrs </a:t>
            </a:r>
            <a:r>
              <a:rPr lang="en-GB" sz="2800" dirty="0" err="1" smtClean="0">
                <a:latin typeface="SassoonPrimaryInfant" pitchFamily="2" charset="0"/>
              </a:rPr>
              <a:t>Hanratty</a:t>
            </a:r>
            <a:endParaRPr lang="en-GB" sz="2800" dirty="0" smtClean="0">
              <a:latin typeface="SassoonPrimaryInfant" pitchFamily="2" charset="0"/>
            </a:endParaRPr>
          </a:p>
          <a:p>
            <a:pPr marL="0" indent="0" algn="ctr">
              <a:buNone/>
            </a:pPr>
            <a:r>
              <a:rPr lang="en-GB" sz="2800" dirty="0" smtClean="0">
                <a:latin typeface="SassoonPrimaryInfant" pitchFamily="2" charset="0"/>
              </a:rPr>
              <a:t>Nursery Nurse – Mrs Elliott </a:t>
            </a:r>
          </a:p>
          <a:p>
            <a:pPr marL="0" indent="0" algn="ctr">
              <a:buNone/>
            </a:pPr>
            <a:endParaRPr lang="en-GB" sz="2800" dirty="0">
              <a:latin typeface="SassoonPrimaryInfant" pitchFamily="2" charset="0"/>
            </a:endParaRPr>
          </a:p>
          <a:p>
            <a:pPr marL="0" indent="0" algn="ctr">
              <a:buNone/>
            </a:pPr>
            <a:r>
              <a:rPr lang="en-GB" sz="2800" u="sng" dirty="0" smtClean="0">
                <a:latin typeface="SassoonPrimaryInfant" pitchFamily="2" charset="0"/>
              </a:rPr>
              <a:t>Reception </a:t>
            </a:r>
          </a:p>
          <a:p>
            <a:pPr marL="0" indent="0" algn="ctr">
              <a:buNone/>
            </a:pPr>
            <a:r>
              <a:rPr lang="en-GB" sz="2800" dirty="0" smtClean="0">
                <a:latin typeface="SassoonPrimaryInfant" pitchFamily="2" charset="0"/>
              </a:rPr>
              <a:t>Class Teacher – Miss Edwards </a:t>
            </a:r>
          </a:p>
          <a:p>
            <a:pPr marL="0" indent="0" algn="ctr">
              <a:buNone/>
            </a:pPr>
            <a:r>
              <a:rPr lang="en-GB" sz="2800" dirty="0" smtClean="0">
                <a:latin typeface="SassoonPrimaryInfant" pitchFamily="2" charset="0"/>
              </a:rPr>
              <a:t>HLTA – Miss Clark </a:t>
            </a:r>
          </a:p>
          <a:p>
            <a:pPr marL="0" indent="0" algn="ctr">
              <a:buNone/>
            </a:pPr>
            <a:endParaRPr lang="en-GB" sz="2800" dirty="0">
              <a:latin typeface="SassoonPrimaryInfant" pitchFamily="2" charset="0"/>
            </a:endParaRPr>
          </a:p>
          <a:p>
            <a:pPr marL="0" indent="0" algn="ctr">
              <a:buNone/>
            </a:pPr>
            <a:r>
              <a:rPr lang="en-GB" sz="2800" dirty="0" smtClean="0">
                <a:latin typeface="SassoonPrimaryInfant" pitchFamily="2" charset="0"/>
              </a:rPr>
              <a:t>Early </a:t>
            </a:r>
            <a:r>
              <a:rPr lang="en-GB" sz="2800" smtClean="0">
                <a:latin typeface="SassoonPrimaryInfant" pitchFamily="2" charset="0"/>
              </a:rPr>
              <a:t>Years Support - </a:t>
            </a:r>
            <a:r>
              <a:rPr lang="en-GB" sz="2800" dirty="0" smtClean="0">
                <a:latin typeface="SassoonPrimaryInfant" pitchFamily="2" charset="0"/>
              </a:rPr>
              <a:t>Mrs Lewis </a:t>
            </a:r>
          </a:p>
          <a:p>
            <a:pPr marL="0" indent="0" algn="ctr">
              <a:buNone/>
            </a:pPr>
            <a:endParaRPr lang="en-GB" dirty="0"/>
          </a:p>
          <a:p>
            <a:pPr marL="0" indent="0" algn="ctr">
              <a:buNone/>
            </a:pPr>
            <a:endParaRPr lang="en-GB" dirty="0"/>
          </a:p>
        </p:txBody>
      </p:sp>
    </p:spTree>
    <p:extLst>
      <p:ext uri="{BB962C8B-B14F-4D97-AF65-F5344CB8AC3E}">
        <p14:creationId xmlns:p14="http://schemas.microsoft.com/office/powerpoint/2010/main" val="234350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Reception</a:t>
            </a:r>
            <a:r>
              <a:rPr lang="en-GB" b="1" dirty="0" smtClean="0"/>
              <a:t> </a:t>
            </a:r>
            <a:endParaRPr lang="en-GB" b="1" dirty="0"/>
          </a:p>
        </p:txBody>
      </p:sp>
      <p:sp>
        <p:nvSpPr>
          <p:cNvPr id="3" name="Content Placeholder 2"/>
          <p:cNvSpPr>
            <a:spLocks noGrp="1"/>
          </p:cNvSpPr>
          <p:nvPr>
            <p:ph idx="1"/>
          </p:nvPr>
        </p:nvSpPr>
        <p:spPr/>
        <p:txBody>
          <a:bodyPr/>
          <a:lstStyle/>
          <a:p>
            <a:r>
              <a:rPr lang="en-GB" dirty="0" smtClean="0">
                <a:latin typeface="SassoonPrimaryInfant" pitchFamily="2" charset="0"/>
              </a:rPr>
              <a:t>We have spaces for 30 children in our Reception Class. </a:t>
            </a:r>
          </a:p>
          <a:p>
            <a:r>
              <a:rPr lang="en-GB" dirty="0" smtClean="0">
                <a:latin typeface="SassoonPrimaryInfant" pitchFamily="2" charset="0"/>
              </a:rPr>
              <a:t>We are one form entry, so all 30 children will be in the same class throughout their time at Marsden Primary School. </a:t>
            </a:r>
          </a:p>
          <a:p>
            <a:pPr marL="0" indent="0">
              <a:buNone/>
            </a:pPr>
            <a:endParaRPr lang="en-GB" dirty="0">
              <a:latin typeface="SassoonPrimaryInfant" pitchFamily="2" charset="0"/>
            </a:endParaRPr>
          </a:p>
        </p:txBody>
      </p:sp>
    </p:spTree>
    <p:extLst>
      <p:ext uri="{BB962C8B-B14F-4D97-AF65-F5344CB8AC3E}">
        <p14:creationId xmlns:p14="http://schemas.microsoft.com/office/powerpoint/2010/main" val="923435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Transition Days </a:t>
            </a:r>
            <a:endParaRPr lang="en-GB" b="1" u="sng" dirty="0">
              <a:latin typeface="SassoonPrimaryInfant" pitchFamily="2" charset="0"/>
            </a:endParaRPr>
          </a:p>
        </p:txBody>
      </p:sp>
      <p:sp>
        <p:nvSpPr>
          <p:cNvPr id="3" name="Content Placeholder 2"/>
          <p:cNvSpPr>
            <a:spLocks noGrp="1"/>
          </p:cNvSpPr>
          <p:nvPr>
            <p:ph idx="1"/>
          </p:nvPr>
        </p:nvSpPr>
        <p:spPr/>
        <p:txBody>
          <a:bodyPr/>
          <a:lstStyle/>
          <a:p>
            <a:r>
              <a:rPr lang="en-GB" dirty="0" smtClean="0">
                <a:latin typeface="SassoonPrimaryInfant" pitchFamily="2" charset="0"/>
              </a:rPr>
              <a:t>You will have received an invitation to our transition days on either Thursday 11</a:t>
            </a:r>
            <a:r>
              <a:rPr lang="en-GB" baseline="30000" dirty="0" smtClean="0">
                <a:latin typeface="SassoonPrimaryInfant" pitchFamily="2" charset="0"/>
              </a:rPr>
              <a:t>th</a:t>
            </a:r>
            <a:r>
              <a:rPr lang="en-GB" dirty="0" smtClean="0">
                <a:latin typeface="SassoonPrimaryInfant" pitchFamily="2" charset="0"/>
              </a:rPr>
              <a:t> July or Friday 12</a:t>
            </a:r>
            <a:r>
              <a:rPr lang="en-GB" baseline="30000" dirty="0" smtClean="0">
                <a:latin typeface="SassoonPrimaryInfant" pitchFamily="2" charset="0"/>
              </a:rPr>
              <a:t>th</a:t>
            </a:r>
            <a:r>
              <a:rPr lang="en-GB" dirty="0" smtClean="0">
                <a:latin typeface="SassoonPrimaryInfant" pitchFamily="2" charset="0"/>
              </a:rPr>
              <a:t> July. </a:t>
            </a:r>
          </a:p>
          <a:p>
            <a:r>
              <a:rPr lang="en-GB" dirty="0" smtClean="0">
                <a:latin typeface="SassoonPrimaryInfant" pitchFamily="2" charset="0"/>
              </a:rPr>
              <a:t>During your visit you will be able to explore our learning environment, get to know staff, observe your child taking part in maths and phonics activities and you will be able to stay for a school dinner too! </a:t>
            </a:r>
            <a:endParaRPr lang="en-GB" dirty="0">
              <a:latin typeface="SassoonPrimaryInfant" pitchFamily="2" charset="0"/>
            </a:endParaRPr>
          </a:p>
        </p:txBody>
      </p:sp>
    </p:spTree>
    <p:extLst>
      <p:ext uri="{BB962C8B-B14F-4D97-AF65-F5344CB8AC3E}">
        <p14:creationId xmlns:p14="http://schemas.microsoft.com/office/powerpoint/2010/main" val="3018085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Home Visits </a:t>
            </a:r>
            <a:endParaRPr lang="en-GB" b="1" u="sng" dirty="0">
              <a:latin typeface="SassoonPrimaryInfant" pitchFamily="2" charset="0"/>
            </a:endParaRPr>
          </a:p>
        </p:txBody>
      </p:sp>
      <p:sp>
        <p:nvSpPr>
          <p:cNvPr id="3" name="Content Placeholder 2"/>
          <p:cNvSpPr>
            <a:spLocks noGrp="1"/>
          </p:cNvSpPr>
          <p:nvPr>
            <p:ph idx="1"/>
          </p:nvPr>
        </p:nvSpPr>
        <p:spPr/>
        <p:txBody>
          <a:bodyPr>
            <a:normAutofit fontScale="92500" lnSpcReduction="20000"/>
          </a:bodyPr>
          <a:lstStyle/>
          <a:p>
            <a:r>
              <a:rPr lang="en-GB" sz="2800" dirty="0" smtClean="0">
                <a:latin typeface="SassoonPrimaryInfant" pitchFamily="2" charset="0"/>
              </a:rPr>
              <a:t>In September, we will also arrange home visits for any children who have not attended our Nursery.</a:t>
            </a:r>
          </a:p>
          <a:p>
            <a:r>
              <a:rPr lang="en-GB" sz="2800" dirty="0" smtClean="0">
                <a:latin typeface="SassoonPrimaryInfant" pitchFamily="2" charset="0"/>
              </a:rPr>
              <a:t>This will give us the opportunity to get you know you and your child/ children in an relaxed, familiar environment.</a:t>
            </a:r>
          </a:p>
          <a:p>
            <a:r>
              <a:rPr lang="en-GB" sz="2800" dirty="0" smtClean="0">
                <a:latin typeface="SassoonPrimaryInfant" pitchFamily="2" charset="0"/>
              </a:rPr>
              <a:t>We will also be able to answer any questions you may have about our school. </a:t>
            </a:r>
          </a:p>
          <a:p>
            <a:pPr>
              <a:lnSpc>
                <a:spcPct val="107000"/>
              </a:lnSpc>
              <a:spcAft>
                <a:spcPts val="800"/>
              </a:spcAft>
            </a:pPr>
            <a:r>
              <a:rPr lang="en-GB" altLang="en-US" sz="2800" dirty="0">
                <a:latin typeface="SassoonPrimaryInfant" pitchFamily="2" charset="0"/>
                <a:ea typeface="Calibri" panose="020F0502020204030204" pitchFamily="34" charset="0"/>
                <a:cs typeface="Times New Roman" panose="02020603050405020304" pitchFamily="18" charset="0"/>
              </a:rPr>
              <a:t>Two members of staff will conduct the visit and we would like to speak to you and your child during the visit.</a:t>
            </a:r>
            <a:endParaRPr lang="en-GB" altLang="en-US" sz="2800" i="1" dirty="0">
              <a:solidFill>
                <a:srgbClr val="7030A0"/>
              </a:solidFill>
              <a:latin typeface="SassoonPrimaryInfant" pitchFamily="2" charset="0"/>
              <a:ea typeface="Calibri" panose="020F0502020204030204" pitchFamily="34" charset="0"/>
              <a:cs typeface="Times New Roman" panose="02020603050405020304" pitchFamily="18" charset="0"/>
            </a:endParaRPr>
          </a:p>
          <a:p>
            <a:pPr>
              <a:lnSpc>
                <a:spcPct val="107000"/>
              </a:lnSpc>
              <a:spcAft>
                <a:spcPts val="800"/>
              </a:spcAft>
            </a:pPr>
            <a:r>
              <a:rPr lang="en-GB" altLang="en-US" sz="2800" dirty="0">
                <a:latin typeface="SassoonPrimaryInfant" pitchFamily="2" charset="0"/>
                <a:ea typeface="Calibri" panose="020F0502020204030204" pitchFamily="34" charset="0"/>
                <a:cs typeface="Times New Roman" panose="02020603050405020304" pitchFamily="18" charset="0"/>
              </a:rPr>
              <a:t>You will receive a date and time for your home visit – please let us know if this is not a convenient time</a:t>
            </a:r>
            <a:r>
              <a:rPr lang="en-GB" altLang="en-US" sz="2800" dirty="0">
                <a:latin typeface="BPreplay" pitchFamily="50" charset="0"/>
                <a:ea typeface="Calibri" panose="020F0502020204030204" pitchFamily="34" charset="0"/>
                <a:cs typeface="Times New Roman" panose="02020603050405020304" pitchFamily="18" charset="0"/>
              </a:rPr>
              <a:t>. </a:t>
            </a:r>
            <a:endParaRPr lang="en-GB" altLang="en-US" sz="2800" i="1" dirty="0">
              <a:solidFill>
                <a:srgbClr val="7030A0"/>
              </a:solidFill>
              <a:latin typeface="BPreplay" pitchFamily="50" charset="0"/>
              <a:ea typeface="Calibri" panose="020F0502020204030204" pitchFamily="34" charset="0"/>
              <a:cs typeface="Times New Roman" panose="02020603050405020304" pitchFamily="18" charset="0"/>
            </a:endParaRPr>
          </a:p>
          <a:p>
            <a:endParaRPr lang="en-GB" sz="2800" dirty="0">
              <a:latin typeface="SassoonPrimaryInfant" pitchFamily="2" charset="0"/>
            </a:endParaRPr>
          </a:p>
        </p:txBody>
      </p:sp>
    </p:spTree>
    <p:extLst>
      <p:ext uri="{BB962C8B-B14F-4D97-AF65-F5344CB8AC3E}">
        <p14:creationId xmlns:p14="http://schemas.microsoft.com/office/powerpoint/2010/main" val="4122265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School Uniform </a:t>
            </a:r>
            <a:endParaRPr lang="en-GB" b="1" u="sng" dirty="0">
              <a:latin typeface="SassoonPrimaryInfant" pitchFamily="2" charset="0"/>
            </a:endParaRPr>
          </a:p>
        </p:txBody>
      </p:sp>
      <p:sp>
        <p:nvSpPr>
          <p:cNvPr id="3" name="Content Placeholder 2"/>
          <p:cNvSpPr>
            <a:spLocks noGrp="1"/>
          </p:cNvSpPr>
          <p:nvPr>
            <p:ph idx="1"/>
          </p:nvPr>
        </p:nvSpPr>
        <p:spPr/>
        <p:txBody>
          <a:bodyPr>
            <a:noAutofit/>
          </a:bodyPr>
          <a:lstStyle/>
          <a:p>
            <a:r>
              <a:rPr lang="en-GB" sz="3000" dirty="0" smtClean="0">
                <a:latin typeface="SassoonPrimaryInfant" pitchFamily="2" charset="0"/>
              </a:rPr>
              <a:t>Our school uniform consists of a red jumper or cardigan, white polo shirt, grey skirt or trousers and black school shoes.</a:t>
            </a:r>
          </a:p>
          <a:p>
            <a:r>
              <a:rPr lang="en-GB" sz="3000" dirty="0" smtClean="0">
                <a:latin typeface="SassoonPrimaryInfant" pitchFamily="2" charset="0"/>
              </a:rPr>
              <a:t>For PE, we also ask children to have a white t-shirt, black shorts and suitable outdoor footwear, which will be kept in school. </a:t>
            </a:r>
          </a:p>
          <a:p>
            <a:r>
              <a:rPr lang="en-GB" sz="3000" dirty="0" smtClean="0">
                <a:latin typeface="SassoonPrimaryInfant" pitchFamily="2" charset="0"/>
              </a:rPr>
              <a:t>Please ensure that your child’s name is in each piece of uniform; including shoes!</a:t>
            </a:r>
          </a:p>
          <a:p>
            <a:r>
              <a:rPr lang="en-GB" sz="3000" dirty="0" smtClean="0">
                <a:latin typeface="SassoonPrimaryInfant" pitchFamily="2" charset="0"/>
              </a:rPr>
              <a:t>If possible, we also ask for all children to have a spare set of clothing to be kept in school too. </a:t>
            </a:r>
            <a:endParaRPr lang="en-GB" sz="3000" dirty="0">
              <a:latin typeface="SassoonPrimaryInfant" pitchFamily="2" charset="0"/>
            </a:endParaRPr>
          </a:p>
        </p:txBody>
      </p:sp>
    </p:spTree>
    <p:extLst>
      <p:ext uri="{BB962C8B-B14F-4D97-AF65-F5344CB8AC3E}">
        <p14:creationId xmlns:p14="http://schemas.microsoft.com/office/powerpoint/2010/main" val="2342550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SassoonPrimaryInfant" pitchFamily="2" charset="0"/>
              </a:rPr>
              <a:t>Your Child’s First Day</a:t>
            </a:r>
            <a:endParaRPr lang="en-GB" b="1" dirty="0">
              <a:latin typeface="SassoonPrimaryInfant" pitchFamily="2" charset="0"/>
            </a:endParaRPr>
          </a:p>
        </p:txBody>
      </p:sp>
      <p:sp>
        <p:nvSpPr>
          <p:cNvPr id="3" name="Content Placeholder 2"/>
          <p:cNvSpPr>
            <a:spLocks noGrp="1"/>
          </p:cNvSpPr>
          <p:nvPr>
            <p:ph idx="1"/>
          </p:nvPr>
        </p:nvSpPr>
        <p:spPr/>
        <p:txBody>
          <a:bodyPr>
            <a:normAutofit lnSpcReduction="10000"/>
          </a:bodyPr>
          <a:lstStyle/>
          <a:p>
            <a:r>
              <a:rPr lang="en-GB" sz="2800" dirty="0" smtClean="0">
                <a:latin typeface="SassoonPrimaryInfant" pitchFamily="2" charset="0"/>
              </a:rPr>
              <a:t>Your child’s first day is Tuesday 3</a:t>
            </a:r>
            <a:r>
              <a:rPr lang="en-GB" sz="2800" baseline="30000" dirty="0" smtClean="0">
                <a:latin typeface="SassoonPrimaryInfant" pitchFamily="2" charset="0"/>
              </a:rPr>
              <a:t>rd</a:t>
            </a:r>
            <a:r>
              <a:rPr lang="en-GB" sz="2800" dirty="0" smtClean="0">
                <a:latin typeface="SassoonPrimaryInfant" pitchFamily="2" charset="0"/>
              </a:rPr>
              <a:t> September 2019.</a:t>
            </a:r>
          </a:p>
          <a:p>
            <a:r>
              <a:rPr lang="en-GB" sz="2800" dirty="0" smtClean="0">
                <a:latin typeface="SassoonPrimaryInfant" pitchFamily="2" charset="0"/>
              </a:rPr>
              <a:t>On this day your child should arrive by 8:55, through the Foundation Stage garden.</a:t>
            </a:r>
          </a:p>
          <a:p>
            <a:r>
              <a:rPr lang="en-GB" sz="2800" dirty="0" smtClean="0">
                <a:latin typeface="SassoonPrimaryInfant" pitchFamily="2" charset="0"/>
              </a:rPr>
              <a:t>Your child will have their own peg and tray with their name to keep any belongings including: coats and PE kits. </a:t>
            </a:r>
          </a:p>
          <a:p>
            <a:r>
              <a:rPr lang="en-GB" sz="2800" dirty="0" smtClean="0">
                <a:latin typeface="SassoonPrimaryInfant" pitchFamily="2" charset="0"/>
              </a:rPr>
              <a:t>On this day, your child will be in school from 8: 55 – 3:15.</a:t>
            </a:r>
          </a:p>
          <a:p>
            <a:r>
              <a:rPr lang="en-GB" sz="2800" dirty="0" smtClean="0">
                <a:latin typeface="SassoonPrimaryInfant" pitchFamily="2" charset="0"/>
              </a:rPr>
              <a:t>All Reception children should be picked up at 3:15, in the Foundation Stage garden. </a:t>
            </a:r>
          </a:p>
          <a:p>
            <a:endParaRPr lang="en-GB" dirty="0"/>
          </a:p>
        </p:txBody>
      </p:sp>
    </p:spTree>
    <p:extLst>
      <p:ext uri="{BB962C8B-B14F-4D97-AF65-F5344CB8AC3E}">
        <p14:creationId xmlns:p14="http://schemas.microsoft.com/office/powerpoint/2010/main" val="1252933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SassoonPrimaryInfant" pitchFamily="2" charset="0"/>
              </a:rPr>
              <a:t>Food and Drinks</a:t>
            </a:r>
            <a:endParaRPr lang="en-GB" b="1" u="sng" dirty="0">
              <a:latin typeface="SassoonPrimaryInfant" pitchFamily="2" charset="0"/>
            </a:endParaRPr>
          </a:p>
        </p:txBody>
      </p:sp>
      <p:sp>
        <p:nvSpPr>
          <p:cNvPr id="3" name="Content Placeholder 2"/>
          <p:cNvSpPr>
            <a:spLocks noGrp="1"/>
          </p:cNvSpPr>
          <p:nvPr>
            <p:ph idx="1"/>
          </p:nvPr>
        </p:nvSpPr>
        <p:spPr/>
        <p:txBody>
          <a:bodyPr>
            <a:normAutofit fontScale="92500" lnSpcReduction="10000"/>
          </a:bodyPr>
          <a:lstStyle/>
          <a:p>
            <a:r>
              <a:rPr lang="en-GB" sz="2800" dirty="0" smtClean="0">
                <a:latin typeface="SassoonPrimaryInfant" pitchFamily="2" charset="0"/>
              </a:rPr>
              <a:t>All children are asked to bring a water bottle, with their name on, in to school each day.</a:t>
            </a:r>
          </a:p>
          <a:p>
            <a:r>
              <a:rPr lang="en-GB" sz="2800" dirty="0" smtClean="0">
                <a:latin typeface="SassoonPrimaryInfant" pitchFamily="2" charset="0"/>
              </a:rPr>
              <a:t>We have a daily snack time, where your child will receive a free piece of fruit.</a:t>
            </a:r>
          </a:p>
          <a:p>
            <a:r>
              <a:rPr lang="en-GB" sz="2800" dirty="0" smtClean="0">
                <a:latin typeface="SassoonPrimaryInfant" pitchFamily="2" charset="0"/>
              </a:rPr>
              <a:t>You can also purchase milk for your child.</a:t>
            </a:r>
          </a:p>
          <a:p>
            <a:r>
              <a:rPr lang="en-GB" sz="2800" dirty="0" smtClean="0">
                <a:latin typeface="SassoonPrimaryInfant" pitchFamily="2" charset="0"/>
              </a:rPr>
              <a:t>Dinnertime is between 11:45 – 1:00.</a:t>
            </a:r>
          </a:p>
          <a:p>
            <a:r>
              <a:rPr lang="en-GB" sz="2800" dirty="0" smtClean="0">
                <a:latin typeface="SassoonPrimaryInfant" pitchFamily="2" charset="0"/>
              </a:rPr>
              <a:t>All Reception children are entitled to a free school dinner. </a:t>
            </a:r>
          </a:p>
          <a:p>
            <a:r>
              <a:rPr lang="en-GB" sz="2800" dirty="0" smtClean="0">
                <a:latin typeface="SassoonPrimaryInfant" pitchFamily="2" charset="0"/>
              </a:rPr>
              <a:t>You will be able to choose your child’s menu in advance.</a:t>
            </a:r>
          </a:p>
          <a:p>
            <a:r>
              <a:rPr lang="en-GB" sz="2800" dirty="0" smtClean="0">
                <a:latin typeface="SassoonPrimaryInfant" pitchFamily="2" charset="0"/>
              </a:rPr>
              <a:t>Please let us know if your child has any dietary requirements.</a:t>
            </a:r>
          </a:p>
          <a:p>
            <a:endParaRPr lang="en-GB" dirty="0">
              <a:latin typeface="SassoonPrimaryInfant" pitchFamily="2" charset="0"/>
            </a:endParaRPr>
          </a:p>
        </p:txBody>
      </p:sp>
    </p:spTree>
    <p:extLst>
      <p:ext uri="{BB962C8B-B14F-4D97-AF65-F5344CB8AC3E}">
        <p14:creationId xmlns:p14="http://schemas.microsoft.com/office/powerpoint/2010/main" val="2098474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929</TotalTime>
  <Words>1294</Words>
  <Application>Microsoft Office PowerPoint</Application>
  <PresentationFormat>On-screen Show (4:3)</PresentationFormat>
  <Paragraphs>99</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BPreplay</vt:lpstr>
      <vt:lpstr>Calibri</vt:lpstr>
      <vt:lpstr>SassoonPrimaryInfant</vt:lpstr>
      <vt:lpstr>Times New Roman</vt:lpstr>
      <vt:lpstr>Office Theme</vt:lpstr>
      <vt:lpstr>Reception ‘Meet the Teacher’ Tuesday 9th July 2019</vt:lpstr>
      <vt:lpstr>Welcome to Foundation Stage</vt:lpstr>
      <vt:lpstr>Meet the Staff </vt:lpstr>
      <vt:lpstr>Reception </vt:lpstr>
      <vt:lpstr>Transition Days </vt:lpstr>
      <vt:lpstr>Home Visits </vt:lpstr>
      <vt:lpstr>School Uniform </vt:lpstr>
      <vt:lpstr>Your Child’s First Day</vt:lpstr>
      <vt:lpstr>Food and Drinks</vt:lpstr>
      <vt:lpstr>Health</vt:lpstr>
      <vt:lpstr>Breakfast Club</vt:lpstr>
      <vt:lpstr>Early Years Curriculum</vt:lpstr>
      <vt:lpstr>Learning Journals</vt:lpstr>
      <vt:lpstr>Home Learning </vt:lpstr>
      <vt:lpstr>Preparing for Reception</vt:lpstr>
      <vt:lpstr>Transition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help my child learn to read?</dc:title>
  <dc:creator>Cathy.Coffey</dc:creator>
  <cp:lastModifiedBy>chloe.edwards</cp:lastModifiedBy>
  <cp:revision>33</cp:revision>
  <cp:lastPrinted>2019-02-04T07:45:49Z</cp:lastPrinted>
  <dcterms:created xsi:type="dcterms:W3CDTF">2016-09-08T10:16:56Z</dcterms:created>
  <dcterms:modified xsi:type="dcterms:W3CDTF">2019-07-09T13:30:01Z</dcterms:modified>
</cp:coreProperties>
</file>