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3" r:id="rId2"/>
    <p:sldId id="256" r:id="rId3"/>
    <p:sldId id="257" r:id="rId4"/>
    <p:sldId id="264" r:id="rId5"/>
    <p:sldId id="265" r:id="rId6"/>
    <p:sldId id="258" r:id="rId7"/>
    <p:sldId id="259" r:id="rId8"/>
    <p:sldId id="260" r:id="rId9"/>
    <p:sldId id="261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62" r:id="rId19"/>
    <p:sldId id="266" r:id="rId20"/>
    <p:sldId id="278" r:id="rId21"/>
    <p:sldId id="279" r:id="rId22"/>
    <p:sldId id="267" r:id="rId23"/>
    <p:sldId id="269" r:id="rId2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2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C86C0BC-257E-429B-8F66-A39B688902C1}" type="datetimeFigureOut">
              <a:rPr lang="en-GB" smtClean="0"/>
              <a:t>04/05/2017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57AE7EB-7192-44EE-809F-BE22794F1A2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86C0BC-257E-429B-8F66-A39B688902C1}" type="datetimeFigureOut">
              <a:rPr lang="en-GB" smtClean="0"/>
              <a:t>04/05/2017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7AE7EB-7192-44EE-809F-BE22794F1A2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86C0BC-257E-429B-8F66-A39B688902C1}" type="datetimeFigureOut">
              <a:rPr lang="en-GB" smtClean="0"/>
              <a:t>04/05/2017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7AE7EB-7192-44EE-809F-BE22794F1A2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86C0BC-257E-429B-8F66-A39B688902C1}" type="datetimeFigureOut">
              <a:rPr lang="en-GB" smtClean="0"/>
              <a:t>04/05/2017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7AE7EB-7192-44EE-809F-BE22794F1A23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86C0BC-257E-429B-8F66-A39B688902C1}" type="datetimeFigureOut">
              <a:rPr lang="en-GB" smtClean="0"/>
              <a:t>04/05/2017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7AE7EB-7192-44EE-809F-BE22794F1A23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86C0BC-257E-429B-8F66-A39B688902C1}" type="datetimeFigureOut">
              <a:rPr lang="en-GB" smtClean="0"/>
              <a:t>04/05/2017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7AE7EB-7192-44EE-809F-BE22794F1A23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86C0BC-257E-429B-8F66-A39B688902C1}" type="datetimeFigureOut">
              <a:rPr lang="en-GB" smtClean="0"/>
              <a:t>04/05/2017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7AE7EB-7192-44EE-809F-BE22794F1A2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C86C0BC-257E-429B-8F66-A39B688902C1}" type="datetimeFigureOut">
              <a:rPr lang="en-GB" smtClean="0"/>
              <a:t>04/05/2017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7AE7EB-7192-44EE-809F-BE22794F1A23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C86C0BC-257E-429B-8F66-A39B688902C1}" type="datetimeFigureOut">
              <a:rPr lang="en-GB" smtClean="0"/>
              <a:t>04/05/2017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57AE7EB-7192-44EE-809F-BE22794F1A23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86C0BC-257E-429B-8F66-A39B688902C1}" type="datetimeFigureOut">
              <a:rPr lang="en-GB" smtClean="0"/>
              <a:t>04/05/2017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7AE7EB-7192-44EE-809F-BE22794F1A2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86C0BC-257E-429B-8F66-A39B688902C1}" type="datetimeFigureOut">
              <a:rPr lang="en-GB" smtClean="0"/>
              <a:t>04/05/2017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7AE7EB-7192-44EE-809F-BE22794F1A2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C86C0BC-257E-429B-8F66-A39B688902C1}" type="datetimeFigureOut">
              <a:rPr lang="en-GB" smtClean="0"/>
              <a:t>04/05/2017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57AE7EB-7192-44EE-809F-BE22794F1A23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v.uk/childcare-calculator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764704"/>
            <a:ext cx="7990656" cy="2817659"/>
          </a:xfrm>
        </p:spPr>
        <p:txBody>
          <a:bodyPr>
            <a:normAutofit/>
          </a:bodyPr>
          <a:lstStyle/>
          <a:p>
            <a:r>
              <a:rPr lang="en-GB" dirty="0" smtClean="0"/>
              <a:t>Providing 30 Hours Free Quality Early Years Education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5400" dirty="0" smtClean="0"/>
              <a:t>Marsden Primary EYFS</a:t>
            </a:r>
            <a:endParaRPr lang="en-GB" sz="5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18320" cy="132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774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620688"/>
            <a:ext cx="8208912" cy="4586064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 smtClean="0"/>
              <a:t>From September 2017 most working parents of 3 and 4 year old nursery children will be eligible for an extra 15 hours of free childcare a week, term time.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 smtClean="0"/>
              <a:t>Added to their universal  current entitlement of 15 hours, this means that some children will be entitled to 30 hours per week free early education, term time.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1945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 a two parent family, both parents must work full or part-time.</a:t>
            </a:r>
          </a:p>
          <a:p>
            <a:r>
              <a:rPr lang="en-GB" dirty="0" smtClean="0"/>
              <a:t>In a one parent family the sole parent must work full or part-time.</a:t>
            </a:r>
          </a:p>
          <a:p>
            <a:r>
              <a:rPr lang="en-GB" dirty="0" smtClean="0"/>
              <a:t>Each parent must earn at on average £120.00 per week but less than £100,000 per year.</a:t>
            </a:r>
          </a:p>
          <a:p>
            <a:r>
              <a:rPr lang="en-GB" dirty="0" smtClean="0"/>
              <a:t>Eligible parents can also use Tax Free Childcare alongside the 30 hours free entitlement.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Eligibility for 30 hours free childcare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010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You may be eligible if you are:</a:t>
            </a:r>
          </a:p>
          <a:p>
            <a:r>
              <a:rPr lang="en-GB" dirty="0" smtClean="0"/>
              <a:t>Employed or self- employed</a:t>
            </a:r>
          </a:p>
          <a:p>
            <a:r>
              <a:rPr lang="en-GB" dirty="0" smtClean="0"/>
              <a:t>If you are over 21 and earn at least £120 per week.</a:t>
            </a:r>
          </a:p>
          <a:p>
            <a:r>
              <a:rPr lang="en-GB" dirty="0" smtClean="0"/>
              <a:t>Different rates apply if you are under 21 years of age or an apprentice.</a:t>
            </a:r>
          </a:p>
          <a:p>
            <a:r>
              <a:rPr lang="en-GB" dirty="0" smtClean="0"/>
              <a:t>Earn less than £100,000 per year each- both parents.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/>
          <a:lstStyle/>
          <a:p>
            <a:r>
              <a:rPr lang="en-GB" dirty="0" smtClean="0"/>
              <a:t> Am I eligible for the 30 hours?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43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You may also be eligible if you have a partner and one of you gets any of the following benefits:</a:t>
            </a:r>
          </a:p>
          <a:p>
            <a:r>
              <a:rPr lang="en-GB" dirty="0" smtClean="0"/>
              <a:t>Carers Allowance</a:t>
            </a:r>
          </a:p>
          <a:p>
            <a:r>
              <a:rPr lang="en-GB" dirty="0" smtClean="0"/>
              <a:t>Employment and Support Allowance</a:t>
            </a:r>
          </a:p>
          <a:p>
            <a:r>
              <a:rPr lang="en-GB" dirty="0" smtClean="0"/>
              <a:t>Incapacity Benefit</a:t>
            </a:r>
          </a:p>
          <a:p>
            <a:r>
              <a:rPr lang="en-GB" dirty="0" smtClean="0"/>
              <a:t>Severe Disablement Benefit</a:t>
            </a:r>
          </a:p>
          <a:p>
            <a:pPr marL="109728" indent="0">
              <a:buNone/>
            </a:pPr>
            <a:r>
              <a:rPr lang="en-GB" dirty="0"/>
              <a:t> </a:t>
            </a:r>
            <a:r>
              <a:rPr lang="en-GB" dirty="0" smtClean="0"/>
              <a:t>Further information is available on</a:t>
            </a:r>
          </a:p>
          <a:p>
            <a:pPr marL="109728" indent="0">
              <a:buNone/>
            </a:pPr>
            <a:r>
              <a:rPr lang="en-GB" i="1" dirty="0" smtClean="0"/>
              <a:t>Childcare-</a:t>
            </a:r>
            <a:r>
              <a:rPr lang="en-GB" i="1" dirty="0" err="1" smtClean="0"/>
              <a:t>support.tax,service.gov.uk</a:t>
            </a:r>
            <a:endParaRPr lang="en-GB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Further eligibility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717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800" dirty="0" smtClean="0"/>
              <a:t>Existing 15 hour per week sessions-</a:t>
            </a:r>
          </a:p>
          <a:p>
            <a:r>
              <a:rPr lang="en-GB" dirty="0"/>
              <a:t> M</a:t>
            </a:r>
            <a:r>
              <a:rPr lang="en-GB" dirty="0" smtClean="0"/>
              <a:t>orning session- from </a:t>
            </a:r>
            <a:r>
              <a:rPr lang="en-GB" smtClean="0"/>
              <a:t>8.30-11.30 am</a:t>
            </a:r>
            <a:endParaRPr lang="en-GB" dirty="0" smtClean="0"/>
          </a:p>
          <a:p>
            <a:r>
              <a:rPr lang="en-GB" dirty="0" smtClean="0"/>
              <a:t>Afternoon session- from 12.15-3.15pm- children are required to bring a prepared packed lunch to school.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What can we provide at </a:t>
            </a:r>
            <a:br>
              <a:rPr lang="en-GB" dirty="0" smtClean="0"/>
            </a:br>
            <a:r>
              <a:rPr lang="en-GB" dirty="0" smtClean="0"/>
              <a:t>Marsden Primary EYFS?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572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Full –time teaching sessions of 6 hours daily</a:t>
            </a:r>
          </a:p>
          <a:p>
            <a:r>
              <a:rPr lang="en-GB" dirty="0" smtClean="0"/>
              <a:t>Morning session      8.30am-11.30am= 3 hours</a:t>
            </a:r>
          </a:p>
          <a:p>
            <a:r>
              <a:rPr lang="en-GB" dirty="0" smtClean="0"/>
              <a:t>Afternoon session 12.15 pm- 3.15 pm= 3hours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b="1" dirty="0" smtClean="0"/>
              <a:t>Totalling 6 hours of free early years education!</a:t>
            </a:r>
          </a:p>
          <a:p>
            <a:r>
              <a:rPr lang="en-GB" dirty="0" smtClean="0"/>
              <a:t>Wraparound lunchtime care 11.30-12.15pm</a:t>
            </a:r>
          </a:p>
          <a:p>
            <a:pPr marL="0" indent="0">
              <a:buNone/>
            </a:pPr>
            <a:r>
              <a:rPr lang="en-GB" dirty="0" smtClean="0"/>
              <a:t>   chargeable to parent at a cost of £3.00 per    day/£15.00 per week, to be paid in advance. This is charged for the full entitlement.</a:t>
            </a:r>
          </a:p>
          <a:p>
            <a:r>
              <a:rPr lang="en-GB" dirty="0" smtClean="0"/>
              <a:t>Hot school lunches can be provided at a cost of £2.10 per day or parents can provide a packed lunch. </a:t>
            </a:r>
          </a:p>
          <a:p>
            <a:r>
              <a:rPr lang="en-GB" dirty="0" smtClean="0"/>
              <a:t>Parents that qualify for the 30 hours entitlement should also qualify for tax free childcare to help offset any extra costs- eg wraparound lunchtime care.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91264" cy="141763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What we are offering for the free 30 hour entitlement?</a:t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59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66118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The Government has set up a new process for parents to check their eligibility through an online process with HMRC.</a:t>
            </a:r>
          </a:p>
          <a:p>
            <a:r>
              <a:rPr lang="en-GB" dirty="0" smtClean="0"/>
              <a:t>This is the same system that parents use when signing up for tax-free childcare.</a:t>
            </a:r>
          </a:p>
          <a:p>
            <a:r>
              <a:rPr lang="en-GB" dirty="0" smtClean="0"/>
              <a:t>Eligible parents will get a 11 digit eligibility code which they will  need to pass on to their childcare provider.</a:t>
            </a:r>
          </a:p>
          <a:p>
            <a:r>
              <a:rPr lang="en-GB" dirty="0" smtClean="0"/>
              <a:t>This will allow them to access the 30 hour entitlement.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do parents know if they are eligible for the free 30 hours early education?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090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Parents can take up the free 15 hour entitlement at Marsden Primary.</a:t>
            </a:r>
          </a:p>
          <a:p>
            <a:r>
              <a:rPr lang="en-GB" dirty="0" smtClean="0"/>
              <a:t>Other childcare settings can provide the extra 15 hours of free childcare.</a:t>
            </a:r>
          </a:p>
          <a:p>
            <a:r>
              <a:rPr lang="en-GB" dirty="0" smtClean="0"/>
              <a:t>Only two providers can be used per day.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What happens if I do not want 30 hours?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253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1484784"/>
            <a:ext cx="8229600" cy="2362274"/>
          </a:xfrm>
        </p:spPr>
        <p:txBody>
          <a:bodyPr/>
          <a:lstStyle/>
          <a:p>
            <a:pPr algn="ctr"/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Provision at Marsden</a:t>
            </a:r>
            <a:endParaRPr lang="en-GB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76830"/>
            <a:ext cx="822960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0"/>
            <a:ext cx="2771800" cy="2776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811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Our Team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32" y="1704830"/>
            <a:ext cx="8016935" cy="4078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970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Early Years curriculum focuses on seven areas of learning.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0000"/>
                </a:solidFill>
              </a:rPr>
              <a:t>Personal, Social and Emotional Development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0000"/>
                </a:solidFill>
              </a:rPr>
              <a:t>Communication and Language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0000"/>
                </a:solidFill>
              </a:rPr>
              <a:t>Physical Development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Literacy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Mathematics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Understanding of the World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Expressive Arts and Design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/>
              <a:t>Our Curriculum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732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/>
              <a:t>Our Environment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757" y="1481138"/>
            <a:ext cx="6924485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961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Our Environment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2414225" cy="1810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72816"/>
            <a:ext cx="2448272" cy="1828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40675" y="3327777"/>
            <a:ext cx="3752404" cy="2802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38184" y="4082738"/>
            <a:ext cx="2891847" cy="215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0003" y="3537035"/>
            <a:ext cx="2160479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64238" y="243975"/>
            <a:ext cx="1905277" cy="2802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018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solidFill>
                  <a:srgbClr val="464646"/>
                </a:solidFill>
              </a:rPr>
              <a:t>Our Environment</a:t>
            </a: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258049" y="1906241"/>
            <a:ext cx="2499096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280" y="1484784"/>
            <a:ext cx="1872209" cy="2499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1301" y="1801028"/>
            <a:ext cx="2499093" cy="1866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465423" y="1557022"/>
            <a:ext cx="2478807" cy="2374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843105" y="4431720"/>
            <a:ext cx="2409917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87321" y="4431719"/>
            <a:ext cx="2409917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C:\Users\marie.hanratty.MARSDEN\AppData\Local\Temp\WPDNSE\{00000476-0000-0000-7604-000000000000}\IMG_405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623" y="4126761"/>
            <a:ext cx="3013844" cy="2201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56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3826768" cy="4525963"/>
          </a:xfrm>
        </p:spPr>
        <p:txBody>
          <a:bodyPr>
            <a:normAutofit fontScale="92500" lnSpcReduction="10000"/>
          </a:bodyPr>
          <a:lstStyle/>
          <a:p>
            <a:pPr marL="109728" indent="0" algn="ctr"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AM Session</a:t>
            </a:r>
          </a:p>
          <a:p>
            <a:pPr>
              <a:buFont typeface="Wingdings 3" panose="05040102010807070707" pitchFamily="18" charset="2"/>
              <a:buChar char=""/>
            </a:pPr>
            <a:r>
              <a:rPr lang="en-GB" sz="2000" dirty="0" smtClean="0"/>
              <a:t>8:30-8:45-Characteristics of Learning</a:t>
            </a:r>
          </a:p>
          <a:p>
            <a:r>
              <a:rPr lang="en-GB" sz="2000" dirty="0" smtClean="0"/>
              <a:t>8:45-9:10-Rhyme Time/Register</a:t>
            </a:r>
          </a:p>
          <a:p>
            <a:r>
              <a:rPr lang="en-GB" sz="2000" dirty="0" smtClean="0"/>
              <a:t>9:10-10:00-Child Initiated Time</a:t>
            </a:r>
          </a:p>
          <a:p>
            <a:r>
              <a:rPr lang="en-GB" sz="2000" dirty="0" smtClean="0"/>
              <a:t>10:00-10:30-Phonics/Numbers and Patterns</a:t>
            </a:r>
          </a:p>
          <a:p>
            <a:r>
              <a:rPr lang="en-GB" sz="2000" dirty="0" smtClean="0"/>
              <a:t>10:30-10:45-Milk and Fruit</a:t>
            </a:r>
          </a:p>
          <a:p>
            <a:r>
              <a:rPr lang="en-GB" sz="2000" dirty="0" smtClean="0"/>
              <a:t>10:45-11:15-Challenge</a:t>
            </a:r>
          </a:p>
          <a:p>
            <a:r>
              <a:rPr lang="en-GB" sz="2000" dirty="0" smtClean="0"/>
              <a:t>11:15-11:30-Story Time</a:t>
            </a:r>
          </a:p>
          <a:p>
            <a:r>
              <a:rPr lang="en-GB" sz="2000" dirty="0" smtClean="0"/>
              <a:t>11:30-Home Time 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15 Hour Placement</a:t>
            </a:r>
            <a:endParaRPr lang="en-GB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4716016" y="1484784"/>
            <a:ext cx="3826768" cy="4525963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 algn="ctr"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PM Session</a:t>
            </a:r>
          </a:p>
          <a:p>
            <a:pPr>
              <a:buFont typeface="Wingdings 3" panose="05040102010807070707" pitchFamily="18" charset="2"/>
              <a:buChar char=""/>
            </a:pPr>
            <a:r>
              <a:rPr lang="en-GB" sz="2000" dirty="0" smtClean="0"/>
              <a:t>12:15-12:45-Lunch</a:t>
            </a:r>
          </a:p>
          <a:p>
            <a:r>
              <a:rPr lang="en-GB" sz="2000" dirty="0" smtClean="0"/>
              <a:t>12:45-1:00-Characteristics of Learning/Rhyme </a:t>
            </a:r>
            <a:r>
              <a:rPr lang="en-GB" sz="2000" dirty="0"/>
              <a:t>Time</a:t>
            </a:r>
            <a:endParaRPr lang="en-GB" sz="2000" dirty="0" smtClean="0"/>
          </a:p>
          <a:p>
            <a:r>
              <a:rPr lang="en-GB" sz="2000" dirty="0" smtClean="0"/>
              <a:t>1:00-1:30-Phonics/Numbers and Patterns</a:t>
            </a:r>
          </a:p>
          <a:p>
            <a:r>
              <a:rPr lang="en-GB" sz="2000" dirty="0" smtClean="0"/>
              <a:t>1:30-2:00-Challenge</a:t>
            </a:r>
          </a:p>
          <a:p>
            <a:r>
              <a:rPr lang="en-GB" sz="2000" dirty="0" smtClean="0"/>
              <a:t>2:00-2:45-Child Initiated Time</a:t>
            </a:r>
          </a:p>
          <a:p>
            <a:r>
              <a:rPr lang="en-GB" sz="2000" dirty="0" smtClean="0"/>
              <a:t>2:45-3:00-Milk and Fruit</a:t>
            </a:r>
          </a:p>
          <a:p>
            <a:r>
              <a:rPr lang="en-GB" sz="2000" dirty="0" smtClean="0"/>
              <a:t>3:00-3:15-Story Time</a:t>
            </a:r>
          </a:p>
          <a:p>
            <a:r>
              <a:rPr lang="en-GB" sz="2000" dirty="0" smtClean="0"/>
              <a:t>3:15-Home Time</a:t>
            </a:r>
          </a:p>
          <a:p>
            <a:pPr marL="109728" indent="0">
              <a:buNone/>
            </a:pPr>
            <a:r>
              <a:rPr lang="en-GB" sz="2000" dirty="0" smtClean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996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Font typeface="Wingdings 3" panose="05040102010807070707" pitchFamily="18" charset="2"/>
              <a:buChar char=""/>
            </a:pPr>
            <a:r>
              <a:rPr lang="en-GB" sz="2800" dirty="0" smtClean="0">
                <a:solidFill>
                  <a:srgbClr val="FF0000"/>
                </a:solidFill>
              </a:rPr>
              <a:t>8:30-8:45-Skills of the Week</a:t>
            </a:r>
          </a:p>
          <a:p>
            <a:pPr>
              <a:buFont typeface="Wingdings 3" panose="05040102010807070707" pitchFamily="18" charset="2"/>
              <a:buChar char=""/>
            </a:pPr>
            <a:r>
              <a:rPr lang="en-GB" sz="2800" dirty="0" smtClean="0">
                <a:solidFill>
                  <a:srgbClr val="FF0000"/>
                </a:solidFill>
              </a:rPr>
              <a:t>8:45-9:10-Rhyme </a:t>
            </a:r>
            <a:r>
              <a:rPr lang="en-GB" sz="2800" dirty="0">
                <a:solidFill>
                  <a:srgbClr val="FF0000"/>
                </a:solidFill>
              </a:rPr>
              <a:t>Time/Register</a:t>
            </a:r>
          </a:p>
          <a:p>
            <a:r>
              <a:rPr lang="en-GB" sz="2800" dirty="0">
                <a:solidFill>
                  <a:srgbClr val="FF0000"/>
                </a:solidFill>
              </a:rPr>
              <a:t>9:10-10:00-Child Initiated Time</a:t>
            </a:r>
          </a:p>
          <a:p>
            <a:r>
              <a:rPr lang="en-GB" sz="2800" dirty="0">
                <a:solidFill>
                  <a:srgbClr val="FF0000"/>
                </a:solidFill>
              </a:rPr>
              <a:t>10:00-10:30-Phonics/Numbers and Patterns</a:t>
            </a:r>
          </a:p>
          <a:p>
            <a:r>
              <a:rPr lang="en-GB" sz="2800" dirty="0">
                <a:solidFill>
                  <a:srgbClr val="FF0000"/>
                </a:solidFill>
              </a:rPr>
              <a:t>10:30-10:45-Milk and Fruit</a:t>
            </a:r>
          </a:p>
          <a:p>
            <a:r>
              <a:rPr lang="en-GB" sz="2800" dirty="0">
                <a:solidFill>
                  <a:srgbClr val="FF0000"/>
                </a:solidFill>
              </a:rPr>
              <a:t>10:45-11:15-Challenge</a:t>
            </a:r>
          </a:p>
          <a:p>
            <a:r>
              <a:rPr lang="en-GB" sz="2800" dirty="0">
                <a:solidFill>
                  <a:srgbClr val="FF0000"/>
                </a:solidFill>
              </a:rPr>
              <a:t>11:15-11:30-Story Time</a:t>
            </a:r>
          </a:p>
          <a:p>
            <a:pPr>
              <a:buFont typeface="Wingdings 3" panose="05040102010807070707" pitchFamily="18" charset="2"/>
              <a:buChar char=""/>
            </a:pPr>
            <a:r>
              <a:rPr lang="en-GB" sz="2800" dirty="0" smtClean="0"/>
              <a:t>11:30-12:00-Lunch in the Hall</a:t>
            </a:r>
            <a:endParaRPr lang="en-GB" sz="2800" dirty="0"/>
          </a:p>
          <a:p>
            <a:r>
              <a:rPr lang="en-GB" sz="2800" dirty="0" smtClean="0"/>
              <a:t>12:00-12:15- Indoor Activity </a:t>
            </a:r>
          </a:p>
          <a:p>
            <a:r>
              <a:rPr lang="en-GB" sz="2800" dirty="0" smtClean="0"/>
              <a:t>12:15-12:45-</a:t>
            </a:r>
            <a:r>
              <a:rPr lang="en-GB" sz="2800" dirty="0" smtClean="0"/>
              <a:t>Outdoor- </a:t>
            </a:r>
            <a:r>
              <a:rPr lang="en-GB" sz="2800" dirty="0" smtClean="0"/>
              <a:t>Physical </a:t>
            </a:r>
            <a:r>
              <a:rPr lang="en-GB" sz="2800" dirty="0" smtClean="0"/>
              <a:t>Development</a:t>
            </a:r>
            <a:endParaRPr lang="en-GB" sz="2800" dirty="0" smtClean="0"/>
          </a:p>
          <a:p>
            <a:r>
              <a:rPr lang="en-GB" sz="2800" dirty="0" smtClean="0"/>
              <a:t>12:45-1:00-Skills </a:t>
            </a:r>
            <a:r>
              <a:rPr lang="en-GB" sz="2800" dirty="0" smtClean="0"/>
              <a:t>of the Week</a:t>
            </a:r>
            <a:r>
              <a:rPr lang="en-GB" sz="2800" dirty="0"/>
              <a:t>/Rhyme </a:t>
            </a:r>
            <a:r>
              <a:rPr lang="en-GB" sz="2800" dirty="0" smtClean="0"/>
              <a:t>Time</a:t>
            </a:r>
            <a:endParaRPr lang="en-GB" sz="2800" dirty="0"/>
          </a:p>
          <a:p>
            <a:r>
              <a:rPr lang="en-GB" sz="2800" dirty="0" smtClean="0"/>
              <a:t>1:00-1:30-Personal Development Time</a:t>
            </a:r>
            <a:endParaRPr lang="en-GB" sz="2800" dirty="0"/>
          </a:p>
          <a:p>
            <a:r>
              <a:rPr lang="en-GB" sz="2800" dirty="0" smtClean="0"/>
              <a:t>1:30-2:00-Personal Development Time</a:t>
            </a:r>
            <a:endParaRPr lang="en-GB" sz="2800" dirty="0"/>
          </a:p>
          <a:p>
            <a:r>
              <a:rPr lang="en-GB" sz="2800" dirty="0"/>
              <a:t>2:00-2:45-Child Initiated Time</a:t>
            </a:r>
          </a:p>
          <a:p>
            <a:r>
              <a:rPr lang="en-GB" sz="2800" dirty="0" smtClean="0"/>
              <a:t>2:45-3:00-Communication and Language Activity</a:t>
            </a:r>
            <a:endParaRPr lang="en-GB" sz="2800" dirty="0"/>
          </a:p>
          <a:p>
            <a:r>
              <a:rPr lang="en-GB" sz="2800" dirty="0"/>
              <a:t>3:00-3:15-Story Time</a:t>
            </a:r>
          </a:p>
          <a:p>
            <a:r>
              <a:rPr lang="en-GB" sz="2800" dirty="0"/>
              <a:t>3:15-Home Time</a:t>
            </a:r>
          </a:p>
          <a:p>
            <a:endParaRPr lang="en-GB" sz="2800" dirty="0" smtClean="0">
              <a:solidFill>
                <a:srgbClr val="FF0000"/>
              </a:solidFill>
            </a:endParaRPr>
          </a:p>
          <a:p>
            <a:endParaRPr lang="en-GB" sz="2800" dirty="0">
              <a:solidFill>
                <a:srgbClr val="FF0000"/>
              </a:solidFill>
            </a:endParaRPr>
          </a:p>
          <a:p>
            <a:pPr marL="109728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30 hour placement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226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Only HMRC can decide if a family is eligible so parents MUST apply for the additional hours through the free online childcare service.</a:t>
            </a:r>
            <a:endParaRPr lang="en-GB" dirty="0"/>
          </a:p>
          <a:p>
            <a:r>
              <a:rPr lang="en-GB" dirty="0" smtClean="0"/>
              <a:t>Decide on your chosen settings and provision.</a:t>
            </a:r>
          </a:p>
          <a:p>
            <a:r>
              <a:rPr lang="en-GB" dirty="0" smtClean="0"/>
              <a:t>Express your interest today to secure your child's place for quality early years education at Marsden as places go quickly!</a:t>
            </a:r>
          </a:p>
          <a:p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What should parents do next?</a:t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529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Parents can check if they could be eligible for a range of government childcare offers, including the30 hours via</a:t>
            </a:r>
          </a:p>
          <a:p>
            <a:pPr marL="109728" indent="0">
              <a:buNone/>
            </a:pPr>
            <a:r>
              <a:rPr lang="en-GB" dirty="0"/>
              <a:t> </a:t>
            </a:r>
            <a:r>
              <a:rPr lang="en-GB" dirty="0" smtClean="0"/>
              <a:t>  Childcare Choices at:</a:t>
            </a:r>
          </a:p>
          <a:p>
            <a:pPr marL="109728" indent="0">
              <a:buNone/>
            </a:pPr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https://www.childcarechoices.gov.uk</a:t>
            </a:r>
          </a:p>
          <a:p>
            <a:pPr marL="109728" indent="0">
              <a:buNone/>
            </a:pPr>
            <a:r>
              <a:rPr lang="en-GB" dirty="0" smtClean="0"/>
              <a:t>or at the Childcare Calculator at:</a:t>
            </a:r>
          </a:p>
          <a:p>
            <a:pPr marL="109728" indent="0">
              <a:buNone/>
            </a:pPr>
            <a:r>
              <a:rPr lang="en-GB" dirty="0" smtClean="0">
                <a:hlinkClick r:id="rId2"/>
              </a:rPr>
              <a:t>https://www.gov.uk/childcare-calculator</a:t>
            </a:r>
            <a:endParaRPr lang="en-GB" dirty="0" smtClean="0"/>
          </a:p>
          <a:p>
            <a:pPr marL="109728" indent="0">
              <a:buNone/>
            </a:pPr>
            <a:r>
              <a:rPr lang="en-GB" dirty="0" smtClean="0"/>
              <a:t>Those who could be eligible for 30 hours and/or Tax Free Childcare will be directed to the digital childcare service to apply.</a:t>
            </a:r>
          </a:p>
          <a:p>
            <a:pPr marL="109728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Process of Application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590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07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4286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16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Parents can only apply for the extended entitlement and / or Tax Free Childcare through the digital childcare service.</a:t>
            </a:r>
          </a:p>
          <a:p>
            <a:r>
              <a:rPr lang="en-GB" dirty="0" smtClean="0"/>
              <a:t>As part of the application process, parents will be asked to enter personal details including their name, address and National Insurance number and the same details if they have a partner.</a:t>
            </a:r>
          </a:p>
          <a:p>
            <a:r>
              <a:rPr lang="en-GB" dirty="0" smtClean="0"/>
              <a:t>At the end of the application process, parents who are eligible will be given an 11 digit eligibility code for their child. 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will I need?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29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It is this code along with the National Insurance number and the child’s date of birth which Marsden Primary require as your child’s extended care provider.</a:t>
            </a:r>
            <a:r>
              <a:rPr lang="en-GB" dirty="0"/>
              <a:t> </a:t>
            </a:r>
            <a:endParaRPr lang="en-GB" dirty="0" smtClean="0"/>
          </a:p>
          <a:p>
            <a:r>
              <a:rPr lang="en-GB" dirty="0" smtClean="0"/>
              <a:t>Once </a:t>
            </a:r>
            <a:r>
              <a:rPr lang="en-GB" dirty="0"/>
              <a:t>the code has been verified, a parent can then reserve a place for their child at Marsden</a:t>
            </a:r>
            <a:r>
              <a:rPr lang="en-GB" dirty="0" smtClean="0"/>
              <a:t>.</a:t>
            </a:r>
          </a:p>
          <a:p>
            <a:r>
              <a:rPr lang="en-GB" dirty="0" smtClean="0"/>
              <a:t>Parents will be then prompted every three months by HMRC to reconfirm the details they entered on their application form are still accurate.</a:t>
            </a:r>
          </a:p>
          <a:p>
            <a:r>
              <a:rPr lang="en-GB" dirty="0" smtClean="0"/>
              <a:t>If circumstances remain the same the child will still be eligible for the free entitlement.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Securing a place.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052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571</TotalTime>
  <Words>959</Words>
  <Application>Microsoft Office PowerPoint</Application>
  <PresentationFormat>On-screen Show (4:3)</PresentationFormat>
  <Paragraphs>118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Concourse</vt:lpstr>
      <vt:lpstr>Providing 30 Hours Free Quality Early Years Education</vt:lpstr>
      <vt:lpstr>PowerPoint Presentation</vt:lpstr>
      <vt:lpstr>Eligibility for 30 hours free childcare</vt:lpstr>
      <vt:lpstr> Am I eligible for the 30 hours?</vt:lpstr>
      <vt:lpstr>Further eligibility</vt:lpstr>
      <vt:lpstr>What can we provide at  Marsden Primary EYFS?</vt:lpstr>
      <vt:lpstr>  What we are offering for the free 30 hour entitlement? </vt:lpstr>
      <vt:lpstr>How do parents know if they are eligible for the free 30 hours early education?</vt:lpstr>
      <vt:lpstr>What happens if I do not want 30 hours?</vt:lpstr>
      <vt:lpstr>  Provision at Marsden</vt:lpstr>
      <vt:lpstr>Our Team</vt:lpstr>
      <vt:lpstr>Our Curriculum</vt:lpstr>
      <vt:lpstr>Our Environment</vt:lpstr>
      <vt:lpstr>Our Environment</vt:lpstr>
      <vt:lpstr>Our Environment</vt:lpstr>
      <vt:lpstr>15 Hour Placement</vt:lpstr>
      <vt:lpstr>30 hour placement</vt:lpstr>
      <vt:lpstr>What should parents do next? </vt:lpstr>
      <vt:lpstr>The Process of Application </vt:lpstr>
      <vt:lpstr>PowerPoint Presentation</vt:lpstr>
      <vt:lpstr>PowerPoint Presentation</vt:lpstr>
      <vt:lpstr>What will I need?</vt:lpstr>
      <vt:lpstr>Securing a place.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Providing 30 hours of free childcare at Marsden Primary</dc:title>
  <dc:creator>Michele.Gilbert</dc:creator>
  <cp:lastModifiedBy>caroline.marshall</cp:lastModifiedBy>
  <cp:revision>33</cp:revision>
  <cp:lastPrinted>2017-04-28T13:57:02Z</cp:lastPrinted>
  <dcterms:created xsi:type="dcterms:W3CDTF">2017-04-26T18:20:50Z</dcterms:created>
  <dcterms:modified xsi:type="dcterms:W3CDTF">2017-05-04T17:04:40Z</dcterms:modified>
</cp:coreProperties>
</file>