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5"/>
  </p:notesMasterIdLst>
  <p:sldIdLst>
    <p:sldId id="259" r:id="rId2"/>
    <p:sldId id="260" r:id="rId3"/>
    <p:sldId id="262" r:id="rId4"/>
    <p:sldId id="263" r:id="rId5"/>
    <p:sldId id="264" r:id="rId6"/>
    <p:sldId id="265" r:id="rId7"/>
    <p:sldId id="266" r:id="rId8"/>
    <p:sldId id="267" r:id="rId9"/>
    <p:sldId id="268" r:id="rId10"/>
    <p:sldId id="280" r:id="rId11"/>
    <p:sldId id="271" r:id="rId12"/>
    <p:sldId id="272" r:id="rId13"/>
    <p:sldId id="273" r:id="rId14"/>
    <p:sldId id="274" r:id="rId15"/>
    <p:sldId id="275" r:id="rId16"/>
    <p:sldId id="286" r:id="rId17"/>
    <p:sldId id="287" r:id="rId18"/>
    <p:sldId id="289" r:id="rId19"/>
    <p:sldId id="291" r:id="rId20"/>
    <p:sldId id="293" r:id="rId21"/>
    <p:sldId id="276" r:id="rId22"/>
    <p:sldId id="278" r:id="rId23"/>
    <p:sldId id="279" r:id="rId24"/>
  </p:sldIdLst>
  <p:sldSz cx="9144000" cy="6858000" type="screen4x3"/>
  <p:notesSz cx="6669088" cy="9926638"/>
  <p:embeddedFontLs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p:scale>
        <a:sx n="100" d="100"/>
        <a:sy n="100" d="100"/>
      </p:scale>
      <p:origin x="0" y="-6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90837" cy="496887"/>
          </a:xfrm>
          <a:prstGeom prst="rect">
            <a:avLst/>
          </a:prstGeom>
          <a:noFill/>
          <a:ln>
            <a:noFill/>
          </a:ln>
        </p:spPr>
        <p:txBody>
          <a:bodyPr spcFirstLastPara="1" wrap="square" lIns="94800" tIns="47400" rIns="94800" bIns="474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6662" y="0"/>
            <a:ext cx="2890837" cy="496887"/>
          </a:xfrm>
          <a:prstGeom prst="rect">
            <a:avLst/>
          </a:prstGeom>
          <a:noFill/>
          <a:ln>
            <a:noFill/>
          </a:ln>
        </p:spPr>
        <p:txBody>
          <a:bodyPr spcFirstLastPara="1" wrap="square" lIns="94800" tIns="47400" rIns="94800" bIns="474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55662"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162"/>
            <a:ext cx="2890837" cy="496887"/>
          </a:xfrm>
          <a:prstGeom prst="rect">
            <a:avLst/>
          </a:prstGeom>
          <a:noFill/>
          <a:ln>
            <a:noFill/>
          </a:ln>
        </p:spPr>
        <p:txBody>
          <a:bodyPr spcFirstLastPara="1" wrap="square" lIns="94800" tIns="47400" rIns="94800" bIns="474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4" name="Google Shape;114;p7: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TJ</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What we sometimes see is a failure to behave correctly but actually is a failure to communicate effectively.</a:t>
            </a:r>
            <a:endParaRPr/>
          </a:p>
          <a:p>
            <a:pPr marL="0" lvl="0" indent="0" algn="l" rtl="0">
              <a:lnSpc>
                <a:spcPct val="100000"/>
              </a:lnSpc>
              <a:spcBef>
                <a:spcPts val="0"/>
              </a:spcBef>
              <a:spcAft>
                <a:spcPts val="0"/>
              </a:spcAft>
              <a:buSzPts val="1800"/>
              <a:buNone/>
            </a:pPr>
            <a:r>
              <a:rPr lang="en-GB"/>
              <a:t>Select a couple of examples of what might be going on underneath the surface.</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p:txBody>
      </p:sp>
      <p:sp>
        <p:nvSpPr>
          <p:cNvPr id="115" name="Google Shape;115;p7: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63" name="Google Shape;363;p22: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457200" lvl="0" indent="-228600" algn="l" rtl="0">
              <a:lnSpc>
                <a:spcPct val="100000"/>
              </a:lnSpc>
              <a:spcBef>
                <a:spcPts val="0"/>
              </a:spcBef>
              <a:spcAft>
                <a:spcPts val="0"/>
              </a:spcAft>
              <a:buSzPts val="1400"/>
              <a:buNone/>
            </a:pPr>
            <a:r>
              <a:rPr lang="en-GB">
                <a:latin typeface="Arial"/>
                <a:ea typeface="Arial"/>
                <a:cs typeface="Arial"/>
                <a:sym typeface="Arial"/>
              </a:rPr>
              <a:t>TJ</a:t>
            </a:r>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Behaviour can be a mixture of both conscious and subconscious elements.</a:t>
            </a:r>
            <a:endParaRPr/>
          </a:p>
          <a:p>
            <a:pPr marL="457200" lvl="0" indent="-139700" algn="l" rtl="0">
              <a:lnSpc>
                <a:spcPct val="100000"/>
              </a:lnSpc>
              <a:spcBef>
                <a:spcPts val="0"/>
              </a:spcBef>
              <a:spcAft>
                <a:spcPts val="0"/>
              </a:spcAft>
              <a:buSzPts val="1400"/>
              <a:buFont typeface="Arial"/>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Predominantly conscious behaviours serve the individual well enough to encourage them to use the behaviour</a:t>
            </a:r>
            <a:r>
              <a:rPr lang="en-GB"/>
              <a:t> </a:t>
            </a:r>
            <a:r>
              <a:rPr lang="en-GB">
                <a:latin typeface="Arial"/>
                <a:ea typeface="Arial"/>
                <a:cs typeface="Arial"/>
                <a:sym typeface="Arial"/>
              </a:rPr>
              <a:t>despite any known potential consequence or punishment associated with the behaviour. </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Predominantly sub-conscious behaviour is a sign of a failure to cope with an overwhelming feeling. Such as being overwhelmed with frustration or overwhelmed with anxiety (arousal) or overwhelmed with depression. </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We can also use this slide to challenge the concept of </a:t>
            </a:r>
            <a:r>
              <a:rPr lang="en-GB"/>
              <a:t>sanction/consequence</a:t>
            </a:r>
            <a:r>
              <a:rPr lang="en-GB">
                <a:latin typeface="Arial"/>
                <a:ea typeface="Arial"/>
                <a:cs typeface="Arial"/>
                <a:sym typeface="Arial"/>
              </a:rPr>
              <a:t>.</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If we punish conscious behaviours, we create conflict.</a:t>
            </a:r>
            <a:endParaRPr/>
          </a:p>
          <a:p>
            <a:pPr marL="457200" lvl="0" indent="-228600" algn="l" rtl="0">
              <a:lnSpc>
                <a:spcPct val="100000"/>
              </a:lnSpc>
              <a:spcBef>
                <a:spcPts val="0"/>
              </a:spcBef>
              <a:spcAft>
                <a:spcPts val="0"/>
              </a:spcAft>
              <a:buSzPts val="1400"/>
              <a:buNone/>
            </a:pPr>
            <a:endParaRPr>
              <a:solidFill>
                <a:srgbClr val="3333CC"/>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GB">
                <a:solidFill>
                  <a:srgbClr val="3333CC"/>
                </a:solidFill>
                <a:latin typeface="Arial"/>
                <a:ea typeface="Arial"/>
                <a:cs typeface="Arial"/>
                <a:sym typeface="Arial"/>
              </a:rPr>
              <a:t>If we punish subconscious behaviours, we generate more of the negative feelings associated with injustice.</a:t>
            </a:r>
            <a:endParaRPr>
              <a:latin typeface="Arial"/>
              <a:ea typeface="Arial"/>
              <a:cs typeface="Arial"/>
              <a:sym typeface="Arial"/>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endParaRPr b="0">
              <a:solidFill>
                <a:srgbClr val="3333CC"/>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None/>
            </a:pPr>
            <a:r>
              <a:rPr lang="en-GB" b="0" u="none">
                <a:latin typeface="Arial"/>
                <a:ea typeface="Arial"/>
                <a:cs typeface="Arial"/>
                <a:sym typeface="Arial"/>
              </a:rPr>
              <a:t>Bullying:</a:t>
            </a:r>
            <a:endParaRPr b="0">
              <a:latin typeface="Arial"/>
              <a:ea typeface="Arial"/>
              <a:cs typeface="Arial"/>
              <a:sym typeface="Arial"/>
            </a:endParaRPr>
          </a:p>
          <a:p>
            <a:pPr marL="228600" lvl="0" indent="0" algn="l" rtl="0">
              <a:lnSpc>
                <a:spcPct val="100000"/>
              </a:lnSpc>
              <a:spcBef>
                <a:spcPts val="0"/>
              </a:spcBef>
              <a:spcAft>
                <a:spcPts val="0"/>
              </a:spcAft>
              <a:buSzPts val="1400"/>
              <a:buFont typeface="Arial"/>
              <a:buNone/>
            </a:pPr>
            <a:endParaRPr b="0">
              <a:latin typeface="Arial"/>
              <a:ea typeface="Arial"/>
              <a:cs typeface="Arial"/>
              <a:sym typeface="Arial"/>
            </a:endParaRPr>
          </a:p>
          <a:p>
            <a:pPr marL="457200" lvl="0" indent="-228600" algn="l" rtl="0">
              <a:lnSpc>
                <a:spcPct val="100000"/>
              </a:lnSpc>
              <a:spcBef>
                <a:spcPts val="0"/>
              </a:spcBef>
              <a:spcAft>
                <a:spcPts val="0"/>
              </a:spcAft>
              <a:buSzPts val="1400"/>
              <a:buFont typeface="Arial"/>
              <a:buNone/>
            </a:pPr>
            <a:r>
              <a:rPr lang="en-GB" b="0">
                <a:latin typeface="Arial"/>
                <a:ea typeface="Arial"/>
                <a:cs typeface="Arial"/>
                <a:sym typeface="Arial"/>
              </a:rPr>
              <a:t>Who is bullied</a:t>
            </a:r>
            <a:r>
              <a:rPr lang="en-GB"/>
              <a:t>?</a:t>
            </a:r>
            <a:r>
              <a:rPr lang="en-GB" b="0">
                <a:latin typeface="Arial"/>
                <a:ea typeface="Arial"/>
                <a:cs typeface="Arial"/>
                <a:sym typeface="Arial"/>
              </a:rPr>
              <a:t>  </a:t>
            </a:r>
            <a:r>
              <a:rPr lang="en-GB"/>
              <a:t>W</a:t>
            </a:r>
            <a:r>
              <a:rPr lang="en-GB" b="0">
                <a:latin typeface="Arial"/>
                <a:ea typeface="Arial"/>
                <a:cs typeface="Arial"/>
                <a:sym typeface="Arial"/>
              </a:rPr>
              <a:t>hat, when, where</a:t>
            </a:r>
            <a:r>
              <a:rPr lang="en-GB"/>
              <a:t> and </a:t>
            </a:r>
            <a:r>
              <a:rPr lang="en-GB" b="0">
                <a:latin typeface="Arial"/>
                <a:ea typeface="Arial"/>
                <a:cs typeface="Arial"/>
                <a:sym typeface="Arial"/>
              </a:rPr>
              <a:t>how</a:t>
            </a:r>
            <a:r>
              <a:rPr lang="en-GB"/>
              <a:t> - </a:t>
            </a:r>
            <a:r>
              <a:rPr lang="en-GB" b="0">
                <a:latin typeface="Arial"/>
                <a:ea typeface="Arial"/>
                <a:cs typeface="Arial"/>
                <a:sym typeface="Arial"/>
              </a:rPr>
              <a:t>a child is bullied may be very conscious decisions.</a:t>
            </a:r>
            <a:endParaRPr/>
          </a:p>
          <a:p>
            <a:pPr marL="457200" lvl="0" indent="-228600" algn="l" rtl="0">
              <a:lnSpc>
                <a:spcPct val="100000"/>
              </a:lnSpc>
              <a:spcBef>
                <a:spcPts val="0"/>
              </a:spcBef>
              <a:spcAft>
                <a:spcPts val="0"/>
              </a:spcAft>
              <a:buSzPts val="1400"/>
              <a:buFont typeface="Arial"/>
              <a:buNone/>
            </a:pPr>
            <a:endParaRPr b="0">
              <a:latin typeface="Arial"/>
              <a:ea typeface="Arial"/>
              <a:cs typeface="Arial"/>
              <a:sym typeface="Arial"/>
            </a:endParaRPr>
          </a:p>
          <a:p>
            <a:pPr marL="457200" lvl="0" indent="-228600" algn="l" rtl="0">
              <a:lnSpc>
                <a:spcPct val="100000"/>
              </a:lnSpc>
              <a:spcBef>
                <a:spcPts val="0"/>
              </a:spcBef>
              <a:spcAft>
                <a:spcPts val="0"/>
              </a:spcAft>
              <a:buSzPts val="1400"/>
              <a:buFont typeface="Arial"/>
              <a:buNone/>
            </a:pPr>
            <a:r>
              <a:rPr lang="en-GB" b="0">
                <a:latin typeface="Arial"/>
                <a:ea typeface="Arial"/>
                <a:cs typeface="Arial"/>
                <a:sym typeface="Arial"/>
              </a:rPr>
              <a:t>Why they bully may be deeply subconscious</a:t>
            </a:r>
            <a:r>
              <a:rPr lang="en-GB"/>
              <a:t> - </a:t>
            </a:r>
            <a:r>
              <a:rPr lang="en-GB" b="0">
                <a:latin typeface="Arial"/>
                <a:ea typeface="Arial"/>
                <a:cs typeface="Arial"/>
                <a:sym typeface="Arial"/>
              </a:rPr>
              <a:t>their own vulnerability, insecurity, etc. that the child may not be engaged with.</a:t>
            </a:r>
            <a:endParaRPr/>
          </a:p>
          <a:p>
            <a:pPr marL="457200" lvl="0" indent="-228600" algn="l" rtl="0">
              <a:lnSpc>
                <a:spcPct val="100000"/>
              </a:lnSpc>
              <a:spcBef>
                <a:spcPts val="0"/>
              </a:spcBef>
              <a:spcAft>
                <a:spcPts val="0"/>
              </a:spcAft>
              <a:buSzPts val="1400"/>
              <a:buFont typeface="Arial"/>
              <a:buNone/>
            </a:pPr>
            <a:endParaRPr b="0">
              <a:latin typeface="Arial"/>
              <a:ea typeface="Arial"/>
              <a:cs typeface="Arial"/>
              <a:sym typeface="Arial"/>
            </a:endParaRPr>
          </a:p>
          <a:p>
            <a:pPr marL="457200" lvl="0" indent="-228600" algn="l" rtl="0">
              <a:lnSpc>
                <a:spcPct val="100000"/>
              </a:lnSpc>
              <a:spcBef>
                <a:spcPts val="0"/>
              </a:spcBef>
              <a:spcAft>
                <a:spcPts val="0"/>
              </a:spcAft>
              <a:buSzPts val="1400"/>
              <a:buFont typeface="Arial"/>
              <a:buNone/>
            </a:pPr>
            <a:r>
              <a:rPr lang="en-GB" b="0">
                <a:latin typeface="Arial"/>
                <a:ea typeface="Arial"/>
                <a:cs typeface="Arial"/>
                <a:sym typeface="Arial"/>
              </a:rPr>
              <a:t>We can manage the behaviour with a multidimensional plan. Manage the opportunity to bully whilst also working with their self-esteem. </a:t>
            </a:r>
            <a:endParaRPr/>
          </a:p>
          <a:p>
            <a:pPr marL="0" lvl="0" indent="0" algn="l" rtl="0">
              <a:lnSpc>
                <a:spcPct val="100000"/>
              </a:lnSpc>
              <a:spcBef>
                <a:spcPts val="0"/>
              </a:spcBef>
              <a:spcAft>
                <a:spcPts val="0"/>
              </a:spcAft>
              <a:buSzPts val="1800"/>
              <a:buNone/>
            </a:pPr>
            <a:endParaRPr/>
          </a:p>
        </p:txBody>
      </p:sp>
      <p:sp>
        <p:nvSpPr>
          <p:cNvPr id="364" name="Google Shape;364;p22: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3: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0" name="Google Shape;250;p73: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TJ</a:t>
            </a:r>
            <a:endParaRPr/>
          </a:p>
          <a:p>
            <a:pPr marL="0" lvl="0" indent="0" algn="l" rtl="0">
              <a:lnSpc>
                <a:spcPct val="100000"/>
              </a:lnSpc>
              <a:spcBef>
                <a:spcPts val="0"/>
              </a:spcBef>
              <a:spcAft>
                <a:spcPts val="0"/>
              </a:spcAft>
              <a:buSzPts val="1800"/>
              <a:buNone/>
            </a:pPr>
            <a:endParaRPr/>
          </a:p>
        </p:txBody>
      </p:sp>
      <p:sp>
        <p:nvSpPr>
          <p:cNvPr id="251" name="Google Shape;251;p73: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6: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1" name="Google Shape;261;p26: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TJ</a:t>
            </a:r>
            <a:endParaRPr/>
          </a:p>
          <a:p>
            <a:pPr marL="0" lvl="0" indent="0" algn="l" rtl="0">
              <a:lnSpc>
                <a:spcPct val="100000"/>
              </a:lnSpc>
              <a:spcBef>
                <a:spcPts val="0"/>
              </a:spcBef>
              <a:spcAft>
                <a:spcPts val="0"/>
              </a:spcAft>
              <a:buSzPts val="1800"/>
              <a:buNone/>
            </a:pPr>
            <a:r>
              <a:rPr lang="en-GB"/>
              <a:t>Protective consequences are necessary measures to manage the risk of harm that results from dangerous behaviours.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Protective consequences limit freedoms where necessary for the prevention of harm.</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When we use protective consequences we must have evidence of the educational consequences that are in place to progress the child to a point where we can return any freedoms limited by the use of protective consequences.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Educational consequences return freedoms.</a:t>
            </a:r>
            <a:endParaRPr/>
          </a:p>
          <a:p>
            <a:pPr marL="0" lvl="0" indent="0" algn="l" rtl="0">
              <a:lnSpc>
                <a:spcPct val="100000"/>
              </a:lnSpc>
              <a:spcBef>
                <a:spcPts val="0"/>
              </a:spcBef>
              <a:spcAft>
                <a:spcPts val="0"/>
              </a:spcAft>
              <a:buSzPts val="1800"/>
              <a:buNone/>
            </a:pPr>
            <a:endParaRPr/>
          </a:p>
        </p:txBody>
      </p:sp>
      <p:sp>
        <p:nvSpPr>
          <p:cNvPr id="262" name="Google Shape;262;p26: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7: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72" name="Google Shape;272;p27: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457200" lvl="0" indent="-228600" algn="l" rtl="0">
              <a:lnSpc>
                <a:spcPct val="100000"/>
              </a:lnSpc>
              <a:spcBef>
                <a:spcPts val="0"/>
              </a:spcBef>
              <a:spcAft>
                <a:spcPts val="0"/>
              </a:spcAft>
              <a:buSzPts val="1400"/>
              <a:buNone/>
            </a:pPr>
            <a:r>
              <a:rPr lang="en-GB">
                <a:latin typeface="Arial"/>
                <a:ea typeface="Arial"/>
                <a:cs typeface="Arial"/>
                <a:sym typeface="Arial"/>
              </a:rPr>
              <a:t>TJ</a:t>
            </a:r>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Protective consequences are the immediate risk mitigation needed to reduce the risk of harm from the behaviour that has been displayed.</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They should be specific to the behaviour and a logical removal of freedoms to protect all those within that dynamic</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Protective consequences must remain in place until the educational consequence has taken place to make the reoccurrence of risk less likely</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Educational consequences are the specific teaching following anti-social behaviour, designed to enable the young person when faced with the same situation to be equipped to react/respond differently</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Education consequences are designed to inspire a young person to moderate, and self regulate their behaviour in order for freedoms to be returned</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Freedoms removed through protective consequences should be returned slowly and monitored to enable the pupil to experience success and ensure the dynamic is not exposed to risk resulting from freedoms being fully returned without evidence of incremental success in the area where harm occurred previously.</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This slow incremental increase incentivises the pupil to self regulate.</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a:t>Consequence is outcome-related rather than time-related.</a:t>
            </a:r>
            <a:endParaRPr>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273" name="Google Shape;273;p27:notes"/>
          <p:cNvSpPr txBox="1">
            <a:spLocks noGrp="1"/>
          </p:cNvSpPr>
          <p:nvPr>
            <p:ph type="sldNum" idx="12"/>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lvl="0" indent="0" algn="l"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9: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8" name="Google Shape;278;p29: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457200" marR="0" lvl="0" indent="-228600" algn="l" rtl="0">
              <a:lnSpc>
                <a:spcPct val="100000"/>
              </a:lnSpc>
              <a:spcBef>
                <a:spcPts val="0"/>
              </a:spcBef>
              <a:spcAft>
                <a:spcPts val="0"/>
              </a:spcAft>
              <a:buSzPts val="1400"/>
              <a:buNone/>
            </a:pPr>
            <a:r>
              <a:rPr lang="en-GB"/>
              <a:t>HW</a:t>
            </a:r>
            <a:endParaRPr/>
          </a:p>
          <a:p>
            <a:pPr marL="457200" marR="0" lvl="0" indent="-228600" algn="l" rtl="0">
              <a:lnSpc>
                <a:spcPct val="100000"/>
              </a:lnSpc>
              <a:spcBef>
                <a:spcPts val="0"/>
              </a:spcBef>
              <a:spcAft>
                <a:spcPts val="0"/>
              </a:spcAft>
              <a:buSzPts val="1400"/>
              <a:buNone/>
            </a:pPr>
            <a:r>
              <a:rPr lang="en-GB"/>
              <a:t>Think of a pupil that fits into each category.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Olfactory and gustatory systems - responsible for tasting and smelling and assist in the identification of safe versus harmful items to consume.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Auditory system - responsible for receiving and processing sounds i.e. hearing and understanding what is heard.</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Visual system - identifies sights, understands what the eyes see and prepares for a response. Good ocular motor control aids learning.</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Tactile system – includes two types of touch receptors, protective and discriminative. Receives sensations of pressure, vibrations, movement, temperature and pain through the skin and provides us with the sense of touch.</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Proprioceptive system – processes messages from muscles, joint capsules and tendons which provide information about where our body is in space and how it is moving (direction, speed and force) without using vision. It is proprioception that allows us to move our hands carefully without having to observe every movement.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Vestibular system – responsible for our balance and movement sense. It tells us where our body is in relation to gravity, where it is moving and how fast. The movement receptors are located in the inner ear and important for posture, muscle tone and bilateral integration (the ability to co-ordinate both sides of the body together).</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Interoceptive system – detects responses that guide regulation (hunger, thirst, heart rate, elimination, need for air, itch). Sensation related to physiological needs and physical condition of the body.</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800"/>
              <a:buNone/>
            </a:pPr>
            <a:endParaRPr/>
          </a:p>
        </p:txBody>
      </p:sp>
      <p:sp>
        <p:nvSpPr>
          <p:cNvPr id="279" name="Google Shape;279;p29: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2" name="Google Shape;292;p30: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HW</a:t>
            </a:r>
            <a:endParaRPr/>
          </a:p>
          <a:p>
            <a:pPr marL="0" lvl="0" indent="0" algn="l" rtl="0">
              <a:lnSpc>
                <a:spcPct val="100000"/>
              </a:lnSpc>
              <a:spcBef>
                <a:spcPts val="0"/>
              </a:spcBef>
              <a:spcAft>
                <a:spcPts val="0"/>
              </a:spcAft>
              <a:buSzPts val="1800"/>
              <a:buNone/>
            </a:pPr>
            <a:r>
              <a:rPr lang="en-GB"/>
              <a:t>Think of a pupil who is demonstrating these particular behaviours.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Escape</a:t>
            </a:r>
            <a:endParaRPr/>
          </a:p>
          <a:p>
            <a:pPr marL="0" lvl="0" indent="0" algn="l" rtl="0">
              <a:lnSpc>
                <a:spcPct val="100000"/>
              </a:lnSpc>
              <a:spcBef>
                <a:spcPts val="0"/>
              </a:spcBef>
              <a:spcAft>
                <a:spcPts val="0"/>
              </a:spcAft>
              <a:buSzPts val="1800"/>
              <a:buNone/>
            </a:pPr>
            <a:r>
              <a:rPr lang="en-GB"/>
              <a:t>When experiencing anti-social feelings there is a conscious or subconscious desire to leave. The behaviour relieves the anti-social feelings.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Avoidance</a:t>
            </a:r>
            <a:endParaRPr/>
          </a:p>
          <a:p>
            <a:pPr marL="0" lvl="0" indent="0" algn="l" rtl="0">
              <a:lnSpc>
                <a:spcPct val="100000"/>
              </a:lnSpc>
              <a:spcBef>
                <a:spcPts val="0"/>
              </a:spcBef>
              <a:spcAft>
                <a:spcPts val="0"/>
              </a:spcAft>
              <a:buSzPts val="1800"/>
              <a:buNone/>
            </a:pPr>
            <a:r>
              <a:rPr lang="en-GB"/>
              <a:t>When predicting the anti-social feelings will be experienced there is a conscious or subconscious desire to avoid the experience. The behaviour protects the individual from perceived anti-social feelings.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The phrase ‘attention-seeking’ is sometimes used in a moralising way. A more helpful phrase is ‘connection-needing’.</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A useful analogy is to think of a child who is thirsty. They could be described as a water-needing child. A water-needing child will be a water-seeking child. And so, a connection-needing child will be a connection-seeking child.</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Behaviour occurs as a way of gaining access to a person, location, item or activity.</a:t>
            </a:r>
            <a:endParaRPr/>
          </a:p>
          <a:p>
            <a:pPr marL="0" lvl="0" indent="0" algn="l" rtl="0">
              <a:lnSpc>
                <a:spcPct val="100000"/>
              </a:lnSpc>
              <a:spcBef>
                <a:spcPts val="0"/>
              </a:spcBef>
              <a:spcAft>
                <a:spcPts val="0"/>
              </a:spcAft>
              <a:buSzPts val="1800"/>
              <a:buNone/>
            </a:pPr>
            <a:r>
              <a:rPr lang="en-GB"/>
              <a:t>When behaviour enables access to someone or something desirable then it is an incentive to repeat that behaviour.</a:t>
            </a:r>
            <a:endParaRPr/>
          </a:p>
          <a:p>
            <a:pPr marL="0" lvl="0" indent="0" algn="l" rtl="0">
              <a:lnSpc>
                <a:spcPct val="100000"/>
              </a:lnSpc>
              <a:spcBef>
                <a:spcPts val="0"/>
              </a:spcBef>
              <a:spcAft>
                <a:spcPts val="0"/>
              </a:spcAft>
              <a:buSzPts val="1800"/>
              <a:buNone/>
            </a:pPr>
            <a:r>
              <a:rPr lang="en-GB"/>
              <a:t>Example a pupil behaving in a particular way to gain access to the HIVE.</a:t>
            </a:r>
            <a:endParaRPr/>
          </a:p>
          <a:p>
            <a:pPr marL="0" lvl="0" indent="0" algn="l" rtl="0">
              <a:lnSpc>
                <a:spcPct val="100000"/>
              </a:lnSpc>
              <a:spcBef>
                <a:spcPts val="0"/>
              </a:spcBef>
              <a:spcAft>
                <a:spcPts val="0"/>
              </a:spcAft>
              <a:buSzPts val="1800"/>
              <a:buNone/>
            </a:pPr>
            <a:endParaRPr/>
          </a:p>
        </p:txBody>
      </p:sp>
      <p:sp>
        <p:nvSpPr>
          <p:cNvPr id="293" name="Google Shape;293;p30: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1: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70" name="Google Shape;470;p31: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HW</a:t>
            </a:r>
            <a:endParaRPr/>
          </a:p>
          <a:p>
            <a:pPr marL="0" lvl="0" indent="0" algn="l" rtl="0">
              <a:lnSpc>
                <a:spcPct val="100000"/>
              </a:lnSpc>
              <a:spcBef>
                <a:spcPts val="0"/>
              </a:spcBef>
              <a:spcAft>
                <a:spcPts val="0"/>
              </a:spcAft>
              <a:buSzPts val="1800"/>
              <a:buNone/>
            </a:pPr>
            <a:r>
              <a:rPr lang="en-GB"/>
              <a:t>Formalising available information relevant to the behaviour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Early prognosis is used in a lot of professional situations such as a car mechanic, or GP triage etc</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GPs will very rarely initially diagnose anything as they have no evidence, they will however look at the notes about the past, look at you and talk to you and based on what they know they will make a prognosis.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Sometimes it is more complex and we need to do more analysis.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Often the GP will use an early prognosis and suggested action as a first attempt to resolve an issue, only when this action is unsuccessful will they engage in more thorough analysis.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i.e. knee pain – muscular, take some anti-inflammatory –yes in 2 weeks it’s better, no it’s worse, phone back and then they say lets do some bloods and have an Xray/scan – further analysis.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Often with the right information, your professional experience will enable a prognosis and your experience will lead to a more effective plan of action.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p:txBody>
      </p:sp>
      <p:sp>
        <p:nvSpPr>
          <p:cNvPr id="471" name="Google Shape;471;p31: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2: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82" name="Google Shape;482;p32: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HW</a:t>
            </a:r>
            <a:endParaRPr/>
          </a:p>
        </p:txBody>
      </p:sp>
      <p:sp>
        <p:nvSpPr>
          <p:cNvPr id="483" name="Google Shape;483;p32: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4: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00" name="Google Shape;500;p34: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Font typeface="Arial"/>
              <a:buNone/>
            </a:pPr>
            <a:r>
              <a:rPr lang="en-GB"/>
              <a:t>HW</a:t>
            </a:r>
            <a:endParaRPr/>
          </a:p>
          <a:p>
            <a:pPr marL="285750" lvl="0" indent="-285750" algn="l" rtl="0">
              <a:lnSpc>
                <a:spcPct val="100000"/>
              </a:lnSpc>
              <a:spcBef>
                <a:spcPts val="0"/>
              </a:spcBef>
              <a:spcAft>
                <a:spcPts val="0"/>
              </a:spcAft>
              <a:buSzPts val="1400"/>
              <a:buFont typeface="Arial"/>
              <a:buChar char="•"/>
            </a:pPr>
            <a:r>
              <a:rPr lang="en-GB"/>
              <a:t>Has the behaviour been described accurately?</a:t>
            </a:r>
            <a:endParaRPr/>
          </a:p>
          <a:p>
            <a:pPr marL="285750" lvl="0" indent="-285750" algn="l" rtl="0">
              <a:lnSpc>
                <a:spcPct val="100000"/>
              </a:lnSpc>
              <a:spcBef>
                <a:spcPts val="0"/>
              </a:spcBef>
              <a:spcAft>
                <a:spcPts val="0"/>
              </a:spcAft>
              <a:buSzPts val="1400"/>
              <a:buFont typeface="Arial"/>
              <a:buChar char="•"/>
            </a:pPr>
            <a:r>
              <a:rPr lang="en-GB"/>
              <a:t>Has the child, parent /carer, class teachers, SENDCO, other professionals etc. who all may all hold individual pieces of information that can help us to understand the behaviour and differentiate to meet the child's needs been consulted?</a:t>
            </a:r>
            <a:endParaRPr/>
          </a:p>
          <a:p>
            <a:pPr marL="285750" lvl="0" indent="-285750" algn="l" rtl="0">
              <a:lnSpc>
                <a:spcPct val="100000"/>
              </a:lnSpc>
              <a:spcBef>
                <a:spcPts val="0"/>
              </a:spcBef>
              <a:spcAft>
                <a:spcPts val="0"/>
              </a:spcAft>
              <a:buSzPts val="1400"/>
              <a:buFont typeface="Arial"/>
              <a:buChar char="•"/>
            </a:pPr>
            <a:r>
              <a:rPr lang="en-GB"/>
              <a:t>Have we ensured each person’s contribution is independent and unbiased by using a blank version of the form?</a:t>
            </a:r>
            <a:endParaRPr/>
          </a:p>
          <a:p>
            <a:pPr marL="457200" marR="0" lvl="0" indent="-228600" algn="l" rtl="0">
              <a:lnSpc>
                <a:spcPct val="100000"/>
              </a:lnSpc>
              <a:spcBef>
                <a:spcPts val="0"/>
              </a:spcBef>
              <a:spcAft>
                <a:spcPts val="0"/>
              </a:spcAft>
              <a:buSzPts val="1400"/>
              <a:buNone/>
            </a:pPr>
            <a:endParaRPr>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a:latin typeface="Arial"/>
                <a:ea typeface="Arial"/>
                <a:cs typeface="Arial"/>
                <a:sym typeface="Arial"/>
              </a:rPr>
              <a:t>Has a named person drawn together all the information onto a single early prognosis document?</a:t>
            </a:r>
            <a:endParaRPr/>
          </a:p>
          <a:p>
            <a:pPr marL="457200" marR="0" lvl="0" indent="-228600" algn="l" rtl="0">
              <a:lnSpc>
                <a:spcPct val="100000"/>
              </a:lnSpc>
              <a:spcBef>
                <a:spcPts val="0"/>
              </a:spcBef>
              <a:spcAft>
                <a:spcPts val="0"/>
              </a:spcAft>
              <a:buSzPts val="1400"/>
              <a:buNone/>
            </a:pPr>
            <a:r>
              <a:rPr lang="en-GB">
                <a:latin typeface="Arial"/>
                <a:ea typeface="Arial"/>
                <a:cs typeface="Arial"/>
                <a:sym typeface="Arial"/>
              </a:rPr>
              <a:t>Has a named person used the information to form a hypothesis and action based on the above analysis?</a:t>
            </a:r>
            <a:endParaRPr/>
          </a:p>
          <a:p>
            <a:pPr marL="457200" marR="0" lvl="0" indent="-228600" algn="l" rtl="0">
              <a:lnSpc>
                <a:spcPct val="100000"/>
              </a:lnSpc>
              <a:spcBef>
                <a:spcPts val="0"/>
              </a:spcBef>
              <a:spcAft>
                <a:spcPts val="0"/>
              </a:spcAft>
              <a:buSzPts val="1400"/>
              <a:buNone/>
            </a:pPr>
            <a:r>
              <a:rPr lang="en-GB">
                <a:latin typeface="Arial"/>
                <a:ea typeface="Arial"/>
                <a:cs typeface="Arial"/>
                <a:sym typeface="Arial"/>
              </a:rPr>
              <a:t>Has the named person accessed a range of professional inputs where they are unable to form a hypothesis or plan suitable action?</a:t>
            </a:r>
            <a:endParaRPr/>
          </a:p>
          <a:p>
            <a:pPr marL="0" lvl="0" indent="0" algn="l" rtl="0">
              <a:lnSpc>
                <a:spcPct val="100000"/>
              </a:lnSpc>
              <a:spcBef>
                <a:spcPts val="0"/>
              </a:spcBef>
              <a:spcAft>
                <a:spcPts val="0"/>
              </a:spcAft>
              <a:buSzPts val="1800"/>
              <a:buNone/>
            </a:pPr>
            <a:endParaRPr/>
          </a:p>
        </p:txBody>
      </p:sp>
      <p:sp>
        <p:nvSpPr>
          <p:cNvPr id="501" name="Google Shape;501;p34: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6: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24" name="Google Shape;524;p36: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HW</a:t>
            </a:r>
            <a:endParaRPr/>
          </a:p>
        </p:txBody>
      </p:sp>
      <p:sp>
        <p:nvSpPr>
          <p:cNvPr id="525" name="Google Shape;525;p36: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6" name="Google Shape;126;p8: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TJ</a:t>
            </a:r>
            <a:endParaRPr/>
          </a:p>
          <a:p>
            <a:pPr marL="0" lvl="0" indent="0" algn="l" rtl="0">
              <a:lnSpc>
                <a:spcPct val="100000"/>
              </a:lnSpc>
              <a:spcBef>
                <a:spcPts val="0"/>
              </a:spcBef>
              <a:spcAft>
                <a:spcPts val="0"/>
              </a:spcAft>
              <a:buSzPts val="1800"/>
              <a:buNone/>
            </a:pPr>
            <a:r>
              <a:rPr lang="en-GB"/>
              <a:t>Explain the two images above.</a:t>
            </a:r>
            <a:endParaRPr/>
          </a:p>
          <a:p>
            <a:pPr marL="0" lvl="0" indent="0" algn="l" rtl="0">
              <a:lnSpc>
                <a:spcPct val="100000"/>
              </a:lnSpc>
              <a:spcBef>
                <a:spcPts val="0"/>
              </a:spcBef>
              <a:spcAft>
                <a:spcPts val="0"/>
              </a:spcAft>
              <a:buSzPts val="1800"/>
              <a:buNone/>
            </a:pPr>
            <a:endParaRPr sz="1800">
              <a:solidFill>
                <a:srgbClr val="0000FF"/>
              </a:solidFill>
            </a:endParaRPr>
          </a:p>
          <a:p>
            <a:pPr marL="0" lvl="0" indent="0" algn="l" rtl="0">
              <a:lnSpc>
                <a:spcPct val="100000"/>
              </a:lnSpc>
              <a:spcBef>
                <a:spcPts val="0"/>
              </a:spcBef>
              <a:spcAft>
                <a:spcPts val="0"/>
              </a:spcAft>
              <a:buSzPts val="1800"/>
              <a:buNone/>
            </a:pPr>
            <a:r>
              <a:rPr lang="en-GB" sz="1800">
                <a:solidFill>
                  <a:srgbClr val="0000FF"/>
                </a:solidFill>
              </a:rPr>
              <a:t>Equality is treating everybody the same.</a:t>
            </a:r>
            <a:endParaRPr/>
          </a:p>
          <a:p>
            <a:pPr marL="0" lvl="0" indent="0" algn="l" rtl="0">
              <a:lnSpc>
                <a:spcPct val="100000"/>
              </a:lnSpc>
              <a:spcBef>
                <a:spcPts val="0"/>
              </a:spcBef>
              <a:spcAft>
                <a:spcPts val="0"/>
              </a:spcAft>
              <a:buSzPts val="1800"/>
              <a:buNone/>
            </a:pPr>
            <a:r>
              <a:rPr lang="en-GB" sz="1800">
                <a:solidFill>
                  <a:srgbClr val="0000FF"/>
                </a:solidFill>
              </a:rPr>
              <a:t>Equality aims to promote fairness, but it can only work if everyone starts from the same place and needs the same help. </a:t>
            </a:r>
            <a:endParaRPr/>
          </a:p>
          <a:p>
            <a:pPr marL="0" lvl="0" indent="0" algn="l" rtl="0">
              <a:lnSpc>
                <a:spcPct val="100000"/>
              </a:lnSpc>
              <a:spcBef>
                <a:spcPts val="0"/>
              </a:spcBef>
              <a:spcAft>
                <a:spcPts val="0"/>
              </a:spcAft>
              <a:buSzPts val="1800"/>
              <a:buNone/>
            </a:pPr>
            <a:r>
              <a:rPr lang="en-GB" sz="1800">
                <a:solidFill>
                  <a:srgbClr val="0000FF"/>
                </a:solidFill>
              </a:rPr>
              <a:t>Equity is giving everyone what they need to achieve success.</a:t>
            </a:r>
            <a:endParaRPr/>
          </a:p>
          <a:p>
            <a:pPr marL="0" lvl="0" indent="0" algn="l" rtl="0">
              <a:lnSpc>
                <a:spcPct val="100000"/>
              </a:lnSpc>
              <a:spcBef>
                <a:spcPts val="0"/>
              </a:spcBef>
              <a:spcAft>
                <a:spcPts val="0"/>
              </a:spcAft>
              <a:buSzPts val="1800"/>
              <a:buNone/>
            </a:pPr>
            <a:r>
              <a:rPr lang="en-GB" sz="1800">
                <a:solidFill>
                  <a:srgbClr val="0000FF"/>
                </a:solidFill>
              </a:rPr>
              <a:t>At Edward Peake we advocate for each child to receive the resources, experiences, appropriate interventions and support in their learning to achieve their full potential.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p:txBody>
      </p:sp>
      <p:sp>
        <p:nvSpPr>
          <p:cNvPr id="127" name="Google Shape;127;p8: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8: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47" name="Google Shape;547;p38: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Font typeface="Arial"/>
              <a:buNone/>
            </a:pPr>
            <a:r>
              <a:rPr lang="en-GB"/>
              <a:t>HW</a:t>
            </a:r>
            <a:endParaRPr/>
          </a:p>
          <a:p>
            <a:pPr marL="0" lvl="0" indent="0" algn="l" rtl="0">
              <a:lnSpc>
                <a:spcPct val="100000"/>
              </a:lnSpc>
              <a:spcBef>
                <a:spcPts val="0"/>
              </a:spcBef>
              <a:spcAft>
                <a:spcPts val="0"/>
              </a:spcAft>
              <a:buSzPts val="1800"/>
              <a:buNone/>
            </a:pPr>
            <a:endParaRPr/>
          </a:p>
        </p:txBody>
      </p:sp>
      <p:sp>
        <p:nvSpPr>
          <p:cNvPr id="548" name="Google Shape;548;p38: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4: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6" name="Google Shape;306;p34: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400"/>
              <a:buFont typeface="Arial"/>
              <a:buNone/>
            </a:pPr>
            <a:r>
              <a:rPr lang="en-GB"/>
              <a:t>HW</a:t>
            </a:r>
            <a:endParaRPr/>
          </a:p>
          <a:p>
            <a:pPr marL="285750" lvl="0" indent="-285750" algn="l" rtl="0">
              <a:lnSpc>
                <a:spcPct val="100000"/>
              </a:lnSpc>
              <a:spcBef>
                <a:spcPts val="0"/>
              </a:spcBef>
              <a:spcAft>
                <a:spcPts val="0"/>
              </a:spcAft>
              <a:buSzPts val="1400"/>
              <a:buFont typeface="Arial"/>
              <a:buChar char="•"/>
            </a:pPr>
            <a:r>
              <a:rPr lang="en-GB"/>
              <a:t>Has the behaviour been described accurately?</a:t>
            </a:r>
            <a:endParaRPr/>
          </a:p>
          <a:p>
            <a:pPr marL="285750" lvl="0" indent="-285750" algn="l" rtl="0">
              <a:lnSpc>
                <a:spcPct val="100000"/>
              </a:lnSpc>
              <a:spcBef>
                <a:spcPts val="0"/>
              </a:spcBef>
              <a:spcAft>
                <a:spcPts val="0"/>
              </a:spcAft>
              <a:buSzPts val="1400"/>
              <a:buFont typeface="Arial"/>
              <a:buChar char="•"/>
            </a:pPr>
            <a:r>
              <a:rPr lang="en-GB"/>
              <a:t>Has the child, parent /carer, class teachers, SENDCO, other professionals etc. who all may all hold individual pieces of information that can help us to understand the behaviour and differentiate to meet the child's needs been consulted?</a:t>
            </a:r>
            <a:endParaRPr/>
          </a:p>
          <a:p>
            <a:pPr marL="285750" lvl="0" indent="-285750" algn="l" rtl="0">
              <a:lnSpc>
                <a:spcPct val="100000"/>
              </a:lnSpc>
              <a:spcBef>
                <a:spcPts val="0"/>
              </a:spcBef>
              <a:spcAft>
                <a:spcPts val="0"/>
              </a:spcAft>
              <a:buSzPts val="1400"/>
              <a:buFont typeface="Arial"/>
              <a:buChar char="•"/>
            </a:pPr>
            <a:r>
              <a:rPr lang="en-GB"/>
              <a:t>Have we ensured each person’s contribution is independent and unbiased by using a blank version of the form?</a:t>
            </a:r>
            <a:endParaRPr/>
          </a:p>
          <a:p>
            <a:pPr marL="457200" marR="0" lvl="0" indent="-228600" algn="l" rtl="0">
              <a:lnSpc>
                <a:spcPct val="100000"/>
              </a:lnSpc>
              <a:spcBef>
                <a:spcPts val="0"/>
              </a:spcBef>
              <a:spcAft>
                <a:spcPts val="0"/>
              </a:spcAft>
              <a:buSzPts val="1400"/>
              <a:buNone/>
            </a:pPr>
            <a:endParaRPr>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GB">
                <a:latin typeface="Arial"/>
                <a:ea typeface="Arial"/>
                <a:cs typeface="Arial"/>
                <a:sym typeface="Arial"/>
              </a:rPr>
              <a:t>Has a named person drawn together all the information onto a single early prognosis document?</a:t>
            </a:r>
            <a:endParaRPr/>
          </a:p>
          <a:p>
            <a:pPr marL="457200" marR="0" lvl="0" indent="-228600" algn="l" rtl="0">
              <a:lnSpc>
                <a:spcPct val="100000"/>
              </a:lnSpc>
              <a:spcBef>
                <a:spcPts val="0"/>
              </a:spcBef>
              <a:spcAft>
                <a:spcPts val="0"/>
              </a:spcAft>
              <a:buSzPts val="1400"/>
              <a:buNone/>
            </a:pPr>
            <a:r>
              <a:rPr lang="en-GB">
                <a:latin typeface="Arial"/>
                <a:ea typeface="Arial"/>
                <a:cs typeface="Arial"/>
                <a:sym typeface="Arial"/>
              </a:rPr>
              <a:t>Has a named person used the information to form a hypothesis and action based on the above analysis?</a:t>
            </a:r>
            <a:endParaRPr/>
          </a:p>
          <a:p>
            <a:pPr marL="457200" marR="0" lvl="0" indent="-228600" algn="l" rtl="0">
              <a:lnSpc>
                <a:spcPct val="100000"/>
              </a:lnSpc>
              <a:spcBef>
                <a:spcPts val="0"/>
              </a:spcBef>
              <a:spcAft>
                <a:spcPts val="0"/>
              </a:spcAft>
              <a:buSzPts val="1400"/>
              <a:buNone/>
            </a:pPr>
            <a:r>
              <a:rPr lang="en-GB">
                <a:latin typeface="Arial"/>
                <a:ea typeface="Arial"/>
                <a:cs typeface="Arial"/>
                <a:sym typeface="Arial"/>
              </a:rPr>
              <a:t>Has the named person accessed a range of professional inputs where they are unable to form a hypothesis or plan suitable action?</a:t>
            </a:r>
            <a:endParaRPr/>
          </a:p>
          <a:p>
            <a:pPr marL="0" lvl="0" indent="0" algn="l" rtl="0">
              <a:lnSpc>
                <a:spcPct val="100000"/>
              </a:lnSpc>
              <a:spcBef>
                <a:spcPts val="0"/>
              </a:spcBef>
              <a:spcAft>
                <a:spcPts val="0"/>
              </a:spcAft>
              <a:buSzPts val="1800"/>
              <a:buNone/>
            </a:pPr>
            <a:endParaRPr/>
          </a:p>
        </p:txBody>
      </p:sp>
      <p:sp>
        <p:nvSpPr>
          <p:cNvPr id="307" name="Google Shape;307;p34: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0: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32" name="Google Shape;332;p40: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sz="1800"/>
              <a:t>TJ</a:t>
            </a:r>
            <a:endParaRPr/>
          </a:p>
          <a:p>
            <a:pPr marL="0" lvl="0" indent="0" algn="l" rtl="0">
              <a:lnSpc>
                <a:spcPct val="100000"/>
              </a:lnSpc>
              <a:spcBef>
                <a:spcPts val="0"/>
              </a:spcBef>
              <a:spcAft>
                <a:spcPts val="0"/>
              </a:spcAft>
              <a:buSzPts val="1800"/>
              <a:buNone/>
            </a:pPr>
            <a:r>
              <a:rPr lang="en-GB" sz="1800"/>
              <a:t>Section 9 from our behaviour policy</a:t>
            </a:r>
            <a:endParaRPr/>
          </a:p>
          <a:p>
            <a:pPr marL="0" lvl="0" indent="0" algn="l" rtl="0">
              <a:lnSpc>
                <a:spcPct val="100000"/>
              </a:lnSpc>
              <a:spcBef>
                <a:spcPts val="0"/>
              </a:spcBef>
              <a:spcAft>
                <a:spcPts val="0"/>
              </a:spcAft>
              <a:buSzPts val="1800"/>
              <a:buNone/>
            </a:pPr>
            <a:r>
              <a:rPr lang="en-GB" sz="1800"/>
              <a:t>Page 13</a:t>
            </a:r>
            <a:endParaRPr/>
          </a:p>
          <a:p>
            <a:pPr marL="0" lvl="0" indent="0" algn="l" rtl="0">
              <a:lnSpc>
                <a:spcPct val="100000"/>
              </a:lnSpc>
              <a:spcBef>
                <a:spcPts val="0"/>
              </a:spcBef>
              <a:spcAft>
                <a:spcPts val="0"/>
              </a:spcAft>
              <a:buSzPts val="1800"/>
              <a:buNone/>
            </a:pPr>
            <a:endParaRPr sz="1800"/>
          </a:p>
          <a:p>
            <a:pPr marL="0" lvl="0" indent="0" algn="l" rtl="0">
              <a:lnSpc>
                <a:spcPct val="100000"/>
              </a:lnSpc>
              <a:spcBef>
                <a:spcPts val="0"/>
              </a:spcBef>
              <a:spcAft>
                <a:spcPts val="0"/>
              </a:spcAft>
              <a:buSzPts val="1800"/>
              <a:buNone/>
            </a:pPr>
            <a:r>
              <a:rPr lang="en-GB" sz="1800"/>
              <a:t>Restorative approaches allow adults to model emotional literacy and develop the pupil’s empathy so that their drive to behave in a negative way is challenged not by sanctions, but by the impact the behaviour has on others in society. It is not about using fear to force a person to change behaviour or make amends but instead using structured conversation to make them accountable for what they choose to do. </a:t>
            </a:r>
            <a:endParaRPr/>
          </a:p>
        </p:txBody>
      </p:sp>
      <p:sp>
        <p:nvSpPr>
          <p:cNvPr id="333" name="Google Shape;333;p40: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2: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4" name="Google Shape;344;p42: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TJ</a:t>
            </a:r>
            <a:endParaRPr/>
          </a:p>
          <a:p>
            <a:pPr marL="0" lvl="0" indent="0" algn="l" rtl="0">
              <a:lnSpc>
                <a:spcPct val="100000"/>
              </a:lnSpc>
              <a:spcBef>
                <a:spcPts val="0"/>
              </a:spcBef>
              <a:spcAft>
                <a:spcPts val="0"/>
              </a:spcAft>
              <a:buSzPts val="1800"/>
              <a:buNone/>
            </a:pPr>
            <a:r>
              <a:rPr lang="en-GB"/>
              <a:t>Taken from the behaviour policy and previous training</a:t>
            </a:r>
            <a:endParaRPr/>
          </a:p>
        </p:txBody>
      </p:sp>
      <p:sp>
        <p:nvSpPr>
          <p:cNvPr id="345" name="Google Shape;345;p42: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5" name="Google Shape;145;p11: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HW</a:t>
            </a:r>
            <a:endParaRPr/>
          </a:p>
          <a:p>
            <a:pPr marL="0" lvl="0" indent="0" algn="l" rtl="0">
              <a:lnSpc>
                <a:spcPct val="100000"/>
              </a:lnSpc>
              <a:spcBef>
                <a:spcPts val="0"/>
              </a:spcBef>
              <a:spcAft>
                <a:spcPts val="0"/>
              </a:spcAft>
              <a:buSzPts val="1400"/>
              <a:buNone/>
            </a:pPr>
            <a:r>
              <a:rPr lang="en-GB">
                <a:latin typeface="Arial"/>
                <a:ea typeface="Arial"/>
                <a:cs typeface="Arial"/>
                <a:sym typeface="Arial"/>
              </a:rPr>
              <a:t>Anti-social feelings lead to anti social behaviours, this is often a list of things the child is unable or unwilling to do, which is why it becomes a deficit model.</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We often capture what the child is doing but not why they are doing it.</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Creating pro-social behaviour is the ambition. An inclusive behaviour policy should focus on how to create</a:t>
            </a:r>
            <a:r>
              <a:rPr lang="en-GB"/>
              <a:t> </a:t>
            </a:r>
            <a:r>
              <a:rPr lang="en-GB">
                <a:latin typeface="Arial"/>
                <a:ea typeface="Arial"/>
                <a:cs typeface="Arial"/>
                <a:sym typeface="Arial"/>
              </a:rPr>
              <a:t>pro-social experiences and feelings to achieve pro-social behaviours. Without this focus the policy is expecting children to develop pro-social behaviour without being taught or shown how.</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Pro-social experiences are ones designed to create pro-social feelings.</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When we focus on what the child is doing well, we are able to build upon it (strengths-based model). With the journey towards pro-social behaviour, the direction of travel is more relevant than the destination.</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Pro-social feelings are feelings that will generate behaviours that are useful for the child and those affected by the child.</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457200" lvl="0" indent="-228600" algn="l" rtl="0">
              <a:lnSpc>
                <a:spcPct val="100000"/>
              </a:lnSpc>
              <a:spcBef>
                <a:spcPts val="0"/>
              </a:spcBef>
              <a:spcAft>
                <a:spcPts val="0"/>
              </a:spcAft>
              <a:buSzPts val="1400"/>
              <a:buNone/>
            </a:pPr>
            <a:r>
              <a:rPr lang="en-GB">
                <a:latin typeface="Arial"/>
                <a:ea typeface="Arial"/>
                <a:cs typeface="Arial"/>
                <a:sym typeface="Arial"/>
              </a:rPr>
              <a:t>Developing pro-social behaviour should be a key element of a behaviour curriculum.</a:t>
            </a:r>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p:txBody>
      </p:sp>
      <p:sp>
        <p:nvSpPr>
          <p:cNvPr id="146" name="Google Shape;146;p11: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2: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6" name="Google Shape;156;p72: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TJ</a:t>
            </a:r>
            <a:endParaRPr/>
          </a:p>
          <a:p>
            <a:pPr marL="0" lvl="0" indent="0" algn="l" rtl="0">
              <a:lnSpc>
                <a:spcPct val="100000"/>
              </a:lnSpc>
              <a:spcBef>
                <a:spcPts val="0"/>
              </a:spcBef>
              <a:spcAft>
                <a:spcPts val="0"/>
              </a:spcAft>
              <a:buSzPts val="1800"/>
              <a:buNone/>
            </a:pPr>
            <a:r>
              <a:rPr lang="en-GB"/>
              <a:t>Read the information out and wait for the responses.</a:t>
            </a:r>
            <a:endParaRPr/>
          </a:p>
          <a:p>
            <a:pPr marL="0" lvl="0" indent="0" algn="l" rtl="0">
              <a:lnSpc>
                <a:spcPct val="100000"/>
              </a:lnSpc>
              <a:spcBef>
                <a:spcPts val="0"/>
              </a:spcBef>
              <a:spcAft>
                <a:spcPts val="0"/>
              </a:spcAft>
              <a:buSzPts val="1800"/>
              <a:buNone/>
            </a:pPr>
            <a:endParaRPr/>
          </a:p>
        </p:txBody>
      </p:sp>
      <p:sp>
        <p:nvSpPr>
          <p:cNvPr id="157" name="Google Shape;157;p72: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7" name="Google Shape;167;p12: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TJ</a:t>
            </a:r>
            <a:endParaRPr/>
          </a:p>
          <a:p>
            <a:pPr marL="0" lvl="0" indent="0" algn="l" rtl="0">
              <a:lnSpc>
                <a:spcPct val="100000"/>
              </a:lnSpc>
              <a:spcBef>
                <a:spcPts val="0"/>
              </a:spcBef>
              <a:spcAft>
                <a:spcPts val="0"/>
              </a:spcAft>
              <a:buSzPts val="1800"/>
              <a:buNone/>
            </a:pPr>
            <a:r>
              <a:rPr lang="en-GB"/>
              <a:t>Read the information out and wait for the responses.</a:t>
            </a:r>
            <a:endParaRPr/>
          </a:p>
          <a:p>
            <a:pPr marL="0" lvl="0" indent="0" algn="l" rtl="0">
              <a:lnSpc>
                <a:spcPct val="100000"/>
              </a:lnSpc>
              <a:spcBef>
                <a:spcPts val="0"/>
              </a:spcBef>
              <a:spcAft>
                <a:spcPts val="0"/>
              </a:spcAft>
              <a:buSzPts val="1800"/>
              <a:buNone/>
            </a:pPr>
            <a:endParaRPr/>
          </a:p>
        </p:txBody>
      </p:sp>
      <p:sp>
        <p:nvSpPr>
          <p:cNvPr id="168" name="Google Shape;168;p12: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8" name="Google Shape;178;p13: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TJ</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Relationships (invest at the start – children should want to do something because of the quality of their relationship with you. The more you know about the child, the more therapeutic you can be)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 Role modelling (this is essential – for e.g. we have to show them how to ‘play nicely’ by playing with them)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 Consistency (not equality)  Routines (but with flexible thinking referring to individual circumstances and quick wins)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  Prioritising prosocial behaviour (really valued in every child – thanking them, proximal praise)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 Planning alternatives to antisocial behaviour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 Reward and positive reinforcement (should be given freely and unexpectedly, not as a form of bribery)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 Feedback and recognition (give feedback when something has not been asked for – don’t just celebrate the things that are expected (e.g. sticker for holding the door open – this should be the norm)</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 Comfort and forgiveness (understanding and know that we will do it differently tomorrow)</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  Ignoring (unsocial and low level behaviours, giving time for unsocial behaviour to stop – do not give attention to these behaviours)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 Positive language (tell children what you would like to see, not what you don’t e.g.  ‘Walk thank you’ rather than ‘don’t run’)</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  Restorative Practice (follow up the behaviour, it’s impact and consequences at the appropriate time, after regulation has taken place/provide strategies for further occurrences).Restorative approaches refer to a range of methods and strategies which can be used both to prevent relationship-damaging incidents from happening and to resolve them if they do happen.</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p:txBody>
      </p:sp>
      <p:sp>
        <p:nvSpPr>
          <p:cNvPr id="179" name="Google Shape;179;p13: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1" name="Google Shape;191;p19: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endParaRPr/>
          </a:p>
        </p:txBody>
      </p:sp>
      <p:sp>
        <p:nvSpPr>
          <p:cNvPr id="192" name="Google Shape;192;p19: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3" name="Google Shape;203;p20: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TJ</a:t>
            </a:r>
            <a:endParaRPr/>
          </a:p>
          <a:p>
            <a:pPr marL="0" lvl="0" indent="0" algn="l" rtl="0">
              <a:lnSpc>
                <a:spcPct val="100000"/>
              </a:lnSpc>
              <a:spcBef>
                <a:spcPts val="0"/>
              </a:spcBef>
              <a:spcAft>
                <a:spcPts val="0"/>
              </a:spcAft>
              <a:buSzPts val="1800"/>
              <a:buNone/>
            </a:pPr>
            <a:r>
              <a:rPr lang="en-GB"/>
              <a:t>Subconscious behaviour – unable to moderate or self-regulate</a:t>
            </a:r>
            <a:endParaRPr/>
          </a:p>
          <a:p>
            <a:pPr marL="0" lvl="0" indent="0" algn="l" rtl="0">
              <a:lnSpc>
                <a:spcPct val="100000"/>
              </a:lnSpc>
              <a:spcBef>
                <a:spcPts val="0"/>
              </a:spcBef>
              <a:spcAft>
                <a:spcPts val="0"/>
              </a:spcAft>
              <a:buSzPts val="1800"/>
              <a:buNone/>
            </a:pPr>
            <a:br>
              <a:rPr lang="en-GB"/>
            </a:br>
            <a:r>
              <a:rPr lang="en-GB"/>
              <a:t>Behaviours that are present without any thought or planning</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When the child is being overwhelmed by an emotional response we should identify and plan adaptations to protect the child from the experiences and feelings in order to support their self-regulation.</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Conscious behaviour – unwilling to moderate or self-regulate</a:t>
            </a:r>
            <a:endParaRPr/>
          </a:p>
          <a:p>
            <a:pPr marL="0" lvl="0" indent="0" algn="l" rtl="0">
              <a:lnSpc>
                <a:spcPct val="100000"/>
              </a:lnSpc>
              <a:spcBef>
                <a:spcPts val="0"/>
              </a:spcBef>
              <a:spcAft>
                <a:spcPts val="0"/>
              </a:spcAft>
              <a:buSzPts val="1800"/>
              <a:buNone/>
            </a:pPr>
            <a:br>
              <a:rPr lang="en-GB"/>
            </a:br>
            <a:r>
              <a:rPr lang="en-GB"/>
              <a:t>Behaviours that are the result of thought and planning</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Conscious behaviour is evidenced to have been successful and effective at meeting the child’s needs regardless of any known detrimental impacts of adult responses.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How can I impact on the child’s beliefs or values?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What does the child need to learn?</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How am I going to teach them?</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p:txBody>
      </p:sp>
      <p:sp>
        <p:nvSpPr>
          <p:cNvPr id="204" name="Google Shape;204;p20: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855663" y="746125"/>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4" name="Google Shape;214;p21:notes"/>
          <p:cNvSpPr txBox="1">
            <a:spLocks noGrp="1"/>
          </p:cNvSpPr>
          <p:nvPr>
            <p:ph type="body" idx="1"/>
          </p:nvPr>
        </p:nvSpPr>
        <p:spPr>
          <a:xfrm>
            <a:off x="666750" y="4716462"/>
            <a:ext cx="5335587" cy="4464050"/>
          </a:xfrm>
          <a:prstGeom prst="rect">
            <a:avLst/>
          </a:prstGeom>
          <a:noFill/>
          <a:ln>
            <a:noFill/>
          </a:ln>
        </p:spPr>
        <p:txBody>
          <a:bodyPr spcFirstLastPara="1" wrap="square" lIns="94800" tIns="47400" rIns="94800" bIns="47400" anchor="t" anchorCtr="0">
            <a:noAutofit/>
          </a:bodyPr>
          <a:lstStyle/>
          <a:p>
            <a:pPr marL="0" lvl="0" indent="0" algn="l" rtl="0">
              <a:lnSpc>
                <a:spcPct val="100000"/>
              </a:lnSpc>
              <a:spcBef>
                <a:spcPts val="0"/>
              </a:spcBef>
              <a:spcAft>
                <a:spcPts val="0"/>
              </a:spcAft>
              <a:buSzPts val="1800"/>
              <a:buNone/>
            </a:pPr>
            <a:r>
              <a:rPr lang="en-GB"/>
              <a:t>TJ</a:t>
            </a:r>
            <a:endParaRPr/>
          </a:p>
          <a:p>
            <a:pPr marL="0" lvl="0" indent="0" algn="l" rtl="0">
              <a:lnSpc>
                <a:spcPct val="100000"/>
              </a:lnSpc>
              <a:spcBef>
                <a:spcPts val="0"/>
              </a:spcBef>
              <a:spcAft>
                <a:spcPts val="0"/>
              </a:spcAft>
              <a:buSzPts val="1800"/>
              <a:buNone/>
            </a:pPr>
            <a:r>
              <a:rPr lang="en-GB"/>
              <a:t>Subconscious is a result of the child being UNABLE to behave in a different way.</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Their behaviour is a subconscious reaction to an experiences or feelings, the plan around subconscious behaviours or subconscious elements of a behaviour are to protect the child from things that will overwhelm them while we develop a plan to raise their awareness, engagement and coping strategies.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Conscious antisocial behaviour are behaviours with a strong perceived tangible gain.</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Conscious behaviours tend to be self-interested and disengaged from the needs of others.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The child feels their behaviour is explainable or even justifiable.</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They have insufficient motivation or insufficient deterrent to modify their behaviour to please other people.</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When planning we look at where the perceived gain lies and work to ensure the gain is achievable with prosocial alternatives.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GB"/>
              <a:t>Protective consequences may be necessary where conscious behaviour will require a gradual change based on an evolving plan. </a:t>
            </a:r>
            <a:endParaRPr/>
          </a:p>
          <a:p>
            <a:pPr marL="0" lvl="0" indent="0" algn="l" rtl="0">
              <a:lnSpc>
                <a:spcPct val="100000"/>
              </a:lnSpc>
              <a:spcBef>
                <a:spcPts val="0"/>
              </a:spcBef>
              <a:spcAft>
                <a:spcPts val="0"/>
              </a:spcAft>
              <a:buSzPts val="1800"/>
              <a:buNone/>
            </a:pPr>
            <a:endParaRPr/>
          </a:p>
        </p:txBody>
      </p:sp>
      <p:sp>
        <p:nvSpPr>
          <p:cNvPr id="215" name="Google Shape;215;p21:notes"/>
          <p:cNvSpPr txBox="1"/>
          <p:nvPr/>
        </p:nvSpPr>
        <p:spPr>
          <a:xfrm>
            <a:off x="3776662" y="9428162"/>
            <a:ext cx="2890837" cy="496887"/>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a:spLocks noGrp="1"/>
          </p:cNvSpPr>
          <p:nvPr>
            <p:ph type="pic" idx="2"/>
          </p:nvPr>
        </p:nvSpPr>
        <p:spPr>
          <a:xfrm>
            <a:off x="1792288" y="612775"/>
            <a:ext cx="5486400" cy="4114800"/>
          </a:xfrm>
          <a:prstGeom prst="rect">
            <a:avLst/>
          </a:prstGeom>
          <a:noFill/>
          <a:ln>
            <a:noFill/>
          </a:ln>
        </p:spPr>
      </p:sp>
      <p:sp>
        <p:nvSpPr>
          <p:cNvPr id="45" name="Google Shape;45;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2" name="Google Shape;52;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8" name="Google Shape;68;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5"/>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118" name="Google Shape;118;p15"/>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119" name="Google Shape;119;p15"/>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120" name="Google Shape;120;p15"/>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121" name="Google Shape;121;p15"/>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122" name="Google Shape;122;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a:p>
        </p:txBody>
      </p:sp>
      <p:pic>
        <p:nvPicPr>
          <p:cNvPr id="123" name="Google Shape;123;p15"/>
          <p:cNvPicPr preferRelativeResize="0"/>
          <p:nvPr/>
        </p:nvPicPr>
        <p:blipFill rotWithShape="1">
          <a:blip r:embed="rId7">
            <a:alphaModFix/>
          </a:blip>
          <a:srcRect/>
          <a:stretch/>
        </p:blipFill>
        <p:spPr>
          <a:xfrm>
            <a:off x="0" y="-29225"/>
            <a:ext cx="9144000" cy="6916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22"/>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367" name="Google Shape;367;p22"/>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368" name="Google Shape;368;p22"/>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369" name="Google Shape;369;p22"/>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370" name="Google Shape;370;p22"/>
          <p:cNvPicPr preferRelativeResize="0"/>
          <p:nvPr/>
        </p:nvPicPr>
        <p:blipFill rotWithShape="1">
          <a:blip r:embed="rId6">
            <a:alphaModFix/>
          </a:blip>
          <a:srcRect/>
          <a:stretch/>
        </p:blipFill>
        <p:spPr>
          <a:xfrm>
            <a:off x="0" y="-2481"/>
            <a:ext cx="1381547" cy="1143000"/>
          </a:xfrm>
          <a:prstGeom prst="rect">
            <a:avLst/>
          </a:prstGeom>
          <a:noFill/>
          <a:ln>
            <a:noFill/>
          </a:ln>
        </p:spPr>
      </p:pic>
      <p:pic>
        <p:nvPicPr>
          <p:cNvPr id="371" name="Google Shape;371;p22"/>
          <p:cNvPicPr preferRelativeResize="0"/>
          <p:nvPr/>
        </p:nvPicPr>
        <p:blipFill rotWithShape="1">
          <a:blip r:embed="rId7">
            <a:alphaModFix/>
          </a:blip>
          <a:srcRect l="1347"/>
          <a:stretch/>
        </p:blipFill>
        <p:spPr>
          <a:xfrm>
            <a:off x="-1" y="0"/>
            <a:ext cx="9213871" cy="560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7"/>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254" name="Google Shape;254;p27"/>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255" name="Google Shape;255;p27"/>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256" name="Google Shape;256;p27"/>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257" name="Google Shape;257;p27"/>
          <p:cNvPicPr preferRelativeResize="0"/>
          <p:nvPr/>
        </p:nvPicPr>
        <p:blipFill rotWithShape="1">
          <a:blip r:embed="rId6">
            <a:alphaModFix/>
          </a:blip>
          <a:srcRect/>
          <a:stretch/>
        </p:blipFill>
        <p:spPr>
          <a:xfrm>
            <a:off x="0" y="-2481"/>
            <a:ext cx="1381547" cy="1143000"/>
          </a:xfrm>
          <a:prstGeom prst="rect">
            <a:avLst/>
          </a:prstGeom>
          <a:noFill/>
          <a:ln>
            <a:noFill/>
          </a:ln>
        </p:spPr>
      </p:pic>
      <p:pic>
        <p:nvPicPr>
          <p:cNvPr id="258" name="Google Shape;258;p27"/>
          <p:cNvPicPr preferRelativeResize="0"/>
          <p:nvPr/>
        </p:nvPicPr>
        <p:blipFill rotWithShape="1">
          <a:blip r:embed="rId7">
            <a:alphaModFix/>
          </a:blip>
          <a:srcRect l="3439" t="6711" r="5077" b="23822"/>
          <a:stretch/>
        </p:blipFill>
        <p:spPr>
          <a:xfrm>
            <a:off x="127000" y="1125537"/>
            <a:ext cx="8387730" cy="36127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8"/>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265" name="Google Shape;265;p28"/>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266" name="Google Shape;266;p28"/>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267" name="Google Shape;267;p28"/>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268" name="Google Shape;268;p28"/>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269" name="Google Shape;269;p28"/>
          <p:cNvSpPr/>
          <p:nvPr/>
        </p:nvSpPr>
        <p:spPr>
          <a:xfrm>
            <a:off x="511175" y="766753"/>
            <a:ext cx="8229600" cy="53244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b="0" i="0" u="none" strike="noStrike" cap="none">
                <a:solidFill>
                  <a:srgbClr val="0000FF"/>
                </a:solidFill>
                <a:latin typeface="Tahoma"/>
                <a:ea typeface="Tahoma"/>
                <a:cs typeface="Tahoma"/>
                <a:sym typeface="Tahoma"/>
              </a:rPr>
              <a:t>What are the differences between protective and educational</a:t>
            </a:r>
            <a:endParaRPr sz="6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r>
              <a:rPr lang="en-GB" sz="6000" b="0" i="0" u="none" strike="noStrike" cap="none">
                <a:solidFill>
                  <a:srgbClr val="0000FF"/>
                </a:solidFill>
                <a:latin typeface="Tahoma"/>
                <a:ea typeface="Tahoma"/>
                <a:cs typeface="Tahoma"/>
                <a:sym typeface="Tahoma"/>
              </a:rPr>
              <a:t>consequences?</a:t>
            </a:r>
            <a:endParaRPr sz="6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FF"/>
              </a:solidFill>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subTitle" idx="1"/>
          </p:nvPr>
        </p:nvSpPr>
        <p:spPr>
          <a:xfrm>
            <a:off x="323528" y="276225"/>
            <a:ext cx="8496944" cy="5313015"/>
          </a:xfrm>
          <a:prstGeom prst="rect">
            <a:avLst/>
          </a:prstGeom>
          <a:noFill/>
          <a:ln>
            <a:noFill/>
          </a:ln>
        </p:spPr>
        <p:txBody>
          <a:bodyPr spcFirstLastPara="1" wrap="square" lIns="91425" tIns="45700" rIns="91425" bIns="45700" anchor="t" anchorCtr="0">
            <a:noAutofit/>
          </a:bodyPr>
          <a:lstStyle/>
          <a:p>
            <a:pPr marL="457200" lvl="0" indent="-431800" algn="ctr" rtl="0">
              <a:lnSpc>
                <a:spcPct val="100000"/>
              </a:lnSpc>
              <a:spcBef>
                <a:spcPts val="640"/>
              </a:spcBef>
              <a:spcAft>
                <a:spcPts val="0"/>
              </a:spcAft>
              <a:buSzPts val="3200"/>
              <a:buNone/>
            </a:pPr>
            <a:r>
              <a:rPr lang="en-GB" sz="4400">
                <a:solidFill>
                  <a:srgbClr val="0000FF"/>
                </a:solidFill>
                <a:latin typeface="Tahoma"/>
                <a:ea typeface="Tahoma"/>
                <a:cs typeface="Tahoma"/>
                <a:sym typeface="Tahoma"/>
              </a:rPr>
              <a:t>Protective consequences</a:t>
            </a:r>
            <a:endParaRPr sz="4400"/>
          </a:p>
          <a:p>
            <a:pPr marL="457200" lvl="0" indent="-431800" algn="ctr" rtl="0">
              <a:lnSpc>
                <a:spcPct val="100000"/>
              </a:lnSpc>
              <a:spcBef>
                <a:spcPts val="640"/>
              </a:spcBef>
              <a:spcAft>
                <a:spcPts val="0"/>
              </a:spcAft>
              <a:buSzPts val="3200"/>
              <a:buNone/>
            </a:pPr>
            <a:r>
              <a:rPr lang="en-GB" sz="4400">
                <a:solidFill>
                  <a:srgbClr val="0000FF"/>
                </a:solidFill>
                <a:latin typeface="Tahoma"/>
                <a:ea typeface="Tahoma"/>
                <a:cs typeface="Tahoma"/>
                <a:sym typeface="Tahoma"/>
              </a:rPr>
              <a:t>(removal of a freedom to manage harm) </a:t>
            </a:r>
            <a:endParaRPr sz="4400"/>
          </a:p>
          <a:p>
            <a:pPr marL="457200" lvl="0" indent="-431800" algn="ctr" rtl="0">
              <a:lnSpc>
                <a:spcPct val="100000"/>
              </a:lnSpc>
              <a:spcBef>
                <a:spcPts val="640"/>
              </a:spcBef>
              <a:spcAft>
                <a:spcPts val="0"/>
              </a:spcAft>
              <a:buSzPts val="3200"/>
              <a:buNone/>
            </a:pPr>
            <a:endParaRPr sz="4400"/>
          </a:p>
          <a:p>
            <a:pPr marL="457200" lvl="0" indent="-431800" algn="ctr" rtl="0">
              <a:lnSpc>
                <a:spcPct val="100000"/>
              </a:lnSpc>
              <a:spcBef>
                <a:spcPts val="640"/>
              </a:spcBef>
              <a:spcAft>
                <a:spcPts val="0"/>
              </a:spcAft>
              <a:buSzPts val="3200"/>
              <a:buNone/>
            </a:pPr>
            <a:r>
              <a:rPr lang="en-GB" sz="4400">
                <a:solidFill>
                  <a:srgbClr val="00B050"/>
                </a:solidFill>
                <a:latin typeface="Tahoma"/>
                <a:ea typeface="Tahoma"/>
                <a:cs typeface="Tahoma"/>
                <a:sym typeface="Tahoma"/>
              </a:rPr>
              <a:t>Educational consequences</a:t>
            </a:r>
            <a:endParaRPr sz="4400"/>
          </a:p>
          <a:p>
            <a:pPr marL="457200" lvl="0" indent="-431800" algn="ctr" rtl="0">
              <a:lnSpc>
                <a:spcPct val="100000"/>
              </a:lnSpc>
              <a:spcBef>
                <a:spcPts val="640"/>
              </a:spcBef>
              <a:spcAft>
                <a:spcPts val="0"/>
              </a:spcAft>
              <a:buSzPts val="3200"/>
              <a:buNone/>
            </a:pPr>
            <a:r>
              <a:rPr lang="en-GB" sz="4400">
                <a:solidFill>
                  <a:srgbClr val="00B050"/>
                </a:solidFill>
                <a:latin typeface="Tahoma"/>
                <a:ea typeface="Tahoma"/>
                <a:cs typeface="Tahoma"/>
                <a:sym typeface="Tahoma"/>
              </a:rPr>
              <a:t>(the essential learning, rehearsing or teaching to enable behaviour change)</a:t>
            </a:r>
            <a:endParaRPr sz="4400"/>
          </a:p>
          <a:p>
            <a:pPr marL="457200" lvl="0" indent="-431800" algn="ctr" rtl="0">
              <a:lnSpc>
                <a:spcPct val="100000"/>
              </a:lnSpc>
              <a:spcBef>
                <a:spcPts val="1840"/>
              </a:spcBef>
              <a:spcAft>
                <a:spcPts val="1200"/>
              </a:spcAft>
              <a:buSzPts val="32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txBox="1"/>
          <p:nvPr/>
        </p:nvSpPr>
        <p:spPr>
          <a:xfrm>
            <a:off x="4114800" y="2971800"/>
            <a:ext cx="914400" cy="91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0"/>
          <p:cNvSpPr txBox="1"/>
          <p:nvPr/>
        </p:nvSpPr>
        <p:spPr>
          <a:xfrm>
            <a:off x="127000" y="1688213"/>
            <a:ext cx="3278188" cy="1323439"/>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Gustatory (taste)</a:t>
            </a:r>
            <a:endParaRPr sz="1400" b="0" i="0" u="none" strike="noStrike" cap="none">
              <a:solidFill>
                <a:srgbClr val="000000"/>
              </a:solidFill>
              <a:latin typeface="Arial"/>
              <a:ea typeface="Arial"/>
              <a:cs typeface="Arial"/>
              <a:sym typeface="Arial"/>
            </a:endParaRPr>
          </a:p>
        </p:txBody>
      </p:sp>
      <p:sp>
        <p:nvSpPr>
          <p:cNvPr id="283" name="Google Shape;283;p30"/>
          <p:cNvSpPr txBox="1"/>
          <p:nvPr/>
        </p:nvSpPr>
        <p:spPr>
          <a:xfrm>
            <a:off x="127000" y="130620"/>
            <a:ext cx="3278188" cy="1323439"/>
          </a:xfrm>
          <a:prstGeom prst="rect">
            <a:avLst/>
          </a:prstGeom>
          <a:solidFill>
            <a:srgbClr val="FFC0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Olfactory (smell)</a:t>
            </a:r>
            <a:endParaRPr sz="1400" b="0" i="0" u="none" strike="noStrike" cap="none">
              <a:solidFill>
                <a:srgbClr val="000000"/>
              </a:solidFill>
              <a:latin typeface="Arial"/>
              <a:ea typeface="Arial"/>
              <a:cs typeface="Arial"/>
              <a:sym typeface="Arial"/>
            </a:endParaRPr>
          </a:p>
        </p:txBody>
      </p:sp>
      <p:sp>
        <p:nvSpPr>
          <p:cNvPr id="284" name="Google Shape;284;p30"/>
          <p:cNvSpPr txBox="1"/>
          <p:nvPr/>
        </p:nvSpPr>
        <p:spPr>
          <a:xfrm>
            <a:off x="5343524" y="1647824"/>
            <a:ext cx="3278188" cy="1200329"/>
          </a:xfrm>
          <a:prstGeom prst="rect">
            <a:avLst/>
          </a:prstGeom>
          <a:solidFill>
            <a:srgbClr val="CCCC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Tahoma"/>
                <a:ea typeface="Tahoma"/>
                <a:cs typeface="Tahoma"/>
                <a:sym typeface="Tahoma"/>
              </a:rPr>
              <a:t>Proprioceptive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Tahoma"/>
                <a:ea typeface="Tahoma"/>
                <a:cs typeface="Tahoma"/>
                <a:sym typeface="Tahoma"/>
              </a:rPr>
              <a:t>(body position)</a:t>
            </a:r>
            <a:endParaRPr sz="1400" b="0" i="0" u="none" strike="noStrike" cap="none">
              <a:solidFill>
                <a:srgbClr val="000000"/>
              </a:solidFill>
              <a:latin typeface="Arial"/>
              <a:ea typeface="Arial"/>
              <a:cs typeface="Arial"/>
              <a:sym typeface="Arial"/>
            </a:endParaRPr>
          </a:p>
        </p:txBody>
      </p:sp>
      <p:sp>
        <p:nvSpPr>
          <p:cNvPr id="285" name="Google Shape;285;p30"/>
          <p:cNvSpPr txBox="1"/>
          <p:nvPr/>
        </p:nvSpPr>
        <p:spPr>
          <a:xfrm>
            <a:off x="127000" y="3429000"/>
            <a:ext cx="3278188" cy="1323439"/>
          </a:xfrm>
          <a:prstGeom prst="rect">
            <a:avLst/>
          </a:prstGeom>
          <a:solidFill>
            <a:srgbClr val="66FF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Auditory (sound)</a:t>
            </a:r>
            <a:endParaRPr sz="1400" b="0" i="0" u="none" strike="noStrike" cap="none">
              <a:solidFill>
                <a:srgbClr val="000000"/>
              </a:solidFill>
              <a:latin typeface="Arial"/>
              <a:ea typeface="Arial"/>
              <a:cs typeface="Arial"/>
              <a:sym typeface="Arial"/>
            </a:endParaRPr>
          </a:p>
        </p:txBody>
      </p:sp>
      <p:sp>
        <p:nvSpPr>
          <p:cNvPr id="286" name="Google Shape;286;p30"/>
          <p:cNvSpPr txBox="1"/>
          <p:nvPr/>
        </p:nvSpPr>
        <p:spPr>
          <a:xfrm>
            <a:off x="5343524" y="3349525"/>
            <a:ext cx="3278188" cy="1323439"/>
          </a:xfrm>
          <a:prstGeom prst="rect">
            <a:avLst/>
          </a:prstGeom>
          <a:solidFill>
            <a:srgbClr val="66FF99"/>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Arial"/>
                <a:ea typeface="Arial"/>
                <a:cs typeface="Arial"/>
                <a:sym typeface="Arial"/>
              </a:rPr>
              <a:t>Vestibular (movement)</a:t>
            </a:r>
            <a:endParaRPr sz="1400" b="0" i="0" u="none" strike="noStrike" cap="none">
              <a:solidFill>
                <a:srgbClr val="000000"/>
              </a:solidFill>
              <a:latin typeface="Arial"/>
              <a:ea typeface="Arial"/>
              <a:cs typeface="Arial"/>
              <a:sym typeface="Arial"/>
            </a:endParaRPr>
          </a:p>
        </p:txBody>
      </p:sp>
      <p:sp>
        <p:nvSpPr>
          <p:cNvPr id="287" name="Google Shape;287;p30"/>
          <p:cNvSpPr txBox="1"/>
          <p:nvPr/>
        </p:nvSpPr>
        <p:spPr>
          <a:xfrm>
            <a:off x="107950" y="5217218"/>
            <a:ext cx="3278188" cy="1323439"/>
          </a:xfrm>
          <a:prstGeom prst="rect">
            <a:avLst/>
          </a:prstGeom>
          <a:solidFill>
            <a:srgbClr val="FF99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Visual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(sight)</a:t>
            </a:r>
            <a:endParaRPr sz="1400" b="0" i="0" u="none" strike="noStrike" cap="none">
              <a:solidFill>
                <a:srgbClr val="000000"/>
              </a:solidFill>
              <a:latin typeface="Arial"/>
              <a:ea typeface="Arial"/>
              <a:cs typeface="Arial"/>
              <a:sym typeface="Arial"/>
            </a:endParaRPr>
          </a:p>
        </p:txBody>
      </p:sp>
      <p:sp>
        <p:nvSpPr>
          <p:cNvPr id="288" name="Google Shape;288;p30"/>
          <p:cNvSpPr txBox="1"/>
          <p:nvPr/>
        </p:nvSpPr>
        <p:spPr>
          <a:xfrm>
            <a:off x="5343524" y="5210176"/>
            <a:ext cx="3278188" cy="1323439"/>
          </a:xfrm>
          <a:prstGeom prst="rect">
            <a:avLst/>
          </a:prstGeom>
          <a:solidFill>
            <a:srgbClr val="0099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Interoceptive (internal)</a:t>
            </a:r>
            <a:endParaRPr sz="1400" b="0" i="0" u="none" strike="noStrike" cap="none">
              <a:solidFill>
                <a:srgbClr val="000000"/>
              </a:solidFill>
              <a:latin typeface="Arial"/>
              <a:ea typeface="Arial"/>
              <a:cs typeface="Arial"/>
              <a:sym typeface="Arial"/>
            </a:endParaRPr>
          </a:p>
        </p:txBody>
      </p:sp>
      <p:sp>
        <p:nvSpPr>
          <p:cNvPr id="289" name="Google Shape;289;p30"/>
          <p:cNvSpPr txBox="1"/>
          <p:nvPr/>
        </p:nvSpPr>
        <p:spPr>
          <a:xfrm>
            <a:off x="5343524" y="96886"/>
            <a:ext cx="3278188" cy="1323439"/>
          </a:xfrm>
          <a:prstGeom prst="rect">
            <a:avLst/>
          </a:prstGeom>
          <a:solidFill>
            <a:srgbClr val="CCCC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Tactile (touch)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1"/>
          <p:cNvSpPr txBox="1"/>
          <p:nvPr/>
        </p:nvSpPr>
        <p:spPr>
          <a:xfrm>
            <a:off x="4114800" y="2971800"/>
            <a:ext cx="914400" cy="91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1"/>
          <p:cNvSpPr txBox="1"/>
          <p:nvPr/>
        </p:nvSpPr>
        <p:spPr>
          <a:xfrm>
            <a:off x="2918619" y="2048685"/>
            <a:ext cx="3278188" cy="1323439"/>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Avoidance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Tahoma"/>
              <a:ea typeface="Tahoma"/>
              <a:cs typeface="Tahoma"/>
              <a:sym typeface="Tahoma"/>
            </a:endParaRPr>
          </a:p>
        </p:txBody>
      </p:sp>
      <p:sp>
        <p:nvSpPr>
          <p:cNvPr id="297" name="Google Shape;297;p31"/>
          <p:cNvSpPr txBox="1"/>
          <p:nvPr/>
        </p:nvSpPr>
        <p:spPr>
          <a:xfrm>
            <a:off x="2918619" y="319440"/>
            <a:ext cx="3278188" cy="1323439"/>
          </a:xfrm>
          <a:prstGeom prst="rect">
            <a:avLst/>
          </a:prstGeom>
          <a:solidFill>
            <a:srgbClr val="FFC0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Escape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Tahoma"/>
              <a:ea typeface="Tahoma"/>
              <a:cs typeface="Tahoma"/>
              <a:sym typeface="Tahoma"/>
            </a:endParaRPr>
          </a:p>
        </p:txBody>
      </p:sp>
      <p:sp>
        <p:nvSpPr>
          <p:cNvPr id="298" name="Google Shape;298;p31"/>
          <p:cNvSpPr txBox="1"/>
          <p:nvPr/>
        </p:nvSpPr>
        <p:spPr>
          <a:xfrm>
            <a:off x="2932906" y="3646122"/>
            <a:ext cx="3278188" cy="1323439"/>
          </a:xfrm>
          <a:prstGeom prst="rect">
            <a:avLst/>
          </a:prstGeom>
          <a:solidFill>
            <a:srgbClr val="66FFFF"/>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Connection seeking</a:t>
            </a:r>
            <a:endParaRPr sz="1400" b="0" i="0" u="none" strike="noStrike" cap="none">
              <a:solidFill>
                <a:srgbClr val="000000"/>
              </a:solidFill>
              <a:latin typeface="Arial"/>
              <a:ea typeface="Arial"/>
              <a:cs typeface="Arial"/>
              <a:sym typeface="Arial"/>
            </a:endParaRPr>
          </a:p>
        </p:txBody>
      </p:sp>
      <p:sp>
        <p:nvSpPr>
          <p:cNvPr id="299" name="Google Shape;299;p31"/>
          <p:cNvSpPr txBox="1"/>
          <p:nvPr/>
        </p:nvSpPr>
        <p:spPr>
          <a:xfrm>
            <a:off x="2918619" y="5375367"/>
            <a:ext cx="3278188" cy="1323439"/>
          </a:xfrm>
          <a:prstGeom prst="rect">
            <a:avLst/>
          </a:prstGeom>
          <a:solidFill>
            <a:srgbClr val="FF99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Tahoma"/>
                <a:ea typeface="Tahoma"/>
                <a:cs typeface="Tahoma"/>
                <a:sym typeface="Tahoma"/>
              </a:rPr>
              <a:t>Tangible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Tahoma"/>
              <a:ea typeface="Tahoma"/>
              <a:cs typeface="Tahoma"/>
              <a:sym typeface="Tahoma"/>
            </a:endParaRPr>
          </a:p>
        </p:txBody>
      </p:sp>
      <p:pic>
        <p:nvPicPr>
          <p:cNvPr id="300" name="Google Shape;300;p31"/>
          <p:cNvPicPr preferRelativeResize="0"/>
          <p:nvPr/>
        </p:nvPicPr>
        <p:blipFill rotWithShape="1">
          <a:blip r:embed="rId3">
            <a:alphaModFix/>
          </a:blip>
          <a:srcRect/>
          <a:stretch/>
        </p:blipFill>
        <p:spPr>
          <a:xfrm>
            <a:off x="0" y="0"/>
            <a:ext cx="1383912" cy="1140051"/>
          </a:xfrm>
          <a:prstGeom prst="rect">
            <a:avLst/>
          </a:prstGeom>
          <a:noFill/>
          <a:ln>
            <a:noFill/>
          </a:ln>
        </p:spPr>
      </p:pic>
      <p:pic>
        <p:nvPicPr>
          <p:cNvPr id="301" name="Google Shape;301;p31"/>
          <p:cNvPicPr preferRelativeResize="0"/>
          <p:nvPr/>
        </p:nvPicPr>
        <p:blipFill rotWithShape="1">
          <a:blip r:embed="rId4">
            <a:alphaModFix/>
          </a:blip>
          <a:srcRect/>
          <a:stretch/>
        </p:blipFill>
        <p:spPr>
          <a:xfrm>
            <a:off x="0" y="5815083"/>
            <a:ext cx="1987468" cy="883997"/>
          </a:xfrm>
          <a:prstGeom prst="rect">
            <a:avLst/>
          </a:prstGeom>
          <a:noFill/>
          <a:ln>
            <a:noFill/>
          </a:ln>
        </p:spPr>
      </p:pic>
      <p:pic>
        <p:nvPicPr>
          <p:cNvPr id="302" name="Google Shape;302;p31"/>
          <p:cNvPicPr preferRelativeResize="0"/>
          <p:nvPr/>
        </p:nvPicPr>
        <p:blipFill rotWithShape="1">
          <a:blip r:embed="rId5">
            <a:alphaModFix/>
          </a:blip>
          <a:srcRect/>
          <a:stretch/>
        </p:blipFill>
        <p:spPr>
          <a:xfrm>
            <a:off x="8108976" y="128027"/>
            <a:ext cx="841321" cy="1012024"/>
          </a:xfrm>
          <a:prstGeom prst="rect">
            <a:avLst/>
          </a:prstGeom>
          <a:noFill/>
          <a:ln>
            <a:noFill/>
          </a:ln>
        </p:spPr>
      </p:pic>
      <p:pic>
        <p:nvPicPr>
          <p:cNvPr id="303" name="Google Shape;303;p31"/>
          <p:cNvPicPr preferRelativeResize="0"/>
          <p:nvPr/>
        </p:nvPicPr>
        <p:blipFill rotWithShape="1">
          <a:blip r:embed="rId6">
            <a:alphaModFix/>
          </a:blip>
          <a:srcRect/>
          <a:stretch/>
        </p:blipFill>
        <p:spPr>
          <a:xfrm>
            <a:off x="8157748" y="5738876"/>
            <a:ext cx="792549" cy="10364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31"/>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474" name="Google Shape;474;p31"/>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475" name="Google Shape;475;p31"/>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476" name="Google Shape;476;p31"/>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477" name="Google Shape;477;p31"/>
          <p:cNvPicPr preferRelativeResize="0"/>
          <p:nvPr/>
        </p:nvPicPr>
        <p:blipFill rotWithShape="1">
          <a:blip r:embed="rId6">
            <a:alphaModFix/>
          </a:blip>
          <a:srcRect/>
          <a:stretch/>
        </p:blipFill>
        <p:spPr>
          <a:xfrm>
            <a:off x="0" y="-2481"/>
            <a:ext cx="1381547" cy="1143000"/>
          </a:xfrm>
          <a:prstGeom prst="rect">
            <a:avLst/>
          </a:prstGeom>
          <a:noFill/>
          <a:ln>
            <a:noFill/>
          </a:ln>
        </p:spPr>
      </p:pic>
      <p:pic>
        <p:nvPicPr>
          <p:cNvPr id="478" name="Google Shape;478;p31"/>
          <p:cNvPicPr preferRelativeResize="0"/>
          <p:nvPr/>
        </p:nvPicPr>
        <p:blipFill rotWithShape="1">
          <a:blip r:embed="rId7">
            <a:alphaModFix/>
          </a:blip>
          <a:srcRect/>
          <a:stretch/>
        </p:blipFill>
        <p:spPr>
          <a:xfrm>
            <a:off x="1381547" y="1068570"/>
            <a:ext cx="6660183" cy="3135728"/>
          </a:xfrm>
          <a:prstGeom prst="rect">
            <a:avLst/>
          </a:prstGeom>
          <a:noFill/>
          <a:ln>
            <a:noFill/>
          </a:ln>
        </p:spPr>
      </p:pic>
      <p:sp>
        <p:nvSpPr>
          <p:cNvPr id="479" name="Google Shape;479;p31"/>
          <p:cNvSpPr txBox="1"/>
          <p:nvPr/>
        </p:nvSpPr>
        <p:spPr>
          <a:xfrm>
            <a:off x="722312" y="4318419"/>
            <a:ext cx="787241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600" b="0" i="0" u="none" strike="noStrike" cap="none" dirty="0">
                <a:solidFill>
                  <a:srgbClr val="0000FF"/>
                </a:solidFill>
                <a:latin typeface="Tahoma"/>
                <a:ea typeface="Tahoma"/>
                <a:cs typeface="Tahoma"/>
                <a:sym typeface="Tahoma"/>
              </a:rPr>
              <a:t>Upper wave 1 behaviour support as part of the graduated response.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32"/>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486" name="Google Shape;486;p32"/>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487" name="Google Shape;487;p32"/>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488" name="Google Shape;488;p32"/>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489" name="Google Shape;489;p32"/>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490" name="Google Shape;490;p32"/>
          <p:cNvSpPr txBox="1">
            <a:spLocks noGrp="1"/>
          </p:cNvSpPr>
          <p:nvPr>
            <p:ph type="title"/>
          </p:nvPr>
        </p:nvSpPr>
        <p:spPr>
          <a:xfrm>
            <a:off x="392112" y="83928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3600">
                <a:solidFill>
                  <a:srgbClr val="00B050"/>
                </a:solidFill>
                <a:latin typeface="Tahoma"/>
                <a:ea typeface="Tahoma"/>
                <a:cs typeface="Tahoma"/>
                <a:sym typeface="Tahoma"/>
              </a:rPr>
              <a:t>Early prognosis is used to ensure…</a:t>
            </a:r>
            <a:endParaRPr/>
          </a:p>
        </p:txBody>
      </p:sp>
      <p:sp>
        <p:nvSpPr>
          <p:cNvPr id="491" name="Google Shape;491;p32"/>
          <p:cNvSpPr/>
          <p:nvPr/>
        </p:nvSpPr>
        <p:spPr>
          <a:xfrm>
            <a:off x="182562" y="1916329"/>
            <a:ext cx="8778875" cy="3416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FF"/>
                </a:solidFill>
                <a:latin typeface="Tahoma"/>
                <a:ea typeface="Tahoma"/>
                <a:cs typeface="Tahoma"/>
                <a:sym typeface="Tahoma"/>
              </a:rPr>
              <a:t>We have not missed an opportunity to scaffold and maintain the current dynamic. </a:t>
            </a:r>
            <a:endParaRPr/>
          </a:p>
          <a:p>
            <a:pPr marL="0" marR="0" lvl="0" indent="0" algn="l" rtl="0">
              <a:lnSpc>
                <a:spcPct val="100000"/>
              </a:lnSpc>
              <a:spcBef>
                <a:spcPts val="0"/>
              </a:spcBef>
              <a:spcAft>
                <a:spcPts val="0"/>
              </a:spcAft>
              <a:buNone/>
            </a:pPr>
            <a:endParaRPr sz="2400" b="0" i="0" u="none" strike="noStrike" cap="none">
              <a:solidFill>
                <a:srgbClr val="0000FF"/>
              </a:solidFill>
              <a:latin typeface="Tahoma"/>
              <a:ea typeface="Tahoma"/>
              <a:cs typeface="Tahoma"/>
              <a:sym typeface="Tahoma"/>
            </a:endParaRPr>
          </a:p>
          <a:p>
            <a:pPr marL="342900" marR="0" lvl="0" indent="-3429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FF"/>
                </a:solidFill>
                <a:latin typeface="Tahoma"/>
                <a:ea typeface="Tahoma"/>
                <a:cs typeface="Tahoma"/>
                <a:sym typeface="Tahoma"/>
              </a:rPr>
              <a:t>If we scaffold the dynamic, we will have a plan linked to analysis of function, experience, cultural expectation and diagnosis </a:t>
            </a:r>
            <a:endParaRPr/>
          </a:p>
          <a:p>
            <a:pPr marL="0" marR="0" lvl="0" indent="0" algn="l" rtl="0">
              <a:lnSpc>
                <a:spcPct val="100000"/>
              </a:lnSpc>
              <a:spcBef>
                <a:spcPts val="0"/>
              </a:spcBef>
              <a:spcAft>
                <a:spcPts val="0"/>
              </a:spcAft>
              <a:buNone/>
            </a:pPr>
            <a:endParaRPr sz="2400" b="0" i="0" u="none" strike="noStrike" cap="none">
              <a:solidFill>
                <a:srgbClr val="0000FF"/>
              </a:solidFill>
              <a:latin typeface="Tahoma"/>
              <a:ea typeface="Tahoma"/>
              <a:cs typeface="Tahoma"/>
              <a:sym typeface="Tahoma"/>
            </a:endParaRPr>
          </a:p>
          <a:p>
            <a:pPr marL="342900" marR="0" lvl="0" indent="-3429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FF"/>
                </a:solidFill>
                <a:latin typeface="Tahoma"/>
                <a:ea typeface="Tahoma"/>
                <a:cs typeface="Tahoma"/>
                <a:sym typeface="Tahoma"/>
              </a:rPr>
              <a:t>We have engaged all relevant parties who can help us identify need.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34"/>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504" name="Google Shape;504;p34"/>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505" name="Google Shape;505;p34"/>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506" name="Google Shape;506;p34"/>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507" name="Google Shape;507;p34"/>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508" name="Google Shape;508;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b="1" u="sng">
                <a:solidFill>
                  <a:srgbClr val="00B050"/>
                </a:solidFill>
                <a:latin typeface="Tahoma"/>
                <a:ea typeface="Tahoma"/>
                <a:cs typeface="Tahoma"/>
                <a:sym typeface="Tahoma"/>
              </a:rPr>
              <a:t>Pupil Inclusion Plan</a:t>
            </a:r>
            <a:br>
              <a:rPr lang="en-GB" b="1" u="sng">
                <a:solidFill>
                  <a:srgbClr val="00B050"/>
                </a:solidFill>
                <a:latin typeface="Tahoma"/>
                <a:ea typeface="Tahoma"/>
                <a:cs typeface="Tahoma"/>
                <a:sym typeface="Tahoma"/>
              </a:rPr>
            </a:br>
            <a:r>
              <a:rPr lang="en-GB" b="1" u="sng">
                <a:solidFill>
                  <a:srgbClr val="00B050"/>
                </a:solidFill>
                <a:latin typeface="Tahoma"/>
                <a:ea typeface="Tahoma"/>
                <a:cs typeface="Tahoma"/>
                <a:sym typeface="Tahoma"/>
              </a:rPr>
              <a:t> (PIP)</a:t>
            </a:r>
            <a:endParaRPr/>
          </a:p>
        </p:txBody>
      </p:sp>
      <p:sp>
        <p:nvSpPr>
          <p:cNvPr id="509" name="Google Shape;509;p34"/>
          <p:cNvSpPr txBox="1"/>
          <p:nvPr/>
        </p:nvSpPr>
        <p:spPr>
          <a:xfrm>
            <a:off x="166687" y="1929407"/>
            <a:ext cx="8731200" cy="3786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a:solidFill>
                  <a:srgbClr val="0000FF"/>
                </a:solidFill>
                <a:latin typeface="Tahoma"/>
                <a:ea typeface="Tahoma"/>
                <a:cs typeface="Tahoma"/>
                <a:sym typeface="Tahoma"/>
              </a:rPr>
              <a:t>Collecting information about the pupil to identify key concerns.</a:t>
            </a:r>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a:solidFill>
                  <a:srgbClr val="00B050"/>
                </a:solidFill>
                <a:latin typeface="Tahoma"/>
                <a:ea typeface="Tahoma"/>
                <a:cs typeface="Tahoma"/>
                <a:sym typeface="Tahoma"/>
              </a:rPr>
              <a:t>Collaborative approach.</a:t>
            </a:r>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a:solidFill>
                  <a:srgbClr val="0000FF"/>
                </a:solidFill>
                <a:latin typeface="Tahoma"/>
                <a:ea typeface="Tahoma"/>
                <a:cs typeface="Tahoma"/>
                <a:sym typeface="Tahoma"/>
              </a:rPr>
              <a:t>The form will begin with the </a:t>
            </a:r>
            <a:r>
              <a:rPr lang="en-GB" sz="2400">
                <a:solidFill>
                  <a:srgbClr val="0000FF"/>
                </a:solidFill>
                <a:latin typeface="Tahoma"/>
                <a:ea typeface="Tahoma"/>
                <a:cs typeface="Tahoma"/>
                <a:sym typeface="Tahoma"/>
              </a:rPr>
              <a:t>F</a:t>
            </a:r>
            <a:r>
              <a:rPr lang="en-GB" sz="2400" b="0" i="0" u="none" strike="noStrike" cap="none">
                <a:solidFill>
                  <a:srgbClr val="0000FF"/>
                </a:solidFill>
                <a:latin typeface="Tahoma"/>
                <a:ea typeface="Tahoma"/>
                <a:cs typeface="Tahoma"/>
                <a:sym typeface="Tahoma"/>
              </a:rPr>
              <a:t>orm </a:t>
            </a:r>
            <a:r>
              <a:rPr lang="en-GB" sz="2400">
                <a:solidFill>
                  <a:srgbClr val="0000FF"/>
                </a:solidFill>
                <a:latin typeface="Tahoma"/>
                <a:ea typeface="Tahoma"/>
                <a:cs typeface="Tahoma"/>
                <a:sym typeface="Tahoma"/>
              </a:rPr>
              <a:t>T</a:t>
            </a:r>
            <a:r>
              <a:rPr lang="en-GB" sz="2400" b="0" i="0" u="none" strike="noStrike" cap="none">
                <a:solidFill>
                  <a:srgbClr val="0000FF"/>
                </a:solidFill>
                <a:latin typeface="Tahoma"/>
                <a:ea typeface="Tahoma"/>
                <a:cs typeface="Tahoma"/>
                <a:sym typeface="Tahoma"/>
              </a:rPr>
              <a:t>utor identifying the behaviour.</a:t>
            </a:r>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a:solidFill>
                  <a:srgbClr val="00B050"/>
                </a:solidFill>
                <a:latin typeface="Tahoma"/>
                <a:ea typeface="Tahoma"/>
                <a:cs typeface="Tahoma"/>
                <a:sym typeface="Tahoma"/>
              </a:rPr>
              <a:t>Year </a:t>
            </a:r>
            <a:r>
              <a:rPr lang="en-GB" sz="2400">
                <a:solidFill>
                  <a:srgbClr val="00B050"/>
                </a:solidFill>
                <a:latin typeface="Tahoma"/>
                <a:ea typeface="Tahoma"/>
                <a:cs typeface="Tahoma"/>
                <a:sym typeface="Tahoma"/>
              </a:rPr>
              <a:t>L</a:t>
            </a:r>
            <a:r>
              <a:rPr lang="en-GB" sz="2400" b="0" i="0" u="none" strike="noStrike" cap="none">
                <a:solidFill>
                  <a:srgbClr val="00B050"/>
                </a:solidFill>
                <a:latin typeface="Tahoma"/>
                <a:ea typeface="Tahoma"/>
                <a:cs typeface="Tahoma"/>
                <a:sym typeface="Tahoma"/>
              </a:rPr>
              <a:t>eader will coordinate the form being completed as part of the Pastoral Support Plan</a:t>
            </a:r>
            <a:r>
              <a:rPr lang="en-GB" sz="2400" b="0" i="0" u="none" strike="noStrike" cap="none">
                <a:solidFill>
                  <a:srgbClr val="00B050"/>
                </a:solidFill>
                <a:latin typeface="Arial"/>
                <a:ea typeface="Arial"/>
                <a:cs typeface="Arial"/>
                <a:sym typeface="Arial"/>
              </a:rPr>
              <a:t>.</a:t>
            </a:r>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a:solidFill>
                  <a:srgbClr val="0000FF"/>
                </a:solidFill>
                <a:latin typeface="Arial"/>
                <a:ea typeface="Arial"/>
                <a:cs typeface="Arial"/>
                <a:sym typeface="Arial"/>
              </a:rPr>
              <a:t>The document will then be taken to the Inclusion Leads meeting for review, monitoring or escalation to a therapeutic plan.</a:t>
            </a:r>
            <a:endParaRPr sz="1400" b="0" i="0" u="none" strike="noStrike" cap="none">
              <a:solidFill>
                <a:srgbClr val="0000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36"/>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528" name="Google Shape;528;p36"/>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529" name="Google Shape;529;p36"/>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530" name="Google Shape;530;p36"/>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531" name="Google Shape;531;p36"/>
          <p:cNvPicPr preferRelativeResize="0"/>
          <p:nvPr/>
        </p:nvPicPr>
        <p:blipFill rotWithShape="1">
          <a:blip r:embed="rId6">
            <a:alphaModFix/>
          </a:blip>
          <a:srcRect/>
          <a:stretch/>
        </p:blipFill>
        <p:spPr>
          <a:xfrm>
            <a:off x="0" y="-2481"/>
            <a:ext cx="1381547" cy="1143000"/>
          </a:xfrm>
          <a:prstGeom prst="rect">
            <a:avLst/>
          </a:prstGeom>
          <a:noFill/>
          <a:ln>
            <a:noFill/>
          </a:ln>
        </p:spPr>
      </p:pic>
      <p:pic>
        <p:nvPicPr>
          <p:cNvPr id="532" name="Google Shape;532;p36"/>
          <p:cNvPicPr preferRelativeResize="0"/>
          <p:nvPr/>
        </p:nvPicPr>
        <p:blipFill rotWithShape="1">
          <a:blip r:embed="rId7">
            <a:alphaModFix/>
          </a:blip>
          <a:srcRect/>
          <a:stretch/>
        </p:blipFill>
        <p:spPr>
          <a:xfrm>
            <a:off x="1518575" y="824233"/>
            <a:ext cx="6516846" cy="3576318"/>
          </a:xfrm>
          <a:prstGeom prst="rect">
            <a:avLst/>
          </a:prstGeom>
          <a:noFill/>
          <a:ln>
            <a:noFill/>
          </a:ln>
        </p:spPr>
      </p:pic>
      <p:sp>
        <p:nvSpPr>
          <p:cNvPr id="533" name="Google Shape;533;p36"/>
          <p:cNvSpPr txBox="1"/>
          <p:nvPr/>
        </p:nvSpPr>
        <p:spPr>
          <a:xfrm>
            <a:off x="722312" y="4318419"/>
            <a:ext cx="787241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600" b="0" i="0" u="none" strike="noStrike" cap="none">
                <a:solidFill>
                  <a:srgbClr val="0000FF"/>
                </a:solidFill>
                <a:latin typeface="Tahoma"/>
                <a:ea typeface="Tahoma"/>
                <a:cs typeface="Tahoma"/>
                <a:sym typeface="Tahoma"/>
              </a:rPr>
              <a:t>Wave 2 behaviour support as part of the graduated response.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6"/>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130" name="Google Shape;130;p16"/>
          <p:cNvPicPr preferRelativeResize="0"/>
          <p:nvPr/>
        </p:nvPicPr>
        <p:blipFill rotWithShape="1">
          <a:blip r:embed="rId4">
            <a:alphaModFix/>
          </a:blip>
          <a:srcRect/>
          <a:stretch/>
        </p:blipFill>
        <p:spPr>
          <a:xfrm>
            <a:off x="0" y="-2481"/>
            <a:ext cx="1381547" cy="1143000"/>
          </a:xfrm>
          <a:prstGeom prst="rect">
            <a:avLst/>
          </a:prstGeom>
          <a:noFill/>
          <a:ln>
            <a:noFill/>
          </a:ln>
        </p:spPr>
      </p:pic>
      <p:pic>
        <p:nvPicPr>
          <p:cNvPr id="131" name="Google Shape;131;p16"/>
          <p:cNvPicPr preferRelativeResize="0"/>
          <p:nvPr/>
        </p:nvPicPr>
        <p:blipFill rotWithShape="1">
          <a:blip r:embed="rId5">
            <a:alphaModFix/>
          </a:blip>
          <a:srcRect/>
          <a:stretch/>
        </p:blipFill>
        <p:spPr>
          <a:xfrm>
            <a:off x="-1" y="-2482"/>
            <a:ext cx="9156455" cy="68604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38"/>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551" name="Google Shape;551;p38"/>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552" name="Google Shape;552;p38"/>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553" name="Google Shape;553;p38"/>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554" name="Google Shape;554;p38"/>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555" name="Google Shape;555;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b="1" u="sng">
                <a:solidFill>
                  <a:srgbClr val="00B050"/>
                </a:solidFill>
                <a:latin typeface="Tahoma"/>
                <a:ea typeface="Tahoma"/>
                <a:cs typeface="Tahoma"/>
                <a:sym typeface="Tahoma"/>
              </a:rPr>
              <a:t>Therapeutic Plan</a:t>
            </a:r>
            <a:br>
              <a:rPr lang="en-GB" b="1" u="sng">
                <a:solidFill>
                  <a:srgbClr val="00B050"/>
                </a:solidFill>
                <a:latin typeface="Tahoma"/>
                <a:ea typeface="Tahoma"/>
                <a:cs typeface="Tahoma"/>
                <a:sym typeface="Tahoma"/>
              </a:rPr>
            </a:br>
            <a:r>
              <a:rPr lang="en-GB" b="1" u="sng">
                <a:solidFill>
                  <a:srgbClr val="00B050"/>
                </a:solidFill>
                <a:latin typeface="Tahoma"/>
                <a:ea typeface="Tahoma"/>
                <a:cs typeface="Tahoma"/>
                <a:sym typeface="Tahoma"/>
              </a:rPr>
              <a:t> (TP)</a:t>
            </a:r>
            <a:endParaRPr/>
          </a:p>
        </p:txBody>
      </p:sp>
      <p:sp>
        <p:nvSpPr>
          <p:cNvPr id="556" name="Google Shape;556;p38"/>
          <p:cNvSpPr txBox="1"/>
          <p:nvPr/>
        </p:nvSpPr>
        <p:spPr>
          <a:xfrm>
            <a:off x="166687" y="1929407"/>
            <a:ext cx="8731200" cy="3417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a:solidFill>
                  <a:srgbClr val="0000FF"/>
                </a:solidFill>
                <a:latin typeface="Tahoma"/>
                <a:ea typeface="Tahoma"/>
                <a:cs typeface="Tahoma"/>
                <a:sym typeface="Tahoma"/>
              </a:rPr>
              <a:t>Using information about a pupil to create a targeted approach and package of support.</a:t>
            </a:r>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a:solidFill>
                  <a:srgbClr val="00B050"/>
                </a:solidFill>
                <a:latin typeface="Tahoma"/>
                <a:ea typeface="Tahoma"/>
                <a:cs typeface="Tahoma"/>
                <a:sym typeface="Tahoma"/>
              </a:rPr>
              <a:t> Collaborative approach.</a:t>
            </a:r>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a:solidFill>
                  <a:srgbClr val="0000FF"/>
                </a:solidFill>
                <a:latin typeface="Tahoma"/>
                <a:ea typeface="Tahoma"/>
                <a:cs typeface="Tahoma"/>
                <a:sym typeface="Tahoma"/>
              </a:rPr>
              <a:t>The plan will be completed by Inclusion leads and guidance taken from </a:t>
            </a:r>
            <a:r>
              <a:rPr lang="en-GB" sz="2400">
                <a:solidFill>
                  <a:srgbClr val="0000FF"/>
                </a:solidFill>
                <a:latin typeface="Tahoma"/>
                <a:ea typeface="Tahoma"/>
                <a:cs typeface="Tahoma"/>
                <a:sym typeface="Tahoma"/>
              </a:rPr>
              <a:t>Y</a:t>
            </a:r>
            <a:r>
              <a:rPr lang="en-GB" sz="2400" b="0" i="0" u="none" strike="noStrike" cap="none">
                <a:solidFill>
                  <a:srgbClr val="0000FF"/>
                </a:solidFill>
                <a:latin typeface="Tahoma"/>
                <a:ea typeface="Tahoma"/>
                <a:cs typeface="Tahoma"/>
                <a:sym typeface="Tahoma"/>
              </a:rPr>
              <a:t>ear </a:t>
            </a:r>
            <a:r>
              <a:rPr lang="en-GB" sz="2400">
                <a:solidFill>
                  <a:srgbClr val="0000FF"/>
                </a:solidFill>
                <a:latin typeface="Tahoma"/>
                <a:ea typeface="Tahoma"/>
                <a:cs typeface="Tahoma"/>
                <a:sym typeface="Tahoma"/>
              </a:rPr>
              <a:t>L</a:t>
            </a:r>
            <a:r>
              <a:rPr lang="en-GB" sz="2400" b="0" i="0" u="none" strike="noStrike" cap="none">
                <a:solidFill>
                  <a:srgbClr val="0000FF"/>
                </a:solidFill>
                <a:latin typeface="Tahoma"/>
                <a:ea typeface="Tahoma"/>
                <a:cs typeface="Tahoma"/>
                <a:sym typeface="Tahoma"/>
              </a:rPr>
              <a:t>eaders.</a:t>
            </a:r>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a:solidFill>
                  <a:srgbClr val="00B050"/>
                </a:solidFill>
                <a:latin typeface="Tahoma"/>
                <a:ea typeface="Tahoma"/>
                <a:cs typeface="Tahoma"/>
                <a:sym typeface="Tahoma"/>
              </a:rPr>
              <a:t>Once it is written into the therapeutic plan, the information becomes the agreed actions which must be carried out by all staff.</a:t>
            </a:r>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a:solidFill>
                  <a:srgbClr val="0000FF"/>
                </a:solidFill>
                <a:latin typeface="Tahoma"/>
                <a:ea typeface="Tahoma"/>
                <a:cs typeface="Tahoma"/>
                <a:sym typeface="Tahoma"/>
              </a:rPr>
              <a:t>Guidance will be provided to staff to complete the TP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2"/>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310" name="Google Shape;310;p32"/>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311" name="Google Shape;311;p32"/>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312" name="Google Shape;312;p32"/>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313" name="Google Shape;313;p32"/>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314" name="Google Shape;314;p32"/>
          <p:cNvSpPr txBox="1">
            <a:spLocks noGrp="1"/>
          </p:cNvSpPr>
          <p:nvPr>
            <p:ph type="title"/>
          </p:nvPr>
        </p:nvSpPr>
        <p:spPr>
          <a:xfrm>
            <a:off x="-1203605" y="170612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solidFill>
                  <a:srgbClr val="00B050"/>
                </a:solidFill>
                <a:latin typeface="Tahoma"/>
                <a:ea typeface="Tahoma"/>
                <a:cs typeface="Tahoma"/>
                <a:sym typeface="Tahoma"/>
              </a:rPr>
              <a:t>Pupil Inclusion Plan</a:t>
            </a:r>
            <a:br>
              <a:rPr lang="en-GB">
                <a:solidFill>
                  <a:srgbClr val="00B050"/>
                </a:solidFill>
                <a:latin typeface="Tahoma"/>
                <a:ea typeface="Tahoma"/>
                <a:cs typeface="Tahoma"/>
                <a:sym typeface="Tahoma"/>
              </a:rPr>
            </a:br>
            <a:r>
              <a:rPr lang="en-GB">
                <a:solidFill>
                  <a:srgbClr val="00B050"/>
                </a:solidFill>
                <a:latin typeface="Tahoma"/>
                <a:ea typeface="Tahoma"/>
                <a:cs typeface="Tahoma"/>
                <a:sym typeface="Tahoma"/>
              </a:rPr>
              <a:t> (PIP)</a:t>
            </a:r>
            <a:endParaRPr/>
          </a:p>
        </p:txBody>
      </p:sp>
      <p:sp>
        <p:nvSpPr>
          <p:cNvPr id="315" name="Google Shape;315;p32"/>
          <p:cNvSpPr txBox="1"/>
          <p:nvPr/>
        </p:nvSpPr>
        <p:spPr>
          <a:xfrm>
            <a:off x="-1669770" y="400298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4400" b="0" i="0" u="none" strike="noStrike" cap="none">
                <a:solidFill>
                  <a:srgbClr val="0000FF"/>
                </a:solidFill>
                <a:latin typeface="Tahoma"/>
                <a:ea typeface="Tahoma"/>
                <a:cs typeface="Tahoma"/>
                <a:sym typeface="Tahoma"/>
              </a:rPr>
              <a:t>SEND PLAN</a:t>
            </a:r>
            <a:endParaRPr/>
          </a:p>
        </p:txBody>
      </p:sp>
      <p:sp>
        <p:nvSpPr>
          <p:cNvPr id="316" name="Google Shape;316;p32"/>
          <p:cNvSpPr txBox="1"/>
          <p:nvPr/>
        </p:nvSpPr>
        <p:spPr>
          <a:xfrm>
            <a:off x="1381547" y="28032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4400" b="0" i="0" u="none" strike="noStrike" cap="none">
                <a:solidFill>
                  <a:srgbClr val="FF0000"/>
                </a:solidFill>
                <a:latin typeface="Tahoma"/>
                <a:ea typeface="Tahoma"/>
                <a:cs typeface="Tahoma"/>
                <a:sym typeface="Tahoma"/>
              </a:rPr>
              <a:t>Pupil Passport</a:t>
            </a:r>
            <a:endParaRPr/>
          </a:p>
        </p:txBody>
      </p:sp>
      <p:sp>
        <p:nvSpPr>
          <p:cNvPr id="317" name="Google Shape;317;p32"/>
          <p:cNvSpPr txBox="1"/>
          <p:nvPr/>
        </p:nvSpPr>
        <p:spPr>
          <a:xfrm>
            <a:off x="2797175" y="3677144"/>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4400" b="0" i="0" u="none" strike="noStrike" cap="none">
                <a:solidFill>
                  <a:srgbClr val="7030A0"/>
                </a:solidFill>
                <a:latin typeface="Tahoma"/>
                <a:ea typeface="Tahoma"/>
                <a:cs typeface="Tahoma"/>
                <a:sym typeface="Tahoma"/>
              </a:rPr>
              <a:t>Therapeutic Plan</a:t>
            </a:r>
            <a:br>
              <a:rPr lang="en-GB" sz="4400" b="0" i="0" u="none" strike="noStrike" cap="none">
                <a:solidFill>
                  <a:srgbClr val="7030A0"/>
                </a:solidFill>
                <a:latin typeface="Tahoma"/>
                <a:ea typeface="Tahoma"/>
                <a:cs typeface="Tahoma"/>
                <a:sym typeface="Tahoma"/>
              </a:rPr>
            </a:br>
            <a:r>
              <a:rPr lang="en-GB" sz="4400" b="0" i="0" u="none" strike="noStrike" cap="none">
                <a:solidFill>
                  <a:srgbClr val="7030A0"/>
                </a:solidFill>
                <a:latin typeface="Tahoma"/>
                <a:ea typeface="Tahoma"/>
                <a:cs typeface="Tahoma"/>
                <a:sym typeface="Tahoma"/>
              </a:rPr>
              <a:t> (TP)</a:t>
            </a:r>
            <a:endParaRPr sz="4400" b="0" i="0" u="none" strike="noStrike" cap="none">
              <a:solidFill>
                <a:srgbClr val="7030A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34"/>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336" name="Google Shape;336;p34"/>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337" name="Google Shape;337;p34"/>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338" name="Google Shape;338;p34"/>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339" name="Google Shape;339;p34"/>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340" name="Google Shape;340;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sz="6600" b="1" u="sng">
                <a:solidFill>
                  <a:srgbClr val="00B050"/>
                </a:solidFill>
                <a:latin typeface="Tahoma"/>
                <a:ea typeface="Tahoma"/>
                <a:cs typeface="Tahoma"/>
                <a:sym typeface="Tahoma"/>
              </a:rPr>
              <a:t>Restoratives</a:t>
            </a:r>
            <a:endParaRPr/>
          </a:p>
        </p:txBody>
      </p:sp>
      <p:sp>
        <p:nvSpPr>
          <p:cNvPr id="341" name="Google Shape;341;p34"/>
          <p:cNvSpPr/>
          <p:nvPr/>
        </p:nvSpPr>
        <p:spPr>
          <a:xfrm>
            <a:off x="261938" y="1487745"/>
            <a:ext cx="8774112" cy="378565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rgbClr val="0000FF"/>
                </a:solidFill>
                <a:latin typeface="Arial"/>
                <a:ea typeface="Arial"/>
                <a:cs typeface="Arial"/>
                <a:sym typeface="Arial"/>
              </a:rPr>
              <a:t>Edward Peake is committed to the restorative practice approach and philosophy.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F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rgbClr val="0000FF"/>
                </a:solidFill>
                <a:latin typeface="Arial"/>
                <a:ea typeface="Arial"/>
                <a:cs typeface="Arial"/>
                <a:sym typeface="Arial"/>
              </a:rPr>
              <a:t>It is a way of working that recognises the harm that has been caused, and it aims to repair relationships.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F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rgbClr val="0000FF"/>
                </a:solidFill>
                <a:latin typeface="Arial"/>
                <a:ea typeface="Arial"/>
                <a:cs typeface="Arial"/>
                <a:sym typeface="Arial"/>
              </a:rPr>
              <a:t>The repair takes place through restorative actions, such as repairing harm or damaged property, taking the time to develop an understanding of those who have been hurt and working together to identify new ways to interact.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35"/>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348" name="Google Shape;348;p35"/>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349" name="Google Shape;349;p35"/>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350" name="Google Shape;350;p35"/>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351" name="Google Shape;351;p35"/>
          <p:cNvPicPr preferRelativeResize="0"/>
          <p:nvPr/>
        </p:nvPicPr>
        <p:blipFill rotWithShape="1">
          <a:blip r:embed="rId6">
            <a:alphaModFix/>
          </a:blip>
          <a:srcRect/>
          <a:stretch/>
        </p:blipFill>
        <p:spPr>
          <a:xfrm>
            <a:off x="0" y="-2481"/>
            <a:ext cx="1381547" cy="1143000"/>
          </a:xfrm>
          <a:prstGeom prst="rect">
            <a:avLst/>
          </a:prstGeom>
          <a:noFill/>
          <a:ln>
            <a:noFill/>
          </a:ln>
        </p:spPr>
      </p:pic>
      <p:pic>
        <p:nvPicPr>
          <p:cNvPr id="3" name="Picture 2">
            <a:extLst>
              <a:ext uri="{FF2B5EF4-FFF2-40B4-BE49-F238E27FC236}">
                <a16:creationId xmlns:a16="http://schemas.microsoft.com/office/drawing/2014/main" id="{39FC6A5B-EA16-4B64-A353-0629A2FBFB69}"/>
              </a:ext>
            </a:extLst>
          </p:cNvPr>
          <p:cNvPicPr>
            <a:picLocks noChangeAspect="1"/>
          </p:cNvPicPr>
          <p:nvPr/>
        </p:nvPicPr>
        <p:blipFill>
          <a:blip r:embed="rId7"/>
          <a:stretch>
            <a:fillRect/>
          </a:stretch>
        </p:blipFill>
        <p:spPr>
          <a:xfrm>
            <a:off x="1515590" y="269257"/>
            <a:ext cx="5957557" cy="50826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149" name="Google Shape;149;p18"/>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150" name="Google Shape;150;p18"/>
          <p:cNvPicPr preferRelativeResize="0"/>
          <p:nvPr/>
        </p:nvPicPr>
        <p:blipFill rotWithShape="1">
          <a:blip r:embed="rId5">
            <a:alphaModFix/>
          </a:blip>
          <a:srcRect/>
          <a:stretch/>
        </p:blipFill>
        <p:spPr>
          <a:xfrm>
            <a:off x="8226425" y="5800725"/>
            <a:ext cx="790575" cy="1038225"/>
          </a:xfrm>
          <a:prstGeom prst="rect">
            <a:avLst/>
          </a:prstGeom>
          <a:noFill/>
          <a:ln>
            <a:noFill/>
          </a:ln>
        </p:spPr>
      </p:pic>
      <p:pic>
        <p:nvPicPr>
          <p:cNvPr id="151" name="Google Shape;151;p18"/>
          <p:cNvPicPr preferRelativeResize="0"/>
          <p:nvPr/>
        </p:nvPicPr>
        <p:blipFill rotWithShape="1">
          <a:blip r:embed="rId6">
            <a:alphaModFix/>
          </a:blip>
          <a:srcRect/>
          <a:stretch/>
        </p:blipFill>
        <p:spPr>
          <a:xfrm>
            <a:off x="0" y="-2481"/>
            <a:ext cx="1381547" cy="1143000"/>
          </a:xfrm>
          <a:prstGeom prst="rect">
            <a:avLst/>
          </a:prstGeom>
          <a:noFill/>
          <a:ln>
            <a:noFill/>
          </a:ln>
        </p:spPr>
      </p:pic>
      <p:pic>
        <p:nvPicPr>
          <p:cNvPr id="152" name="Google Shape;152;p18"/>
          <p:cNvPicPr preferRelativeResize="0"/>
          <p:nvPr/>
        </p:nvPicPr>
        <p:blipFill rotWithShape="1">
          <a:blip r:embed="rId7">
            <a:alphaModFix/>
          </a:blip>
          <a:srcRect/>
          <a:stretch/>
        </p:blipFill>
        <p:spPr>
          <a:xfrm>
            <a:off x="107950" y="1125537"/>
            <a:ext cx="4335463" cy="5713413"/>
          </a:xfrm>
          <a:prstGeom prst="rect">
            <a:avLst/>
          </a:prstGeom>
          <a:noFill/>
          <a:ln>
            <a:noFill/>
          </a:ln>
        </p:spPr>
      </p:pic>
      <p:pic>
        <p:nvPicPr>
          <p:cNvPr id="153" name="Google Shape;153;p18"/>
          <p:cNvPicPr preferRelativeResize="0"/>
          <p:nvPr/>
        </p:nvPicPr>
        <p:blipFill rotWithShape="1">
          <a:blip r:embed="rId8">
            <a:alphaModFix/>
          </a:blip>
          <a:srcRect/>
          <a:stretch/>
        </p:blipFill>
        <p:spPr>
          <a:xfrm>
            <a:off x="4700589" y="1183580"/>
            <a:ext cx="4286249" cy="56553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9"/>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160" name="Google Shape;160;p19"/>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161" name="Google Shape;161;p19"/>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162" name="Google Shape;162;p19"/>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163" name="Google Shape;163;p19"/>
          <p:cNvPicPr preferRelativeResize="0"/>
          <p:nvPr/>
        </p:nvPicPr>
        <p:blipFill rotWithShape="1">
          <a:blip r:embed="rId6">
            <a:alphaModFix/>
          </a:blip>
          <a:srcRect/>
          <a:stretch/>
        </p:blipFill>
        <p:spPr>
          <a:xfrm>
            <a:off x="0" y="-2481"/>
            <a:ext cx="1381547" cy="1143000"/>
          </a:xfrm>
          <a:prstGeom prst="rect">
            <a:avLst/>
          </a:prstGeom>
          <a:noFill/>
          <a:ln>
            <a:noFill/>
          </a:ln>
        </p:spPr>
      </p:pic>
      <p:pic>
        <p:nvPicPr>
          <p:cNvPr id="164" name="Google Shape;164;p19"/>
          <p:cNvPicPr preferRelativeResize="0"/>
          <p:nvPr/>
        </p:nvPicPr>
        <p:blipFill rotWithShape="1">
          <a:blip r:embed="rId7">
            <a:alphaModFix/>
          </a:blip>
          <a:srcRect/>
          <a:stretch/>
        </p:blipFill>
        <p:spPr>
          <a:xfrm>
            <a:off x="1343810" y="710358"/>
            <a:ext cx="6564330" cy="47760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0"/>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171" name="Google Shape;171;p20"/>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172" name="Google Shape;172;p20"/>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173" name="Google Shape;173;p20"/>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174" name="Google Shape;174;p20"/>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175" name="Google Shape;175;p20"/>
          <p:cNvSpPr txBox="1"/>
          <p:nvPr/>
        </p:nvSpPr>
        <p:spPr>
          <a:xfrm>
            <a:off x="-284813" y="1235799"/>
            <a:ext cx="9608695"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7030A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7200"/>
              <a:buFont typeface="Arial"/>
              <a:buNone/>
            </a:pPr>
            <a:r>
              <a:rPr lang="en-GB" sz="7200" b="0" i="0" u="none" strike="noStrike" cap="none">
                <a:solidFill>
                  <a:srgbClr val="7030A0"/>
                </a:solidFill>
                <a:latin typeface="Tahoma"/>
                <a:ea typeface="Tahoma"/>
                <a:cs typeface="Tahoma"/>
                <a:sym typeface="Tahoma"/>
              </a:rPr>
              <a:t>What is involved in a behaviour curriculum?</a:t>
            </a:r>
            <a:endParaRPr sz="72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1"/>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182" name="Google Shape;182;p21"/>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183" name="Google Shape;183;p21"/>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184" name="Google Shape;184;p21"/>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185" name="Google Shape;185;p21"/>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186" name="Google Shape;186;p21"/>
          <p:cNvSpPr txBox="1"/>
          <p:nvPr/>
        </p:nvSpPr>
        <p:spPr>
          <a:xfrm>
            <a:off x="-284813" y="1235799"/>
            <a:ext cx="960869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0000"/>
              </a:solidFill>
              <a:latin typeface="Tahoma"/>
              <a:ea typeface="Tahoma"/>
              <a:cs typeface="Tahoma"/>
              <a:sym typeface="Tahoma"/>
            </a:endParaRPr>
          </a:p>
        </p:txBody>
      </p:sp>
      <p:sp>
        <p:nvSpPr>
          <p:cNvPr id="187" name="Google Shape;187;p21"/>
          <p:cNvSpPr txBox="1"/>
          <p:nvPr/>
        </p:nvSpPr>
        <p:spPr>
          <a:xfrm>
            <a:off x="4719638" y="1466076"/>
            <a:ext cx="3506787" cy="4093428"/>
          </a:xfrm>
          <a:prstGeom prst="rect">
            <a:avLst/>
          </a:prstGeom>
          <a:solidFill>
            <a:srgbClr val="CCCC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Relationships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Role modelling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Consistency (not equality)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Routines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Prioritising prosocial behaviour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Planning alternatives to antisocial behaviour</a:t>
            </a:r>
            <a:endParaRPr sz="1400" b="0" i="0" u="none" strike="noStrike" cap="none">
              <a:solidFill>
                <a:srgbClr val="000000"/>
              </a:solidFill>
              <a:latin typeface="Arial"/>
              <a:ea typeface="Arial"/>
              <a:cs typeface="Arial"/>
              <a:sym typeface="Arial"/>
            </a:endParaRPr>
          </a:p>
        </p:txBody>
      </p:sp>
      <p:sp>
        <p:nvSpPr>
          <p:cNvPr id="188" name="Google Shape;188;p21"/>
          <p:cNvSpPr txBox="1"/>
          <p:nvPr/>
        </p:nvSpPr>
        <p:spPr>
          <a:xfrm>
            <a:off x="690773" y="1501824"/>
            <a:ext cx="3506787" cy="3477875"/>
          </a:xfrm>
          <a:prstGeom prst="rect">
            <a:avLst/>
          </a:prstGeom>
          <a:solidFill>
            <a:srgbClr val="CCCC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Reward and positive reinforcement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Feedback and recognition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Comfort and forgiveness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Positive language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Tahoma"/>
                <a:ea typeface="Tahoma"/>
                <a:cs typeface="Tahoma"/>
                <a:sym typeface="Tahoma"/>
              </a:rPr>
              <a:t>Restorative Practice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2"/>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195" name="Google Shape;195;p22"/>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196" name="Google Shape;196;p22"/>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197" name="Google Shape;197;p22"/>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198" name="Google Shape;198;p22"/>
          <p:cNvPicPr preferRelativeResize="0"/>
          <p:nvPr/>
        </p:nvPicPr>
        <p:blipFill rotWithShape="1">
          <a:blip r:embed="rId6">
            <a:alphaModFix/>
          </a:blip>
          <a:srcRect/>
          <a:stretch/>
        </p:blipFill>
        <p:spPr>
          <a:xfrm>
            <a:off x="0" y="-2481"/>
            <a:ext cx="1381547" cy="1143000"/>
          </a:xfrm>
          <a:prstGeom prst="rect">
            <a:avLst/>
          </a:prstGeom>
          <a:noFill/>
          <a:ln>
            <a:noFill/>
          </a:ln>
        </p:spPr>
      </p:pic>
      <p:pic>
        <p:nvPicPr>
          <p:cNvPr id="199" name="Google Shape;199;p22"/>
          <p:cNvPicPr preferRelativeResize="0"/>
          <p:nvPr/>
        </p:nvPicPr>
        <p:blipFill rotWithShape="1">
          <a:blip r:embed="rId7">
            <a:alphaModFix/>
          </a:blip>
          <a:srcRect l="7353" r="33235" b="57930"/>
          <a:stretch/>
        </p:blipFill>
        <p:spPr>
          <a:xfrm>
            <a:off x="2060692" y="494459"/>
            <a:ext cx="5432612" cy="2163856"/>
          </a:xfrm>
          <a:prstGeom prst="rect">
            <a:avLst/>
          </a:prstGeom>
          <a:noFill/>
          <a:ln>
            <a:noFill/>
          </a:ln>
        </p:spPr>
      </p:pic>
      <p:pic>
        <p:nvPicPr>
          <p:cNvPr id="200" name="Google Shape;200;p22"/>
          <p:cNvPicPr preferRelativeResize="0"/>
          <p:nvPr/>
        </p:nvPicPr>
        <p:blipFill rotWithShape="1">
          <a:blip r:embed="rId8">
            <a:alphaModFix/>
          </a:blip>
          <a:srcRect t="22024" b="62321"/>
          <a:stretch/>
        </p:blipFill>
        <p:spPr>
          <a:xfrm>
            <a:off x="0" y="3429000"/>
            <a:ext cx="9144000" cy="1038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3"/>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207" name="Google Shape;207;p23"/>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208" name="Google Shape;208;p23"/>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209" name="Google Shape;209;p23"/>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210" name="Google Shape;210;p23"/>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211" name="Google Shape;211;p23"/>
          <p:cNvSpPr txBox="1"/>
          <p:nvPr/>
        </p:nvSpPr>
        <p:spPr>
          <a:xfrm>
            <a:off x="453550" y="737097"/>
            <a:ext cx="7983745" cy="51398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0" i="0" u="none" strike="noStrike" cap="none">
                <a:solidFill>
                  <a:srgbClr val="7030A0"/>
                </a:solidFill>
                <a:latin typeface="Tahoma"/>
                <a:ea typeface="Tahoma"/>
                <a:cs typeface="Tahoma"/>
                <a:sym typeface="Tahoma"/>
              </a:rPr>
              <a:t>What are the differences between subconscious and conscious behaviour?</a:t>
            </a:r>
            <a:endParaRPr sz="6000" b="0" i="0" u="none" strike="noStrike" cap="none">
              <a:solidFill>
                <a:srgbClr val="000000"/>
              </a:solidFill>
              <a:latin typeface="Arial"/>
              <a:ea typeface="Arial"/>
              <a:cs typeface="Arial"/>
              <a:sym typeface="Arial"/>
            </a:endParaRPr>
          </a:p>
          <a:p>
            <a:pPr marL="285750" marR="0" lvl="0" indent="-82550" algn="l" rtl="0">
              <a:lnSpc>
                <a:spcPct val="100000"/>
              </a:lnSpc>
              <a:spcBef>
                <a:spcPts val="0"/>
              </a:spcBef>
              <a:spcAft>
                <a:spcPts val="0"/>
              </a:spcAft>
              <a:buClr>
                <a:srgbClr val="000000"/>
              </a:buClr>
              <a:buSzPts val="3200"/>
              <a:buFont typeface="Arial"/>
              <a:buNone/>
            </a:pPr>
            <a:endParaRPr sz="6000" b="0" i="0" u="none" strike="noStrike" cap="none">
              <a:solidFill>
                <a:srgbClr val="0000FF"/>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4"/>
          <p:cNvPicPr preferRelativeResize="0"/>
          <p:nvPr/>
        </p:nvPicPr>
        <p:blipFill rotWithShape="1">
          <a:blip r:embed="rId3">
            <a:alphaModFix/>
          </a:blip>
          <a:srcRect/>
          <a:stretch/>
        </p:blipFill>
        <p:spPr>
          <a:xfrm>
            <a:off x="8172450" y="115887"/>
            <a:ext cx="844550" cy="1009650"/>
          </a:xfrm>
          <a:prstGeom prst="rect">
            <a:avLst/>
          </a:prstGeom>
          <a:noFill/>
          <a:ln>
            <a:noFill/>
          </a:ln>
        </p:spPr>
      </p:pic>
      <p:pic>
        <p:nvPicPr>
          <p:cNvPr id="218" name="Google Shape;218;p24"/>
          <p:cNvPicPr preferRelativeResize="0"/>
          <p:nvPr/>
        </p:nvPicPr>
        <p:blipFill rotWithShape="1">
          <a:blip r:embed="rId4">
            <a:alphaModFix/>
          </a:blip>
          <a:srcRect/>
          <a:stretch/>
        </p:blipFill>
        <p:spPr>
          <a:xfrm>
            <a:off x="107950" y="5876925"/>
            <a:ext cx="1990725" cy="885825"/>
          </a:xfrm>
          <a:prstGeom prst="rect">
            <a:avLst/>
          </a:prstGeom>
          <a:noFill/>
          <a:ln>
            <a:noFill/>
          </a:ln>
        </p:spPr>
      </p:pic>
      <p:pic>
        <p:nvPicPr>
          <p:cNvPr id="219" name="Google Shape;219;p24"/>
          <p:cNvPicPr preferRelativeResize="0"/>
          <p:nvPr/>
        </p:nvPicPr>
        <p:blipFill rotWithShape="1">
          <a:blip r:embed="rId5">
            <a:alphaModFix/>
          </a:blip>
          <a:srcRect/>
          <a:stretch/>
        </p:blipFill>
        <p:spPr>
          <a:xfrm>
            <a:off x="8226425" y="5800725"/>
            <a:ext cx="790575" cy="1038225"/>
          </a:xfrm>
          <a:prstGeom prst="rect">
            <a:avLst/>
          </a:prstGeom>
          <a:noFill/>
          <a:ln>
            <a:noFill/>
          </a:ln>
        </p:spPr>
      </p:pic>
      <p:sp>
        <p:nvSpPr>
          <p:cNvPr id="220" name="Google Shape;220;p24"/>
          <p:cNvSpPr txBox="1"/>
          <p:nvPr/>
        </p:nvSpPr>
        <p:spPr>
          <a:xfrm>
            <a:off x="2339975" y="5808662"/>
            <a:ext cx="4572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 ‘I will instruct you and teach you in the way                                you should go; I will counsel you with my                                loving eye on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99"/>
              </a:buClr>
              <a:buSzPts val="1400"/>
              <a:buFont typeface="Arial"/>
              <a:buNone/>
            </a:pPr>
            <a:r>
              <a:rPr lang="en-GB" sz="1400" b="0" i="1" u="none" strike="noStrike" cap="none">
                <a:solidFill>
                  <a:srgbClr val="000099"/>
                </a:solidFill>
                <a:latin typeface="Arial"/>
                <a:ea typeface="Arial"/>
                <a:cs typeface="Arial"/>
                <a:sym typeface="Arial"/>
              </a:rPr>
              <a:t>Psalm 32:8</a:t>
            </a:r>
            <a:endParaRPr sz="1400" b="0" i="0" u="none" strike="noStrike" cap="none">
              <a:solidFill>
                <a:srgbClr val="000000"/>
              </a:solidFill>
              <a:latin typeface="Arial"/>
              <a:ea typeface="Arial"/>
              <a:cs typeface="Arial"/>
              <a:sym typeface="Arial"/>
            </a:endParaRPr>
          </a:p>
        </p:txBody>
      </p:sp>
      <p:pic>
        <p:nvPicPr>
          <p:cNvPr id="221" name="Google Shape;221;p24"/>
          <p:cNvPicPr preferRelativeResize="0"/>
          <p:nvPr/>
        </p:nvPicPr>
        <p:blipFill rotWithShape="1">
          <a:blip r:embed="rId6">
            <a:alphaModFix/>
          </a:blip>
          <a:srcRect/>
          <a:stretch/>
        </p:blipFill>
        <p:spPr>
          <a:xfrm>
            <a:off x="0" y="-2481"/>
            <a:ext cx="1381547" cy="1143000"/>
          </a:xfrm>
          <a:prstGeom prst="rect">
            <a:avLst/>
          </a:prstGeom>
          <a:noFill/>
          <a:ln>
            <a:noFill/>
          </a:ln>
        </p:spPr>
      </p:pic>
      <p:sp>
        <p:nvSpPr>
          <p:cNvPr id="222" name="Google Shape;222;p24"/>
          <p:cNvSpPr/>
          <p:nvPr/>
        </p:nvSpPr>
        <p:spPr>
          <a:xfrm>
            <a:off x="1103312" y="460444"/>
            <a:ext cx="7076659" cy="501675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B050"/>
                </a:solidFill>
                <a:latin typeface="Tahoma"/>
                <a:ea typeface="Tahoma"/>
                <a:cs typeface="Tahoma"/>
                <a:sym typeface="Tahoma"/>
              </a:rPr>
              <a:t>Subconscious behaviour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B050"/>
                </a:solidFill>
                <a:latin typeface="Tahoma"/>
                <a:ea typeface="Tahoma"/>
                <a:cs typeface="Tahoma"/>
                <a:sym typeface="Tahoma"/>
              </a:rPr>
              <a:t>unable to moderate or self-regulate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FF"/>
                </a:solidFill>
                <a:latin typeface="Tahoma"/>
                <a:ea typeface="Tahoma"/>
                <a:cs typeface="Tahoma"/>
                <a:sym typeface="Tahoma"/>
              </a:rPr>
              <a:t>Conscious behaviour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FF"/>
                </a:solidFill>
                <a:latin typeface="Tahoma"/>
                <a:ea typeface="Tahoma"/>
                <a:cs typeface="Tahoma"/>
                <a:sym typeface="Tahoma"/>
              </a:rPr>
              <a:t>unwilling to moderate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0000FF"/>
                </a:solidFill>
                <a:latin typeface="Tahoma"/>
                <a:ea typeface="Tahoma"/>
                <a:cs typeface="Tahoma"/>
                <a:sym typeface="Tahoma"/>
              </a:rPr>
              <a:t>or self-regulate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3338</Words>
  <Application>Microsoft Office PowerPoint</Application>
  <PresentationFormat>On-screen Show (4:3)</PresentationFormat>
  <Paragraphs>347</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prognosis is used to ensure…</vt:lpstr>
      <vt:lpstr>Pupil Inclusion Plan  (PIP)</vt:lpstr>
      <vt:lpstr>PowerPoint Presentation</vt:lpstr>
      <vt:lpstr>Therapeutic Plan  (TP)</vt:lpstr>
      <vt:lpstr>Pupil Inclusion Plan  (PIP)</vt:lpstr>
      <vt:lpstr>Restoratives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Waddington</dc:creator>
  <cp:lastModifiedBy>Safeguarding Team</cp:lastModifiedBy>
  <cp:revision>2</cp:revision>
  <dcterms:modified xsi:type="dcterms:W3CDTF">2024-10-19T11:14:27Z</dcterms:modified>
</cp:coreProperties>
</file>