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82" r:id="rId5"/>
    <p:sldMasterId id="2147483686" r:id="rId6"/>
  </p:sldMasterIdLst>
  <p:notesMasterIdLst>
    <p:notesMasterId r:id="rId22"/>
  </p:notesMasterIdLst>
  <p:sldIdLst>
    <p:sldId id="260" r:id="rId7"/>
    <p:sldId id="338" r:id="rId8"/>
    <p:sldId id="341" r:id="rId9"/>
    <p:sldId id="353" r:id="rId10"/>
    <p:sldId id="305" r:id="rId11"/>
    <p:sldId id="354" r:id="rId12"/>
    <p:sldId id="841" r:id="rId13"/>
    <p:sldId id="839" r:id="rId14"/>
    <p:sldId id="370" r:id="rId15"/>
    <p:sldId id="371" r:id="rId16"/>
    <p:sldId id="374" r:id="rId17"/>
    <p:sldId id="373" r:id="rId18"/>
    <p:sldId id="368" r:id="rId19"/>
    <p:sldId id="369" r:id="rId20"/>
    <p:sldId id="298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A0"/>
    <a:srgbClr val="3CAC47"/>
    <a:srgbClr val="AD007A"/>
    <a:srgbClr val="2B4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59D02D-F434-426E-A8C3-0DB441EEBAAC}" v="3" dt="2024-01-12T09:33:08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8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72" y="10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10" d="100"/>
          <a:sy n="110" d="100"/>
        </p:scale>
        <p:origin x="3288" y="-9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Thompson" userId="b0da1088-6bbd-4ff3-9db8-8091811e8515" providerId="ADAL" clId="{C9A1EF3A-026A-4CA5-8093-E9C5DA55BE8B}"/>
    <pc:docChg chg="custSel modSld">
      <pc:chgData name="Paul Thompson" userId="b0da1088-6bbd-4ff3-9db8-8091811e8515" providerId="ADAL" clId="{C9A1EF3A-026A-4CA5-8093-E9C5DA55BE8B}" dt="2024-01-08T15:43:47.729" v="55"/>
      <pc:docMkLst>
        <pc:docMk/>
      </pc:docMkLst>
      <pc:sldChg chg="delSp mod modTransition delAnim">
        <pc:chgData name="Paul Thompson" userId="b0da1088-6bbd-4ff3-9db8-8091811e8515" providerId="ADAL" clId="{C9A1EF3A-026A-4CA5-8093-E9C5DA55BE8B}" dt="2024-01-08T15:43:13.354" v="41"/>
        <pc:sldMkLst>
          <pc:docMk/>
          <pc:sldMk cId="2863618009" sldId="260"/>
        </pc:sldMkLst>
        <pc:picChg chg="del">
          <ac:chgData name="Paul Thompson" userId="b0da1088-6bbd-4ff3-9db8-8091811e8515" providerId="ADAL" clId="{C9A1EF3A-026A-4CA5-8093-E9C5DA55BE8B}" dt="2024-01-08T15:41:29.462" v="0" actId="478"/>
          <ac:picMkLst>
            <pc:docMk/>
            <pc:sldMk cId="2863618009" sldId="260"/>
            <ac:picMk id="9" creationId="{E5C22588-6891-FFD8-8EFB-CC06AF2E21AF}"/>
          </ac:picMkLst>
        </pc:picChg>
      </pc:sldChg>
      <pc:sldChg chg="delSp mod modTransition delAnim">
        <pc:chgData name="Paul Thompson" userId="b0da1088-6bbd-4ff3-9db8-8091811e8515" providerId="ADAL" clId="{C9A1EF3A-026A-4CA5-8093-E9C5DA55BE8B}" dt="2024-01-08T15:43:47.729" v="55"/>
        <pc:sldMkLst>
          <pc:docMk/>
          <pc:sldMk cId="353945631" sldId="298"/>
        </pc:sldMkLst>
        <pc:picChg chg="del">
          <ac:chgData name="Paul Thompson" userId="b0da1088-6bbd-4ff3-9db8-8091811e8515" providerId="ADAL" clId="{C9A1EF3A-026A-4CA5-8093-E9C5DA55BE8B}" dt="2024-01-08T15:41:59.746" v="14" actId="478"/>
          <ac:picMkLst>
            <pc:docMk/>
            <pc:sldMk cId="353945631" sldId="298"/>
            <ac:picMk id="4" creationId="{36090282-1814-5CCE-F5B5-188CFB056564}"/>
          </ac:picMkLst>
        </pc:picChg>
      </pc:sldChg>
      <pc:sldChg chg="delSp mod modTransition delAnim">
        <pc:chgData name="Paul Thompson" userId="b0da1088-6bbd-4ff3-9db8-8091811e8515" providerId="ADAL" clId="{C9A1EF3A-026A-4CA5-8093-E9C5DA55BE8B}" dt="2024-01-08T15:43:22.334" v="45"/>
        <pc:sldMkLst>
          <pc:docMk/>
          <pc:sldMk cId="3283879265" sldId="305"/>
        </pc:sldMkLst>
        <pc:picChg chg="del">
          <ac:chgData name="Paul Thompson" userId="b0da1088-6bbd-4ff3-9db8-8091811e8515" providerId="ADAL" clId="{C9A1EF3A-026A-4CA5-8093-E9C5DA55BE8B}" dt="2024-01-08T15:41:40.711" v="4" actId="478"/>
          <ac:picMkLst>
            <pc:docMk/>
            <pc:sldMk cId="3283879265" sldId="305"/>
            <ac:picMk id="11" creationId="{54F724EE-30D4-1E95-6C83-C60A8A038F27}"/>
          </ac:picMkLst>
        </pc:picChg>
      </pc:sldChg>
      <pc:sldChg chg="delSp mod modTransition delAnim">
        <pc:chgData name="Paul Thompson" userId="b0da1088-6bbd-4ff3-9db8-8091811e8515" providerId="ADAL" clId="{C9A1EF3A-026A-4CA5-8093-E9C5DA55BE8B}" dt="2024-01-08T15:43:16.880" v="42"/>
        <pc:sldMkLst>
          <pc:docMk/>
          <pc:sldMk cId="1312634411" sldId="338"/>
        </pc:sldMkLst>
        <pc:picChg chg="del">
          <ac:chgData name="Paul Thompson" userId="b0da1088-6bbd-4ff3-9db8-8091811e8515" providerId="ADAL" clId="{C9A1EF3A-026A-4CA5-8093-E9C5DA55BE8B}" dt="2024-01-08T15:41:34.632" v="1" actId="478"/>
          <ac:picMkLst>
            <pc:docMk/>
            <pc:sldMk cId="1312634411" sldId="338"/>
            <ac:picMk id="13" creationId="{BF9D8FC1-5A19-2063-49C7-66C5365A4098}"/>
          </ac:picMkLst>
        </pc:picChg>
      </pc:sldChg>
      <pc:sldChg chg="delSp mod modTransition delAnim">
        <pc:chgData name="Paul Thompson" userId="b0da1088-6bbd-4ff3-9db8-8091811e8515" providerId="ADAL" clId="{C9A1EF3A-026A-4CA5-8093-E9C5DA55BE8B}" dt="2024-01-08T15:43:19.154" v="43"/>
        <pc:sldMkLst>
          <pc:docMk/>
          <pc:sldMk cId="3729815788" sldId="341"/>
        </pc:sldMkLst>
        <pc:picChg chg="del">
          <ac:chgData name="Paul Thompson" userId="b0da1088-6bbd-4ff3-9db8-8091811e8515" providerId="ADAL" clId="{C9A1EF3A-026A-4CA5-8093-E9C5DA55BE8B}" dt="2024-01-08T15:41:37.187" v="2" actId="478"/>
          <ac:picMkLst>
            <pc:docMk/>
            <pc:sldMk cId="3729815788" sldId="341"/>
            <ac:picMk id="7" creationId="{7457FD68-C660-DE9A-7DAB-79EE831E7C5E}"/>
          </ac:picMkLst>
        </pc:picChg>
      </pc:sldChg>
      <pc:sldChg chg="delSp mod modTransition delAnim">
        <pc:chgData name="Paul Thompson" userId="b0da1088-6bbd-4ff3-9db8-8091811e8515" providerId="ADAL" clId="{C9A1EF3A-026A-4CA5-8093-E9C5DA55BE8B}" dt="2024-01-08T15:43:20.981" v="44"/>
        <pc:sldMkLst>
          <pc:docMk/>
          <pc:sldMk cId="2615381530" sldId="353"/>
        </pc:sldMkLst>
        <pc:picChg chg="del">
          <ac:chgData name="Paul Thompson" userId="b0da1088-6bbd-4ff3-9db8-8091811e8515" providerId="ADAL" clId="{C9A1EF3A-026A-4CA5-8093-E9C5DA55BE8B}" dt="2024-01-08T15:41:38.943" v="3" actId="478"/>
          <ac:picMkLst>
            <pc:docMk/>
            <pc:sldMk cId="2615381530" sldId="353"/>
            <ac:picMk id="30" creationId="{5F2BA4C9-BE69-A04D-6B76-8ED72601F501}"/>
          </ac:picMkLst>
        </pc:picChg>
      </pc:sldChg>
      <pc:sldChg chg="delSp mod modTransition delAnim">
        <pc:chgData name="Paul Thompson" userId="b0da1088-6bbd-4ff3-9db8-8091811e8515" providerId="ADAL" clId="{C9A1EF3A-026A-4CA5-8093-E9C5DA55BE8B}" dt="2024-01-08T15:43:25.120" v="46"/>
        <pc:sldMkLst>
          <pc:docMk/>
          <pc:sldMk cId="885699836" sldId="354"/>
        </pc:sldMkLst>
        <pc:picChg chg="del">
          <ac:chgData name="Paul Thompson" userId="b0da1088-6bbd-4ff3-9db8-8091811e8515" providerId="ADAL" clId="{C9A1EF3A-026A-4CA5-8093-E9C5DA55BE8B}" dt="2024-01-08T15:41:42.392" v="5" actId="478"/>
          <ac:picMkLst>
            <pc:docMk/>
            <pc:sldMk cId="885699836" sldId="354"/>
            <ac:picMk id="7" creationId="{76CB80CD-9ECA-D7E3-5DA9-799246FD30D8}"/>
          </ac:picMkLst>
        </pc:picChg>
      </pc:sldChg>
      <pc:sldChg chg="delSp mod modTransition delAnim">
        <pc:chgData name="Paul Thompson" userId="b0da1088-6bbd-4ff3-9db8-8091811e8515" providerId="ADAL" clId="{C9A1EF3A-026A-4CA5-8093-E9C5DA55BE8B}" dt="2024-01-08T15:43:43.038" v="53"/>
        <pc:sldMkLst>
          <pc:docMk/>
          <pc:sldMk cId="1896904963" sldId="368"/>
        </pc:sldMkLst>
        <pc:picChg chg="del">
          <ac:chgData name="Paul Thompson" userId="b0da1088-6bbd-4ff3-9db8-8091811e8515" providerId="ADAL" clId="{C9A1EF3A-026A-4CA5-8093-E9C5DA55BE8B}" dt="2024-01-08T15:41:55.775" v="12" actId="478"/>
          <ac:picMkLst>
            <pc:docMk/>
            <pc:sldMk cId="1896904963" sldId="368"/>
            <ac:picMk id="4" creationId="{599E7524-C9C5-D9A0-5070-D9EE4A99441E}"/>
          </ac:picMkLst>
        </pc:picChg>
      </pc:sldChg>
      <pc:sldChg chg="delSp mod modTransition delAnim">
        <pc:chgData name="Paul Thompson" userId="b0da1088-6bbd-4ff3-9db8-8091811e8515" providerId="ADAL" clId="{C9A1EF3A-026A-4CA5-8093-E9C5DA55BE8B}" dt="2024-01-08T15:43:45.273" v="54"/>
        <pc:sldMkLst>
          <pc:docMk/>
          <pc:sldMk cId="1323945106" sldId="369"/>
        </pc:sldMkLst>
        <pc:picChg chg="del">
          <ac:chgData name="Paul Thompson" userId="b0da1088-6bbd-4ff3-9db8-8091811e8515" providerId="ADAL" clId="{C9A1EF3A-026A-4CA5-8093-E9C5DA55BE8B}" dt="2024-01-08T15:41:57.664" v="13" actId="478"/>
          <ac:picMkLst>
            <pc:docMk/>
            <pc:sldMk cId="1323945106" sldId="369"/>
            <ac:picMk id="4" creationId="{DC7BDAF8-3A9D-8DDC-10D6-2EA724BBD186}"/>
          </ac:picMkLst>
        </pc:picChg>
      </pc:sldChg>
      <pc:sldChg chg="delSp mod modTransition delAnim">
        <pc:chgData name="Paul Thompson" userId="b0da1088-6bbd-4ff3-9db8-8091811e8515" providerId="ADAL" clId="{C9A1EF3A-026A-4CA5-8093-E9C5DA55BE8B}" dt="2024-01-08T15:43:31.916" v="49"/>
        <pc:sldMkLst>
          <pc:docMk/>
          <pc:sldMk cId="948196368" sldId="370"/>
        </pc:sldMkLst>
        <pc:picChg chg="del">
          <ac:chgData name="Paul Thompson" userId="b0da1088-6bbd-4ff3-9db8-8091811e8515" providerId="ADAL" clId="{C9A1EF3A-026A-4CA5-8093-E9C5DA55BE8B}" dt="2024-01-08T15:41:47.880" v="8" actId="478"/>
          <ac:picMkLst>
            <pc:docMk/>
            <pc:sldMk cId="948196368" sldId="370"/>
            <ac:picMk id="8" creationId="{A0B10C89-F918-24D9-3E17-1D3E4AAFD0DF}"/>
          </ac:picMkLst>
        </pc:picChg>
      </pc:sldChg>
      <pc:sldChg chg="delSp mod modTransition delAnim">
        <pc:chgData name="Paul Thompson" userId="b0da1088-6bbd-4ff3-9db8-8091811e8515" providerId="ADAL" clId="{C9A1EF3A-026A-4CA5-8093-E9C5DA55BE8B}" dt="2024-01-08T15:43:33.914" v="50"/>
        <pc:sldMkLst>
          <pc:docMk/>
          <pc:sldMk cId="1429638572" sldId="371"/>
        </pc:sldMkLst>
        <pc:picChg chg="del">
          <ac:chgData name="Paul Thompson" userId="b0da1088-6bbd-4ff3-9db8-8091811e8515" providerId="ADAL" clId="{C9A1EF3A-026A-4CA5-8093-E9C5DA55BE8B}" dt="2024-01-08T15:41:49.567" v="9" actId="478"/>
          <ac:picMkLst>
            <pc:docMk/>
            <pc:sldMk cId="1429638572" sldId="371"/>
            <ac:picMk id="42" creationId="{3A30FAF2-A9A2-972E-2761-A4BB323B9A5C}"/>
          </ac:picMkLst>
        </pc:picChg>
      </pc:sldChg>
      <pc:sldChg chg="delSp mod modTransition delAnim">
        <pc:chgData name="Paul Thompson" userId="b0da1088-6bbd-4ff3-9db8-8091811e8515" providerId="ADAL" clId="{C9A1EF3A-026A-4CA5-8093-E9C5DA55BE8B}" dt="2024-01-08T15:43:40.669" v="52"/>
        <pc:sldMkLst>
          <pc:docMk/>
          <pc:sldMk cId="106074501" sldId="373"/>
        </pc:sldMkLst>
        <pc:picChg chg="del">
          <ac:chgData name="Paul Thompson" userId="b0da1088-6bbd-4ff3-9db8-8091811e8515" providerId="ADAL" clId="{C9A1EF3A-026A-4CA5-8093-E9C5DA55BE8B}" dt="2024-01-08T15:41:54.076" v="11" actId="478"/>
          <ac:picMkLst>
            <pc:docMk/>
            <pc:sldMk cId="106074501" sldId="373"/>
            <ac:picMk id="8" creationId="{F95F80E9-E6FD-8F45-DC53-056201413FE4}"/>
          </ac:picMkLst>
        </pc:picChg>
      </pc:sldChg>
      <pc:sldChg chg="delSp mod modTransition delAnim">
        <pc:chgData name="Paul Thompson" userId="b0da1088-6bbd-4ff3-9db8-8091811e8515" providerId="ADAL" clId="{C9A1EF3A-026A-4CA5-8093-E9C5DA55BE8B}" dt="2024-01-08T15:43:38.457" v="51"/>
        <pc:sldMkLst>
          <pc:docMk/>
          <pc:sldMk cId="1070288222" sldId="374"/>
        </pc:sldMkLst>
        <pc:picChg chg="del">
          <ac:chgData name="Paul Thompson" userId="b0da1088-6bbd-4ff3-9db8-8091811e8515" providerId="ADAL" clId="{C9A1EF3A-026A-4CA5-8093-E9C5DA55BE8B}" dt="2024-01-08T15:41:51.881" v="10" actId="478"/>
          <ac:picMkLst>
            <pc:docMk/>
            <pc:sldMk cId="1070288222" sldId="374"/>
            <ac:picMk id="3" creationId="{2C80025F-1642-0AE7-01D0-5466175F5C71}"/>
          </ac:picMkLst>
        </pc:picChg>
      </pc:sldChg>
      <pc:sldChg chg="delSp mod modTransition delAnim">
        <pc:chgData name="Paul Thompson" userId="b0da1088-6bbd-4ff3-9db8-8091811e8515" providerId="ADAL" clId="{C9A1EF3A-026A-4CA5-8093-E9C5DA55BE8B}" dt="2024-01-08T15:43:29.820" v="48"/>
        <pc:sldMkLst>
          <pc:docMk/>
          <pc:sldMk cId="295150823" sldId="839"/>
        </pc:sldMkLst>
        <pc:picChg chg="del">
          <ac:chgData name="Paul Thompson" userId="b0da1088-6bbd-4ff3-9db8-8091811e8515" providerId="ADAL" clId="{C9A1EF3A-026A-4CA5-8093-E9C5DA55BE8B}" dt="2024-01-08T15:41:46.274" v="7" actId="478"/>
          <ac:picMkLst>
            <pc:docMk/>
            <pc:sldMk cId="295150823" sldId="839"/>
            <ac:picMk id="7" creationId="{7B970766-8C33-28AC-CC03-193CD5E9C7B7}"/>
          </ac:picMkLst>
        </pc:picChg>
      </pc:sldChg>
      <pc:sldChg chg="delSp mod modTransition delAnim">
        <pc:chgData name="Paul Thompson" userId="b0da1088-6bbd-4ff3-9db8-8091811e8515" providerId="ADAL" clId="{C9A1EF3A-026A-4CA5-8093-E9C5DA55BE8B}" dt="2024-01-08T15:43:27.562" v="47"/>
        <pc:sldMkLst>
          <pc:docMk/>
          <pc:sldMk cId="2841321184" sldId="840"/>
        </pc:sldMkLst>
        <pc:picChg chg="del">
          <ac:chgData name="Paul Thompson" userId="b0da1088-6bbd-4ff3-9db8-8091811e8515" providerId="ADAL" clId="{C9A1EF3A-026A-4CA5-8093-E9C5DA55BE8B}" dt="2024-01-08T15:41:44.239" v="6" actId="478"/>
          <ac:picMkLst>
            <pc:docMk/>
            <pc:sldMk cId="2841321184" sldId="840"/>
            <ac:picMk id="5" creationId="{ABD41ADF-5853-FE9E-CEC8-10212171ED54}"/>
          </ac:picMkLst>
        </pc:picChg>
      </pc:sldChg>
    </pc:docChg>
  </pc:docChgLst>
  <pc:docChgLst>
    <pc:chgData name="Paul Thompson" userId="b0da1088-6bbd-4ff3-9db8-8091811e8515" providerId="ADAL" clId="{E759D02D-F434-426E-A8C3-0DB441EEBAAC}"/>
    <pc:docChg chg="addSld delSld modSld">
      <pc:chgData name="Paul Thompson" userId="b0da1088-6bbd-4ff3-9db8-8091811e8515" providerId="ADAL" clId="{E759D02D-F434-426E-A8C3-0DB441EEBAAC}" dt="2024-01-12T09:33:14.415" v="3" actId="47"/>
      <pc:docMkLst>
        <pc:docMk/>
      </pc:docMkLst>
      <pc:sldChg chg="del">
        <pc:chgData name="Paul Thompson" userId="b0da1088-6bbd-4ff3-9db8-8091811e8515" providerId="ADAL" clId="{E759D02D-F434-426E-A8C3-0DB441EEBAAC}" dt="2024-01-12T09:33:14.415" v="3" actId="47"/>
        <pc:sldMkLst>
          <pc:docMk/>
          <pc:sldMk cId="2841321184" sldId="840"/>
        </pc:sldMkLst>
      </pc:sldChg>
      <pc:sldChg chg="add">
        <pc:chgData name="Paul Thompson" userId="b0da1088-6bbd-4ff3-9db8-8091811e8515" providerId="ADAL" clId="{E759D02D-F434-426E-A8C3-0DB441EEBAAC}" dt="2024-01-12T09:33:08.051" v="2"/>
        <pc:sldMkLst>
          <pc:docMk/>
          <pc:sldMk cId="541857258" sldId="841"/>
        </pc:sldMkLst>
      </pc:sldChg>
      <pc:sldChg chg="add del">
        <pc:chgData name="Paul Thompson" userId="b0da1088-6bbd-4ff3-9db8-8091811e8515" providerId="ADAL" clId="{E759D02D-F434-426E-A8C3-0DB441EEBAAC}" dt="2024-01-12T09:33:02.710" v="1"/>
        <pc:sldMkLst>
          <pc:docMk/>
          <pc:sldMk cId="1031817724" sldId="84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[EmpSkillsDataMaster.xlsx]Job Postings Data!PivotTable1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Job Postings Trends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'Job Postings Data'!$B$4:$B$5</c:f>
              <c:strCache>
                <c:ptCount val="1"/>
                <c:pt idx="0">
                  <c:v>South East Midlands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'Job Postings Data'!$A$6:$A$11</c:f>
              <c:strCache>
                <c:ptCount val="6"/>
                <c:pt idx="0">
                  <c:v>2018 </c:v>
                </c:pt>
                <c:pt idx="1">
                  <c:v>2019 </c:v>
                </c:pt>
                <c:pt idx="2">
                  <c:v>2020 </c:v>
                </c:pt>
                <c:pt idx="3">
                  <c:v>2021 </c:v>
                </c:pt>
                <c:pt idx="4">
                  <c:v>2022 </c:v>
                </c:pt>
                <c:pt idx="5">
                  <c:v>2023 </c:v>
                </c:pt>
              </c:strCache>
            </c:strRef>
          </c:cat>
          <c:val>
            <c:numRef>
              <c:f>'Job Postings Data'!$B$6:$B$11</c:f>
              <c:numCache>
                <c:formatCode>General</c:formatCode>
                <c:ptCount val="6"/>
                <c:pt idx="0">
                  <c:v>529710</c:v>
                </c:pt>
                <c:pt idx="1">
                  <c:v>413974</c:v>
                </c:pt>
                <c:pt idx="2">
                  <c:v>362734</c:v>
                </c:pt>
                <c:pt idx="3">
                  <c:v>554161</c:v>
                </c:pt>
                <c:pt idx="4">
                  <c:v>636457</c:v>
                </c:pt>
                <c:pt idx="5">
                  <c:v>651873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85-469F-A972-27455D106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8643248"/>
        <c:axId val="738143071"/>
      </c:barChart>
      <c:catAx>
        <c:axId val="122864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8143071"/>
        <c:crosses val="autoZero"/>
        <c:auto val="1"/>
        <c:lblAlgn val="ctr"/>
        <c:lblOffset val="100"/>
        <c:noMultiLvlLbl val="0"/>
      </c:catAx>
      <c:valAx>
        <c:axId val="73814307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2864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0" i="0" u="none" strike="noStrike" kern="1200" spc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Postings Last 12 Months - Occupational Routes and Pathways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'[EmpSkillsDataMaster.xlsx]JP Detail Data'!$AO$3</c:f>
              <c:strCache>
                <c:ptCount val="1"/>
                <c:pt idx="0">
                  <c:v>2023 </c:v>
                </c:pt>
              </c:strCache>
            </c:strRef>
          </c:tx>
          <c:spPr>
            <a:solidFill>
              <a:srgbClr val="81C038"/>
            </a:solidFill>
            <a:ln>
              <a:noFill/>
            </a:ln>
            <a:effectLst/>
          </c:spPr>
          <c:invertIfNegative val="0"/>
          <c:cat>
            <c:strRef>
              <c:f>'[EmpSkillsDataMaster.xlsx]JP Detail Data'!$AN$4:$AN$28</c:f>
              <c:strCache>
                <c:ptCount val="25"/>
                <c:pt idx="0">
                  <c:v>Engineering &amp; Manufacturing</c:v>
                </c:pt>
                <c:pt idx="1">
                  <c:v>Business &amp; Administration </c:v>
                </c:pt>
                <c:pt idx="2">
                  <c:v>Sales Marketing &amp; Procurement </c:v>
                </c:pt>
                <c:pt idx="3">
                  <c:v>Legal Finance &amp; Accounting</c:v>
                </c:pt>
                <c:pt idx="4">
                  <c:v>Health &amp; Science</c:v>
                </c:pt>
                <c:pt idx="5">
                  <c:v>Transport &amp; Logistics</c:v>
                </c:pt>
                <c:pt idx="6">
                  <c:v>Education &amp; Childcare </c:v>
                </c:pt>
                <c:pt idx="7">
                  <c:v>Digital</c:v>
                </c:pt>
                <c:pt idx="8">
                  <c:v>Construction &amp; Built Environment </c:v>
                </c:pt>
                <c:pt idx="9">
                  <c:v>Catering &amp; Hospitality </c:v>
                </c:pt>
                <c:pt idx="10">
                  <c:v>Care Services</c:v>
                </c:pt>
                <c:pt idx="11">
                  <c:v>Service - Cleaning</c:v>
                </c:pt>
                <c:pt idx="12">
                  <c:v>Auto Service</c:v>
                </c:pt>
                <c:pt idx="13">
                  <c:v>Social Services</c:v>
                </c:pt>
                <c:pt idx="14">
                  <c:v>Other - Low job postings</c:v>
                </c:pt>
                <c:pt idx="15">
                  <c:v>Agriculture, Environmental &amp; Animal Care</c:v>
                </c:pt>
                <c:pt idx="16">
                  <c:v>Creative &amp; Design</c:v>
                </c:pt>
                <c:pt idx="17">
                  <c:v>Protective Services</c:v>
                </c:pt>
                <c:pt idx="18">
                  <c:v>Real Estate</c:v>
                </c:pt>
                <c:pt idx="19">
                  <c:v>Emergency Services</c:v>
                </c:pt>
                <c:pt idx="20">
                  <c:v>Prison Service</c:v>
                </c:pt>
                <c:pt idx="21">
                  <c:v>Volunteer</c:v>
                </c:pt>
                <c:pt idx="22">
                  <c:v>Hair and Beauty</c:v>
                </c:pt>
                <c:pt idx="23">
                  <c:v>Religion</c:v>
                </c:pt>
                <c:pt idx="24">
                  <c:v>Military</c:v>
                </c:pt>
              </c:strCache>
            </c:strRef>
          </c:cat>
          <c:val>
            <c:numRef>
              <c:f>'[EmpSkillsDataMaster.xlsx]JP Detail Data'!$AO$4:$AO$28</c:f>
              <c:numCache>
                <c:formatCode>General</c:formatCode>
                <c:ptCount val="25"/>
                <c:pt idx="0">
                  <c:v>90062</c:v>
                </c:pt>
                <c:pt idx="1">
                  <c:v>78379</c:v>
                </c:pt>
                <c:pt idx="2">
                  <c:v>76467</c:v>
                </c:pt>
                <c:pt idx="3">
                  <c:v>56100</c:v>
                </c:pt>
                <c:pt idx="4">
                  <c:v>53784</c:v>
                </c:pt>
                <c:pt idx="5">
                  <c:v>52888</c:v>
                </c:pt>
                <c:pt idx="6">
                  <c:v>43766</c:v>
                </c:pt>
                <c:pt idx="7">
                  <c:v>36062</c:v>
                </c:pt>
                <c:pt idx="8">
                  <c:v>33680</c:v>
                </c:pt>
                <c:pt idx="9">
                  <c:v>27042</c:v>
                </c:pt>
                <c:pt idx="10">
                  <c:v>25219</c:v>
                </c:pt>
                <c:pt idx="11">
                  <c:v>17625</c:v>
                </c:pt>
                <c:pt idx="12">
                  <c:v>13641</c:v>
                </c:pt>
                <c:pt idx="13">
                  <c:v>12634</c:v>
                </c:pt>
                <c:pt idx="14">
                  <c:v>7590</c:v>
                </c:pt>
                <c:pt idx="15">
                  <c:v>7421</c:v>
                </c:pt>
                <c:pt idx="16">
                  <c:v>5209</c:v>
                </c:pt>
                <c:pt idx="17">
                  <c:v>4855</c:v>
                </c:pt>
                <c:pt idx="18">
                  <c:v>3034</c:v>
                </c:pt>
                <c:pt idx="19">
                  <c:v>2359</c:v>
                </c:pt>
                <c:pt idx="20">
                  <c:v>1763</c:v>
                </c:pt>
                <c:pt idx="21">
                  <c:v>977</c:v>
                </c:pt>
                <c:pt idx="22">
                  <c:v>680</c:v>
                </c:pt>
                <c:pt idx="23">
                  <c:v>550</c:v>
                </c:pt>
                <c:pt idx="2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9-4189-B979-93DC99555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62130063"/>
        <c:axId val="1733099839"/>
      </c:barChart>
      <c:catAx>
        <c:axId val="14621300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3099839"/>
        <c:crosses val="autoZero"/>
        <c:auto val="1"/>
        <c:lblAlgn val="ctr"/>
        <c:lblOffset val="100"/>
        <c:noMultiLvlLbl val="0"/>
      </c:catAx>
      <c:valAx>
        <c:axId val="1733099839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2130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55" tIns="47777" rIns="95555" bIns="4777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55" tIns="47777" rIns="95555" bIns="47777" rtlCol="0"/>
          <a:lstStyle>
            <a:lvl1pPr algn="r">
              <a:defRPr sz="1300"/>
            </a:lvl1pPr>
          </a:lstStyle>
          <a:p>
            <a:fld id="{F7DE04AA-F31A-4A56-BFBA-050756529AE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5" tIns="47777" rIns="95555" bIns="477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55" tIns="47777" rIns="95555" bIns="477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5555" tIns="47777" rIns="95555" bIns="4777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8055"/>
          </a:xfrm>
          <a:prstGeom prst="rect">
            <a:avLst/>
          </a:prstGeom>
        </p:spPr>
        <p:txBody>
          <a:bodyPr vert="horz" lIns="95555" tIns="47777" rIns="95555" bIns="47777" rtlCol="0" anchor="b"/>
          <a:lstStyle>
            <a:lvl1pPr algn="r">
              <a:defRPr sz="1300"/>
            </a:lvl1pPr>
          </a:lstStyle>
          <a:p>
            <a:fld id="{0724046C-140B-447E-94CF-ED0974F3E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29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4046C-140B-447E-94CF-ED0974F3EA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586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4046C-140B-447E-94CF-ED0974F3EA1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296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4046C-140B-447E-94CF-ED0974F3EA1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18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4046C-140B-447E-94CF-ED0974F3EA1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590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4046C-140B-447E-94CF-ED0974F3EA1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815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4046C-140B-447E-94CF-ED0974F3EA1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86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4046C-140B-447E-94CF-ED0974F3EA1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45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4046C-140B-447E-94CF-ED0974F3EA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13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4046C-140B-447E-94CF-ED0974F3EA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77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4046C-140B-447E-94CF-ED0974F3EA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649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4046C-140B-447E-94CF-ED0974F3EA1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64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4046C-140B-447E-94CF-ED0974F3EA1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15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4046C-140B-447E-94CF-ED0974F3EA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6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4046C-140B-447E-94CF-ED0974F3EA1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57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4046C-140B-447E-94CF-ED0974F3EA1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11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69C1734-B72A-2AD0-94FC-D74A10BE95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192" y="297738"/>
            <a:ext cx="1599568" cy="63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9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rgbClr val="2B43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A50041-6A89-43F8-8032-21FFFFD9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18" y="1110565"/>
            <a:ext cx="694760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2CD121-90EF-423C-8207-E5EAA8FA7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417" y="2477693"/>
            <a:ext cx="6956325" cy="714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rgbClr val="0099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9" indent="0" algn="ctr">
              <a:buNone/>
              <a:defRPr sz="2000"/>
            </a:lvl2pPr>
            <a:lvl3pPr marL="914400" indent="0" algn="ctr">
              <a:buNone/>
              <a:defRPr sz="1801"/>
            </a:lvl3pPr>
            <a:lvl4pPr marL="1371600" indent="0" algn="ctr">
              <a:buNone/>
              <a:defRPr sz="1600"/>
            </a:lvl4pPr>
            <a:lvl5pPr marL="1828801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1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5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76691A7-02C5-4967-8086-B566A31BA30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98417" y="3576715"/>
            <a:ext cx="6947603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81C0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location</a:t>
            </a:r>
          </a:p>
          <a:p>
            <a:pPr lvl="0"/>
            <a:r>
              <a:rPr lang="en-US" dirty="0"/>
              <a:t>Click to add date</a:t>
            </a:r>
          </a:p>
          <a:p>
            <a:pPr lvl="0"/>
            <a:r>
              <a:rPr lang="en-US" dirty="0"/>
              <a:t>Click to add name, job title, SEMLEP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D51078-2A84-438A-A0DB-343E98DDD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372" y="5740724"/>
            <a:ext cx="1662368" cy="557711"/>
          </a:xfrm>
          <a:prstGeom prst="rect">
            <a:avLst/>
          </a:prstGeom>
        </p:spPr>
      </p:pic>
      <p:pic>
        <p:nvPicPr>
          <p:cNvPr id="3" name="Picture 2" descr="A black and white image of a city&#10;&#10;Description automatically generated with low confidence">
            <a:extLst>
              <a:ext uri="{FF2B5EF4-FFF2-40B4-BE49-F238E27FC236}">
                <a16:creationId xmlns:a16="http://schemas.microsoft.com/office/drawing/2014/main" id="{5DA5668C-19E9-4560-8EBB-EC8197779B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55" y="5674592"/>
            <a:ext cx="1662368" cy="657093"/>
          </a:xfrm>
          <a:prstGeom prst="rect">
            <a:avLst/>
          </a:prstGeom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E943C21C-A4E7-4EC3-ABB2-7BEDFC235D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559" y="829815"/>
            <a:ext cx="3497968" cy="1732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A picture containing outdoor, outdoor object, net&#10;&#10;Description automatically generated">
            <a:extLst>
              <a:ext uri="{FF2B5EF4-FFF2-40B4-BE49-F238E27FC236}">
                <a16:creationId xmlns:a16="http://schemas.microsoft.com/office/drawing/2014/main" id="{E6E0660B-B8E6-44AD-92C7-D55FDC646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6559" y="4336565"/>
            <a:ext cx="3561442" cy="1961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75E74A27-1174-4BD8-B439-644AFE7FF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5199" y="2521435"/>
            <a:ext cx="3287023" cy="1961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487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5B280F88-B558-48CB-8107-8D8DF3D1ED37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0" y="-1"/>
            <a:ext cx="12192000" cy="502476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D6CE58A3-4925-44E9-AF4A-87A1DD6A2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7440" y="5601810"/>
            <a:ext cx="9419707" cy="997022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02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65734AF6-060D-4B62-9814-B0F3715A6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1936" y="715035"/>
            <a:ext cx="9419707" cy="1388861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F07CFE5-D295-473F-9AAD-1E7CE44D35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6" y="2446933"/>
            <a:ext cx="554942" cy="554942"/>
          </a:xfrm>
          <a:prstGeom prst="rect">
            <a:avLst/>
          </a:prstGeom>
        </p:spPr>
      </p:pic>
      <p:pic>
        <p:nvPicPr>
          <p:cNvPr id="11" name="Picture 10" descr="A picture containing object, light, clock&#10;&#10;Description automatically generated">
            <a:extLst>
              <a:ext uri="{FF2B5EF4-FFF2-40B4-BE49-F238E27FC236}">
                <a16:creationId xmlns:a16="http://schemas.microsoft.com/office/drawing/2014/main" id="{ACBB50E4-3A58-4140-A372-AAF9915031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6" y="3151529"/>
            <a:ext cx="554942" cy="55494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EC19596-F430-4E17-BDEA-51A5DBA80F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6" y="3856126"/>
            <a:ext cx="554942" cy="5549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5B172F-93FD-4AC0-BF67-952A2D3A19BF}"/>
              </a:ext>
            </a:extLst>
          </p:cNvPr>
          <p:cNvSpPr txBox="1"/>
          <p:nvPr userDrawn="1"/>
        </p:nvSpPr>
        <p:spPr>
          <a:xfrm>
            <a:off x="2157275" y="2539738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SEMLEPGrowthHub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B6CA5D-6999-4E38-B294-9B82D884BAB7}"/>
              </a:ext>
            </a:extLst>
          </p:cNvPr>
          <p:cNvCxnSpPr/>
          <p:nvPr userDrawn="1"/>
        </p:nvCxnSpPr>
        <p:spPr>
          <a:xfrm>
            <a:off x="1947261" y="2454720"/>
            <a:ext cx="0" cy="19766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01B8D8B-686F-4DE8-A23B-7CCB2F79AAB1}"/>
              </a:ext>
            </a:extLst>
          </p:cNvPr>
          <p:cNvSpPr txBox="1"/>
          <p:nvPr userDrawn="1"/>
        </p:nvSpPr>
        <p:spPr>
          <a:xfrm>
            <a:off x="2157275" y="316024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semlepgrowthhub.com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05B25C-F0E3-4186-AF13-64D693DE0C9D}"/>
              </a:ext>
            </a:extLst>
          </p:cNvPr>
          <p:cNvSpPr txBox="1"/>
          <p:nvPr userDrawn="1"/>
        </p:nvSpPr>
        <p:spPr>
          <a:xfrm>
            <a:off x="2173305" y="394893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0300 01234 35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C3B568A-BCE6-4CDF-874C-C7CF395A2D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70" y="5688380"/>
            <a:ext cx="1527509" cy="590387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7F8E7-CC84-47B7-89D6-5B0D113F36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431" y="5335524"/>
            <a:ext cx="1935569" cy="1368637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F86218-459C-4D6C-A933-B37035ACBB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5737" y="5688380"/>
            <a:ext cx="690694" cy="7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8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250" y="365128"/>
            <a:ext cx="10791092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0099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49" y="1825626"/>
            <a:ext cx="10791092" cy="3551445"/>
          </a:xfrm>
        </p:spPr>
        <p:txBody>
          <a:bodyPr>
            <a:normAutofit/>
          </a:bodyPr>
          <a:lstStyle>
            <a:lvl1pPr>
              <a:defRPr sz="2400" b="0" i="0">
                <a:solidFill>
                  <a:srgbClr val="2B43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solidFill>
                  <a:srgbClr val="2B43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rgbClr val="2B43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solidFill>
                  <a:srgbClr val="2B43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 i="0">
                <a:solidFill>
                  <a:srgbClr val="2B43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3141" y="5511527"/>
            <a:ext cx="2743200" cy="365125"/>
          </a:xfrm>
        </p:spPr>
        <p:txBody>
          <a:bodyPr/>
          <a:lstStyle/>
          <a:p>
            <a:fld id="{92AF2F7E-DB3A-5048-9EC1-E5C886FC1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05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65734AF6-060D-4B62-9814-B0F3715A6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1936" y="715035"/>
            <a:ext cx="9419707" cy="1388861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F07CFE5-D295-473F-9AAD-1E7CE44D35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6" y="2446933"/>
            <a:ext cx="554942" cy="554942"/>
          </a:xfrm>
          <a:prstGeom prst="rect">
            <a:avLst/>
          </a:prstGeom>
        </p:spPr>
      </p:pic>
      <p:pic>
        <p:nvPicPr>
          <p:cNvPr id="11" name="Picture 10" descr="A picture containing object, light, clock&#10;&#10;Description automatically generated">
            <a:extLst>
              <a:ext uri="{FF2B5EF4-FFF2-40B4-BE49-F238E27FC236}">
                <a16:creationId xmlns:a16="http://schemas.microsoft.com/office/drawing/2014/main" id="{ACBB50E4-3A58-4140-A372-AAF9915031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6" y="3151529"/>
            <a:ext cx="554942" cy="55494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EC19596-F430-4E17-BDEA-51A5DBA80F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6" y="3856126"/>
            <a:ext cx="554942" cy="5549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5B172F-93FD-4AC0-BF67-952A2D3A19BF}"/>
              </a:ext>
            </a:extLst>
          </p:cNvPr>
          <p:cNvSpPr txBox="1"/>
          <p:nvPr userDrawn="1"/>
        </p:nvSpPr>
        <p:spPr>
          <a:xfrm>
            <a:off x="2157275" y="2539738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SEMLEPGrowthHub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B6CA5D-6999-4E38-B294-9B82D884BAB7}"/>
              </a:ext>
            </a:extLst>
          </p:cNvPr>
          <p:cNvCxnSpPr/>
          <p:nvPr userDrawn="1"/>
        </p:nvCxnSpPr>
        <p:spPr>
          <a:xfrm>
            <a:off x="1947261" y="2454720"/>
            <a:ext cx="0" cy="19766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01B8D8B-686F-4DE8-A23B-7CCB2F79AAB1}"/>
              </a:ext>
            </a:extLst>
          </p:cNvPr>
          <p:cNvSpPr txBox="1"/>
          <p:nvPr userDrawn="1"/>
        </p:nvSpPr>
        <p:spPr>
          <a:xfrm>
            <a:off x="2157275" y="316024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semlepgrowthhub.com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05B25C-F0E3-4186-AF13-64D693DE0C9D}"/>
              </a:ext>
            </a:extLst>
          </p:cNvPr>
          <p:cNvSpPr txBox="1"/>
          <p:nvPr userDrawn="1"/>
        </p:nvSpPr>
        <p:spPr>
          <a:xfrm>
            <a:off x="2173305" y="394893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0300 01234 35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083E4A-C6CA-4D13-A2FB-6A4735711D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70" y="5747439"/>
            <a:ext cx="2488809" cy="560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3D8041-8338-48AE-B82E-CEB689B160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313" y="5740724"/>
            <a:ext cx="1662368" cy="55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4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250" y="365128"/>
            <a:ext cx="10791092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0099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49" y="1825626"/>
            <a:ext cx="10791092" cy="3551445"/>
          </a:xfrm>
        </p:spPr>
        <p:txBody>
          <a:bodyPr>
            <a:normAutofit/>
          </a:bodyPr>
          <a:lstStyle>
            <a:lvl1pPr>
              <a:defRPr sz="2400" b="0" i="0">
                <a:solidFill>
                  <a:srgbClr val="2B43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solidFill>
                  <a:srgbClr val="2B43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rgbClr val="2B43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solidFill>
                  <a:srgbClr val="2B43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 i="0">
                <a:solidFill>
                  <a:srgbClr val="2B43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3141" y="5511527"/>
            <a:ext cx="2743200" cy="365125"/>
          </a:xfrm>
        </p:spPr>
        <p:txBody>
          <a:bodyPr/>
          <a:lstStyle/>
          <a:p>
            <a:fld id="{92AF2F7E-DB3A-5048-9EC1-E5C886FC1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2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sv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783B83-5D50-43A0-8A80-F140B07CFD85}"/>
              </a:ext>
            </a:extLst>
          </p:cNvPr>
          <p:cNvSpPr/>
          <p:nvPr userDrawn="1"/>
        </p:nvSpPr>
        <p:spPr>
          <a:xfrm>
            <a:off x="0" y="6198577"/>
            <a:ext cx="12192000" cy="659423"/>
          </a:xfrm>
          <a:prstGeom prst="rect">
            <a:avLst/>
          </a:prstGeom>
          <a:solidFill>
            <a:srgbClr val="2B43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8657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1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783B83-5D50-43A0-8A80-F140B07CFD85}"/>
              </a:ext>
            </a:extLst>
          </p:cNvPr>
          <p:cNvSpPr/>
          <p:nvPr userDrawn="1"/>
        </p:nvSpPr>
        <p:spPr>
          <a:xfrm>
            <a:off x="1" y="-310717"/>
            <a:ext cx="12192000" cy="5424256"/>
          </a:xfrm>
          <a:prstGeom prst="rect">
            <a:avLst/>
          </a:prstGeom>
          <a:solidFill>
            <a:srgbClr val="2B43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8376FC-E79D-4FF5-846F-1F68938CDD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04" y="5844191"/>
            <a:ext cx="2481775" cy="55905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6EEBE86-4B15-465A-A709-0005045C48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78467" y="5835876"/>
            <a:ext cx="1561691" cy="53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783B83-5D50-43A0-8A80-F140B07CFD85}"/>
              </a:ext>
            </a:extLst>
          </p:cNvPr>
          <p:cNvSpPr/>
          <p:nvPr userDrawn="1"/>
        </p:nvSpPr>
        <p:spPr>
          <a:xfrm>
            <a:off x="1" y="-310717"/>
            <a:ext cx="12192000" cy="7377342"/>
          </a:xfrm>
          <a:prstGeom prst="rect">
            <a:avLst/>
          </a:prstGeom>
          <a:solidFill>
            <a:srgbClr val="2B43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5B8E1-7019-4583-AE58-DC100690AD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00627"/>
            <a:ext cx="12192000" cy="1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7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adlet.com/southeastmidlandscareershub/opportunities-padlet-ff4svg0bqcidfudw" TargetMode="External"/><Relationship Id="rId3" Type="http://schemas.openxmlformats.org/officeDocument/2006/relationships/hyperlink" Target="https://www.skillsforcareers.education.gov.uk/pages/young-people" TargetMode="External"/><Relationship Id="rId7" Type="http://schemas.openxmlformats.org/officeDocument/2006/relationships/hyperlink" Target="https://icould.com/explore/categories/job-types/#jobtyp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hemployment.org.uk/careers-hub/" TargetMode="External"/><Relationship Id="rId5" Type="http://schemas.openxmlformats.org/officeDocument/2006/relationships/hyperlink" Target="https://www.prospects.ac.uk/jobs-and-work-experience/job-sectors/" TargetMode="External"/><Relationship Id="rId4" Type="http://schemas.openxmlformats.org/officeDocument/2006/relationships/hyperlink" Target="https://nationalcareers.service.gov.uk/explore-career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ork-learn-live-blmk.co.uk/jobs/" TargetMode="External"/><Relationship Id="rId13" Type="http://schemas.openxmlformats.org/officeDocument/2006/relationships/hyperlink" Target="https://nationalcareers.service.gov.uk/job-categories/hospitality-and-food" TargetMode="External"/><Relationship Id="rId3" Type="http://schemas.openxmlformats.org/officeDocument/2006/relationships/hyperlink" Target="https://www.thisisengineering.org.uk/" TargetMode="External"/><Relationship Id="rId7" Type="http://schemas.openxmlformats.org/officeDocument/2006/relationships/hyperlink" Target="https://www.healthcareers.nhs.uk/FindYourCareer" TargetMode="External"/><Relationship Id="rId12" Type="http://schemas.openxmlformats.org/officeDocument/2006/relationships/hyperlink" Target="https://www.digitalworld.net/industries-and-job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scovercreative.careers/#/" TargetMode="External"/><Relationship Id="rId11" Type="http://schemas.openxmlformats.org/officeDocument/2006/relationships/hyperlink" Target="https://generationlogistics.org/" TargetMode="External"/><Relationship Id="rId5" Type="http://schemas.openxmlformats.org/officeDocument/2006/relationships/hyperlink" Target="https://www.makeuk.org/insights/blogs/what-is-it-like-to-work-in-uk-manufacturing" TargetMode="External"/><Relationship Id="rId10" Type="http://schemas.openxmlformats.org/officeDocument/2006/relationships/hyperlink" Target="https://www.skillsforcare.org.uk/Careers-in-care/Think-Care-Careers.aspx" TargetMode="External"/><Relationship Id="rId4" Type="http://schemas.openxmlformats.org/officeDocument/2006/relationships/hyperlink" Target="https://www.goconstruct.org/" TargetMode="External"/><Relationship Id="rId9" Type="http://schemas.openxmlformats.org/officeDocument/2006/relationships/hyperlink" Target="https://bestofbothworlds.uk.ne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lep.com/school-labour-market-informatio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ceroll.com/tag/dna/" TargetMode="External"/><Relationship Id="rId3" Type="http://schemas.openxmlformats.org/officeDocument/2006/relationships/chart" Target="../charts/chart2.xm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0.jpeg"/><Relationship Id="rId1" Type="http://schemas.openxmlformats.org/officeDocument/2006/relationships/tags" Target="../tags/tag4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70F092-3495-44C2-9FB7-74D226A7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417" y="1989421"/>
            <a:ext cx="4976760" cy="95130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600" dirty="0">
                <a:solidFill>
                  <a:schemeClr val="bg1"/>
                </a:solidFill>
              </a:rPr>
              <a:t>South East Midlands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600" dirty="0">
                <a:solidFill>
                  <a:schemeClr val="bg1"/>
                </a:solidFill>
              </a:rPr>
              <a:t>The Labour Market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E30A2-809B-4284-895E-9356A963A04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98417" y="4247248"/>
            <a:ext cx="6947603" cy="1500187"/>
          </a:xfrm>
        </p:spPr>
        <p:txBody>
          <a:bodyPr>
            <a:normAutofit/>
          </a:bodyPr>
          <a:lstStyle/>
          <a:p>
            <a:r>
              <a:rPr lang="en-GB" sz="1800" dirty="0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286361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97656B-D256-4B8A-8E41-68FE5E9D355E}"/>
              </a:ext>
            </a:extLst>
          </p:cNvPr>
          <p:cNvSpPr txBox="1"/>
          <p:nvPr/>
        </p:nvSpPr>
        <p:spPr>
          <a:xfrm>
            <a:off x="400008" y="251615"/>
            <a:ext cx="721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Pathways – Innovative Further Education</a:t>
            </a: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6E956934-B0CB-3EC7-1762-805CA360E2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557" y="1432744"/>
            <a:ext cx="4637741" cy="536644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C04F3C6-7EC5-11A2-6183-BBF2EE76ABC5}"/>
              </a:ext>
            </a:extLst>
          </p:cNvPr>
          <p:cNvGrpSpPr/>
          <p:nvPr/>
        </p:nvGrpSpPr>
        <p:grpSpPr>
          <a:xfrm>
            <a:off x="7687940" y="4944611"/>
            <a:ext cx="2414970" cy="1654701"/>
            <a:chOff x="6894191" y="5129687"/>
            <a:chExt cx="2341251" cy="1497556"/>
          </a:xfrm>
        </p:grpSpPr>
        <p:pic>
          <p:nvPicPr>
            <p:cNvPr id="4" name="Picture 3" descr="A large brick building with grass and trees&#10;&#10;Description automatically generated">
              <a:extLst>
                <a:ext uri="{FF2B5EF4-FFF2-40B4-BE49-F238E27FC236}">
                  <a16:creationId xmlns:a16="http://schemas.microsoft.com/office/drawing/2014/main" id="{8E9BB04D-D5AA-4526-1CAA-7A9ACD5C0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2380" y="5406686"/>
              <a:ext cx="1743130" cy="12205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A705FE-53DA-72EE-1EDA-F5882E9A7820}"/>
                </a:ext>
              </a:extLst>
            </p:cNvPr>
            <p:cNvSpPr txBox="1"/>
            <p:nvPr/>
          </p:nvSpPr>
          <p:spPr>
            <a:xfrm>
              <a:off x="7784404" y="5129687"/>
              <a:ext cx="14510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Barnfield College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FADC37A-E186-1BA7-EED5-91895968CAFD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6894191" y="6016965"/>
              <a:ext cx="448189" cy="2432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7C429C-B4F1-A5CC-2ADA-1C863C02EFFC}"/>
              </a:ext>
            </a:extLst>
          </p:cNvPr>
          <p:cNvGrpSpPr/>
          <p:nvPr/>
        </p:nvGrpSpPr>
        <p:grpSpPr>
          <a:xfrm>
            <a:off x="7422423" y="2878295"/>
            <a:ext cx="3167008" cy="1751401"/>
            <a:chOff x="6964395" y="2531381"/>
            <a:chExt cx="3167008" cy="1751401"/>
          </a:xfrm>
        </p:grpSpPr>
        <p:pic>
          <p:nvPicPr>
            <p:cNvPr id="9" name="Picture 8" descr="A large building&#10;&#10;Description automatically generated">
              <a:extLst>
                <a:ext uri="{FF2B5EF4-FFF2-40B4-BE49-F238E27FC236}">
                  <a16:creationId xmlns:a16="http://schemas.microsoft.com/office/drawing/2014/main" id="{A4E9D8BB-B8CB-F8AB-B5D8-3952C090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8309" y="2797968"/>
              <a:ext cx="1893094" cy="12620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CE1A89-139C-E69D-B86C-ECF544618565}"/>
                </a:ext>
              </a:extLst>
            </p:cNvPr>
            <p:cNvSpPr txBox="1"/>
            <p:nvPr/>
          </p:nvSpPr>
          <p:spPr>
            <a:xfrm>
              <a:off x="8153673" y="2531381"/>
              <a:ext cx="13740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Bedford College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89D9561-FEA3-5BE4-CC48-48A8B00093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4395" y="3434062"/>
              <a:ext cx="1273916" cy="8487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340A9F-6488-8B9B-8201-10F391C15976}"/>
              </a:ext>
            </a:extLst>
          </p:cNvPr>
          <p:cNvGrpSpPr/>
          <p:nvPr/>
        </p:nvGrpSpPr>
        <p:grpSpPr>
          <a:xfrm>
            <a:off x="4689113" y="726394"/>
            <a:ext cx="1847935" cy="3379141"/>
            <a:chOff x="4231085" y="379480"/>
            <a:chExt cx="1847935" cy="3379141"/>
          </a:xfrm>
        </p:grpSpPr>
        <p:pic>
          <p:nvPicPr>
            <p:cNvPr id="13" name="Picture 12" descr="A person wearing a suit and tie talking on a cell phone&#10;&#10;Description automatically generated">
              <a:extLst>
                <a:ext uri="{FF2B5EF4-FFF2-40B4-BE49-F238E27FC236}">
                  <a16:creationId xmlns:a16="http://schemas.microsoft.com/office/drawing/2014/main" id="{DE44DC43-52DE-03EB-219C-B82C3865C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6293" y="682728"/>
              <a:ext cx="1762727" cy="11751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5E5EC9-C1A3-FC70-5F9B-07CA42E6BA49}"/>
                </a:ext>
              </a:extLst>
            </p:cNvPr>
            <p:cNvSpPr txBox="1"/>
            <p:nvPr/>
          </p:nvSpPr>
          <p:spPr>
            <a:xfrm>
              <a:off x="4231085" y="379480"/>
              <a:ext cx="1750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Northampton College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F61DD27-0BF5-7EF7-AFD7-133966867A0F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5197657" y="1857879"/>
              <a:ext cx="74196" cy="19007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7201D3-5FEA-6929-265D-E1E0BF2DE864}"/>
              </a:ext>
            </a:extLst>
          </p:cNvPr>
          <p:cNvGrpSpPr/>
          <p:nvPr/>
        </p:nvGrpSpPr>
        <p:grpSpPr>
          <a:xfrm>
            <a:off x="1924990" y="796515"/>
            <a:ext cx="3636865" cy="2965990"/>
            <a:chOff x="1437969" y="463009"/>
            <a:chExt cx="3636865" cy="296599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0CB5DB6-3930-1CC4-6416-B51213C16E5E}"/>
                </a:ext>
              </a:extLst>
            </p:cNvPr>
            <p:cNvCxnSpPr>
              <a:cxnSpLocks/>
            </p:cNvCxnSpPr>
            <p:nvPr/>
          </p:nvCxnSpPr>
          <p:spPr>
            <a:xfrm>
              <a:off x="3368777" y="1919678"/>
              <a:ext cx="1706057" cy="15093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03C285-BDE5-19A5-2845-63EFEBC239AD}"/>
                </a:ext>
              </a:extLst>
            </p:cNvPr>
            <p:cNvSpPr txBox="1"/>
            <p:nvPr/>
          </p:nvSpPr>
          <p:spPr>
            <a:xfrm>
              <a:off x="1437969" y="463009"/>
              <a:ext cx="13853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Moulton College</a:t>
              </a:r>
            </a:p>
          </p:txBody>
        </p:sp>
        <p:pic>
          <p:nvPicPr>
            <p:cNvPr id="17" name="Picture 16" descr="A large green field&#10;&#10;Description automatically generated">
              <a:extLst>
                <a:ext uri="{FF2B5EF4-FFF2-40B4-BE49-F238E27FC236}">
                  <a16:creationId xmlns:a16="http://schemas.microsoft.com/office/drawing/2014/main" id="{B6558456-88EF-A5D1-CCB3-BDA35DD57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1242" y="775996"/>
              <a:ext cx="2083446" cy="13748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151F78-0D98-8EAF-F836-E4BC3C10B2C1}"/>
              </a:ext>
            </a:extLst>
          </p:cNvPr>
          <p:cNvGrpSpPr/>
          <p:nvPr/>
        </p:nvGrpSpPr>
        <p:grpSpPr>
          <a:xfrm>
            <a:off x="1518336" y="4978990"/>
            <a:ext cx="5681454" cy="1214790"/>
            <a:chOff x="2840330" y="5410846"/>
            <a:chExt cx="5681454" cy="1214790"/>
          </a:xfrm>
        </p:grpSpPr>
        <p:pic>
          <p:nvPicPr>
            <p:cNvPr id="21" name="Picture 20" descr="A picture containing outdoor, building, boat, sitting&#10;&#10;Description automatically generated">
              <a:extLst>
                <a:ext uri="{FF2B5EF4-FFF2-40B4-BE49-F238E27FC236}">
                  <a16:creationId xmlns:a16="http://schemas.microsoft.com/office/drawing/2014/main" id="{0FE5D3FF-3AE0-7A2F-C972-EC97E8CD5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0795" y="5410846"/>
              <a:ext cx="1688353" cy="112769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1ADF36-3715-87E3-9436-85A4F47C3887}"/>
                </a:ext>
              </a:extLst>
            </p:cNvPr>
            <p:cNvSpPr txBox="1"/>
            <p:nvPr/>
          </p:nvSpPr>
          <p:spPr>
            <a:xfrm>
              <a:off x="2840330" y="5880454"/>
              <a:ext cx="15534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Central Bedfordshire College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2ED84E5-CADE-B200-06E6-A219665A65A3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5729148" y="5974692"/>
              <a:ext cx="2277731" cy="485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C3776B-004B-93BB-1BC7-D0C635D6CBEC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5729148" y="5974692"/>
              <a:ext cx="2792636" cy="6509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116A9C-5775-07E0-A7E2-9163F52821F2}"/>
              </a:ext>
            </a:extLst>
          </p:cNvPr>
          <p:cNvGrpSpPr/>
          <p:nvPr/>
        </p:nvGrpSpPr>
        <p:grpSpPr>
          <a:xfrm>
            <a:off x="6399299" y="1267602"/>
            <a:ext cx="3953778" cy="2276278"/>
            <a:chOff x="5941271" y="920688"/>
            <a:chExt cx="3953778" cy="2276278"/>
          </a:xfrm>
        </p:grpSpPr>
        <p:pic>
          <p:nvPicPr>
            <p:cNvPr id="26" name="Picture 25" descr="A large building&#10;&#10;Description automatically generated">
              <a:extLst>
                <a:ext uri="{FF2B5EF4-FFF2-40B4-BE49-F238E27FC236}">
                  <a16:creationId xmlns:a16="http://schemas.microsoft.com/office/drawing/2014/main" id="{014E68C9-C477-306E-6B8B-324E3486D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035" y="1216152"/>
              <a:ext cx="2352014" cy="10805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4EB7B8-459F-5073-C27D-1E0399EE5596}"/>
                </a:ext>
              </a:extLst>
            </p:cNvPr>
            <p:cNvSpPr txBox="1"/>
            <p:nvPr/>
          </p:nvSpPr>
          <p:spPr>
            <a:xfrm>
              <a:off x="7446011" y="920688"/>
              <a:ext cx="14153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Tresham College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FCFDEE2-FDE4-4B27-387C-F546C712624F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>
              <a:off x="6128931" y="1756443"/>
              <a:ext cx="1414104" cy="1440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C648997-AE88-42F5-C006-D387DDCF1842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>
              <a:off x="5941271" y="1756443"/>
              <a:ext cx="1601764" cy="9060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3F47D44-2857-54F5-A2B0-212CE38893C8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>
              <a:off x="6112981" y="1756443"/>
              <a:ext cx="1430054" cy="3243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F9DF5CA-0911-537F-B9A8-898DE272A575}"/>
              </a:ext>
            </a:extLst>
          </p:cNvPr>
          <p:cNvGrpSpPr/>
          <p:nvPr/>
        </p:nvGrpSpPr>
        <p:grpSpPr>
          <a:xfrm>
            <a:off x="1251472" y="2583236"/>
            <a:ext cx="3469354" cy="1317559"/>
            <a:chOff x="1224625" y="2811931"/>
            <a:chExt cx="3469354" cy="1317559"/>
          </a:xfrm>
        </p:grpSpPr>
        <p:pic>
          <p:nvPicPr>
            <p:cNvPr id="32" name="Picture 31" descr="A group of people standing in front of a building&#10;&#10;Description automatically generated">
              <a:extLst>
                <a:ext uri="{FF2B5EF4-FFF2-40B4-BE49-F238E27FC236}">
                  <a16:creationId xmlns:a16="http://schemas.microsoft.com/office/drawing/2014/main" id="{B448A0B5-8451-865A-0236-484DA96CE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8649" y="2851380"/>
              <a:ext cx="1466720" cy="9778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024D657-990E-93DA-F48C-72A327563CC2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3875369" y="3340287"/>
              <a:ext cx="818610" cy="7892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2BDF8BC-A2EA-7CC1-75C1-D76528EC89A0}"/>
                </a:ext>
              </a:extLst>
            </p:cNvPr>
            <p:cNvSpPr txBox="1"/>
            <p:nvPr/>
          </p:nvSpPr>
          <p:spPr>
            <a:xfrm>
              <a:off x="1224625" y="2811931"/>
              <a:ext cx="11945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Northampton </a:t>
              </a:r>
            </a:p>
            <a:p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College</a:t>
              </a:r>
            </a:p>
            <a:p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Daventry</a:t>
              </a:r>
            </a:p>
            <a:p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Campus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29633DB-72C9-2C2D-821F-7A936715F173}"/>
              </a:ext>
            </a:extLst>
          </p:cNvPr>
          <p:cNvGrpSpPr/>
          <p:nvPr/>
        </p:nvGrpSpPr>
        <p:grpSpPr>
          <a:xfrm>
            <a:off x="512289" y="3605136"/>
            <a:ext cx="5684227" cy="1651830"/>
            <a:chOff x="512289" y="3605136"/>
            <a:chExt cx="5684227" cy="165183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5E27418-A22A-5009-7834-FF5ABB79675C}"/>
                </a:ext>
              </a:extLst>
            </p:cNvPr>
            <p:cNvGrpSpPr/>
            <p:nvPr/>
          </p:nvGrpSpPr>
          <p:grpSpPr>
            <a:xfrm>
              <a:off x="512289" y="3605136"/>
              <a:ext cx="5684227" cy="1651830"/>
              <a:chOff x="450068" y="4400406"/>
              <a:chExt cx="5684227" cy="165183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735087B-3F13-521E-491A-C7642B6C0BC3}"/>
                  </a:ext>
                </a:extLst>
              </p:cNvPr>
              <p:cNvSpPr txBox="1"/>
              <p:nvPr/>
            </p:nvSpPr>
            <p:spPr>
              <a:xfrm>
                <a:off x="450068" y="4400406"/>
                <a:ext cx="125378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Milton Keynes </a:t>
                </a:r>
              </a:p>
              <a:p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College</a:t>
                </a:r>
              </a:p>
              <a:p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South </a:t>
                </a:r>
              </a:p>
              <a:p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Central </a:t>
                </a:r>
              </a:p>
              <a:p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Institute of </a:t>
                </a:r>
              </a:p>
              <a:p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Technology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0BEC72C-B287-7D6B-2613-0884A13567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3681" y="5092904"/>
                <a:ext cx="2520614" cy="9593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 descr="A person sitting at a table&#10;&#10;Description automatically generated">
                <a:extLst>
                  <a:ext uri="{FF2B5EF4-FFF2-40B4-BE49-F238E27FC236}">
                    <a16:creationId xmlns:a16="http://schemas.microsoft.com/office/drawing/2014/main" id="{C7AECAFE-87E2-C054-156D-AF33C43530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02560" y="4531479"/>
                <a:ext cx="1343554" cy="89614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1026" name="Picture 2" descr="The South Central Institute of Technology - Home">
              <a:extLst>
                <a:ext uri="{FF2B5EF4-FFF2-40B4-BE49-F238E27FC236}">
                  <a16:creationId xmlns:a16="http://schemas.microsoft.com/office/drawing/2014/main" id="{87127530-4FBB-C79C-A974-EA30E5015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541" y="3976410"/>
              <a:ext cx="1397585" cy="9317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2963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97656B-D256-4B8A-8E41-68FE5E9D355E}"/>
              </a:ext>
            </a:extLst>
          </p:cNvPr>
          <p:cNvSpPr txBox="1"/>
          <p:nvPr/>
        </p:nvSpPr>
        <p:spPr>
          <a:xfrm>
            <a:off x="400008" y="251615"/>
            <a:ext cx="5218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Pathways – Higher Education</a:t>
            </a:r>
          </a:p>
        </p:txBody>
      </p:sp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0036EFEA-D08C-649C-B7C5-0287E4A8E0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279" y="184228"/>
            <a:ext cx="5316813" cy="615221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F2B5068-697A-29FE-2F6A-F75A58D5D7C5}"/>
              </a:ext>
            </a:extLst>
          </p:cNvPr>
          <p:cNvGrpSpPr/>
          <p:nvPr/>
        </p:nvGrpSpPr>
        <p:grpSpPr>
          <a:xfrm>
            <a:off x="136807" y="816079"/>
            <a:ext cx="4888039" cy="3247085"/>
            <a:chOff x="136807" y="816079"/>
            <a:chExt cx="4888039" cy="3247085"/>
          </a:xfrm>
        </p:grpSpPr>
        <p:pic>
          <p:nvPicPr>
            <p:cNvPr id="26" name="Picture 25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71C2C766-2348-27C2-A451-53472F9D3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807" y="2471631"/>
              <a:ext cx="2652555" cy="15915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" name="Picture 26" descr="A picture containing grass, outdoor, fence, train&#10;&#10;Description automatically generated">
              <a:extLst>
                <a:ext uri="{FF2B5EF4-FFF2-40B4-BE49-F238E27FC236}">
                  <a16:creationId xmlns:a16="http://schemas.microsoft.com/office/drawing/2014/main" id="{7D781B58-2473-0DF3-E491-F6C2AC68B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665" y="1125325"/>
              <a:ext cx="2652555" cy="15915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45C636-BB01-2DCB-453C-8099588A381A}"/>
                </a:ext>
              </a:extLst>
            </p:cNvPr>
            <p:cNvSpPr txBox="1"/>
            <p:nvPr/>
          </p:nvSpPr>
          <p:spPr>
            <a:xfrm>
              <a:off x="662940" y="816079"/>
              <a:ext cx="21259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University of Northampton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112BCEC-2EC4-0498-2F90-AF045D547DA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843" y="2746222"/>
              <a:ext cx="2236003" cy="449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D498A36-157D-EBBC-75C4-635D152F4EC2}"/>
              </a:ext>
            </a:extLst>
          </p:cNvPr>
          <p:cNvGrpSpPr/>
          <p:nvPr/>
        </p:nvGrpSpPr>
        <p:grpSpPr>
          <a:xfrm>
            <a:off x="136807" y="4412515"/>
            <a:ext cx="5481296" cy="1072164"/>
            <a:chOff x="1391766" y="5131842"/>
            <a:chExt cx="5481296" cy="107216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F690D03-B6F5-F682-D5C2-F8578C0A4B53}"/>
                </a:ext>
              </a:extLst>
            </p:cNvPr>
            <p:cNvSpPr/>
            <p:nvPr/>
          </p:nvSpPr>
          <p:spPr>
            <a:xfrm>
              <a:off x="1391766" y="5131842"/>
              <a:ext cx="23535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rgbClr val="202122"/>
                  </a:solidFill>
                  <a:latin typeface="Arial" panose="020B0604020202020204" pitchFamily="34" charset="0"/>
                </a:rPr>
                <a:t>University of </a:t>
              </a:r>
            </a:p>
            <a:p>
              <a:r>
                <a:rPr lang="en-GB" sz="1200" b="1" dirty="0">
                  <a:solidFill>
                    <a:srgbClr val="202122"/>
                  </a:solidFill>
                  <a:latin typeface="Arial" panose="020B0604020202020204" pitchFamily="34" charset="0"/>
                </a:rPr>
                <a:t>Buckingham </a:t>
              </a:r>
            </a:p>
            <a:p>
              <a:r>
                <a:rPr lang="en-GB" sz="1200" b="1" dirty="0">
                  <a:solidFill>
                    <a:srgbClr val="202122"/>
                  </a:solidFill>
                  <a:latin typeface="Arial" panose="020B0604020202020204" pitchFamily="34" charset="0"/>
                </a:rPr>
                <a:t>Medical School</a:t>
              </a:r>
              <a:r>
                <a:rPr lang="en-GB" sz="1200" dirty="0">
                  <a:solidFill>
                    <a:srgbClr val="202122"/>
                  </a:solidFill>
                  <a:latin typeface="Arial" panose="020B0604020202020204" pitchFamily="34" charset="0"/>
                </a:rPr>
                <a:t> </a:t>
              </a:r>
              <a:endParaRPr lang="en-GB" sz="1200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9BAF9A-B61B-BE24-F4E8-8059026C83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1385" y="5300036"/>
              <a:ext cx="2311677" cy="904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 descr="A sign on the side of a building&#10;&#10;Description automatically generated">
              <a:extLst>
                <a:ext uri="{FF2B5EF4-FFF2-40B4-BE49-F238E27FC236}">
                  <a16:creationId xmlns:a16="http://schemas.microsoft.com/office/drawing/2014/main" id="{F063BA7A-C41D-4454-17E1-4081828FF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970" y="5151686"/>
              <a:ext cx="1870469" cy="10523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0DAF10-8B52-52D3-4647-7BC13BA158A7}"/>
              </a:ext>
            </a:extLst>
          </p:cNvPr>
          <p:cNvGrpSpPr/>
          <p:nvPr/>
        </p:nvGrpSpPr>
        <p:grpSpPr>
          <a:xfrm>
            <a:off x="5667147" y="3335048"/>
            <a:ext cx="6307629" cy="2367977"/>
            <a:chOff x="5685016" y="3331994"/>
            <a:chExt cx="6307629" cy="236797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B7974A-4E64-CD31-6BEA-E59B8E8363A7}"/>
                </a:ext>
              </a:extLst>
            </p:cNvPr>
            <p:cNvCxnSpPr>
              <a:cxnSpLocks/>
            </p:cNvCxnSpPr>
            <p:nvPr/>
          </p:nvCxnSpPr>
          <p:spPr>
            <a:xfrm>
              <a:off x="5685016" y="4610492"/>
              <a:ext cx="3217497" cy="154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04577FA-780F-D98B-48DA-AB01636A797A}"/>
                </a:ext>
              </a:extLst>
            </p:cNvPr>
            <p:cNvGrpSpPr/>
            <p:nvPr/>
          </p:nvGrpSpPr>
          <p:grpSpPr>
            <a:xfrm>
              <a:off x="6941010" y="3331994"/>
              <a:ext cx="5051635" cy="2367977"/>
              <a:chOff x="6929769" y="3302211"/>
              <a:chExt cx="5051635" cy="236797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123A78A-BD9C-15B1-8C20-BB3F86598526}"/>
                  </a:ext>
                </a:extLst>
              </p:cNvPr>
              <p:cNvSpPr txBox="1"/>
              <p:nvPr/>
            </p:nvSpPr>
            <p:spPr>
              <a:xfrm>
                <a:off x="9874265" y="3302211"/>
                <a:ext cx="21071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 of Bedfordshire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1146559-2A49-DE55-BF1E-724DA5066C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9769" y="3838252"/>
                <a:ext cx="1961503" cy="7424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33" descr="A group of people performing on a counter&#10;&#10;Description automatically generated">
                <a:extLst>
                  <a:ext uri="{FF2B5EF4-FFF2-40B4-BE49-F238E27FC236}">
                    <a16:creationId xmlns:a16="http://schemas.microsoft.com/office/drawing/2014/main" id="{7DE8A1DF-8E8F-39C2-794C-9884D3042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54682" y="3623345"/>
                <a:ext cx="1946304" cy="101207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4AEE9C9-C800-D52D-BB5C-BF942DCEE3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9883" y="4580709"/>
                <a:ext cx="1591389" cy="10894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Picture 30" descr="A large building&#10;&#10;Description automatically generated">
                <a:extLst>
                  <a:ext uri="{FF2B5EF4-FFF2-40B4-BE49-F238E27FC236}">
                    <a16:creationId xmlns:a16="http://schemas.microsoft.com/office/drawing/2014/main" id="{0D625671-E55D-9C30-8030-94D3EEB5F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98688" y="3515614"/>
                <a:ext cx="1255994" cy="188660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7B13AD-AE4B-27C8-39AF-D7960B91FC4D}"/>
              </a:ext>
            </a:extLst>
          </p:cNvPr>
          <p:cNvGrpSpPr/>
          <p:nvPr/>
        </p:nvGrpSpPr>
        <p:grpSpPr>
          <a:xfrm>
            <a:off x="7845107" y="1126810"/>
            <a:ext cx="3394661" cy="1390542"/>
            <a:chOff x="7910520" y="1037473"/>
            <a:chExt cx="3394661" cy="1390542"/>
          </a:xfrm>
        </p:grpSpPr>
        <p:pic>
          <p:nvPicPr>
            <p:cNvPr id="41" name="Picture 40" descr="A tree in front of a building&#10;&#10;Description automatically generated">
              <a:extLst>
                <a:ext uri="{FF2B5EF4-FFF2-40B4-BE49-F238E27FC236}">
                  <a16:creationId xmlns:a16="http://schemas.microsoft.com/office/drawing/2014/main" id="{C9E38233-CA99-D18F-CDA2-8AFEAE1FB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0520" y="1085968"/>
              <a:ext cx="2236746" cy="134204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AB7B60D-7B92-4ACB-FBBA-7C8CE3F2EF0D}"/>
                </a:ext>
              </a:extLst>
            </p:cNvPr>
            <p:cNvSpPr/>
            <p:nvPr/>
          </p:nvSpPr>
          <p:spPr>
            <a:xfrm>
              <a:off x="10147266" y="1037473"/>
              <a:ext cx="11579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rgbClr val="202122"/>
                  </a:solidFill>
                  <a:latin typeface="Arial" panose="020B0604020202020204" pitchFamily="34" charset="0"/>
                </a:rPr>
                <a:t>The Open</a:t>
              </a:r>
            </a:p>
            <a:p>
              <a:r>
                <a:rPr lang="en-GB" sz="1200" b="1" dirty="0">
                  <a:solidFill>
                    <a:srgbClr val="202122"/>
                  </a:solidFill>
                  <a:latin typeface="Arial" panose="020B0604020202020204" pitchFamily="34" charset="0"/>
                </a:rPr>
                <a:t>University</a:t>
              </a:r>
              <a:r>
                <a:rPr lang="en-GB" sz="1200" dirty="0">
                  <a:solidFill>
                    <a:srgbClr val="202122"/>
                  </a:solidFill>
                  <a:latin typeface="Arial" panose="020B0604020202020204" pitchFamily="34" charset="0"/>
                </a:rPr>
                <a:t> </a:t>
              </a:r>
              <a:endParaRPr lang="en-GB" sz="12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280D475-070C-F92C-0583-9E54913AF388}"/>
              </a:ext>
            </a:extLst>
          </p:cNvPr>
          <p:cNvGrpSpPr/>
          <p:nvPr/>
        </p:nvGrpSpPr>
        <p:grpSpPr>
          <a:xfrm>
            <a:off x="8740361" y="2158494"/>
            <a:ext cx="3314832" cy="947102"/>
            <a:chOff x="8835532" y="1844043"/>
            <a:chExt cx="3314832" cy="947102"/>
          </a:xfrm>
        </p:grpSpPr>
        <p:pic>
          <p:nvPicPr>
            <p:cNvPr id="44" name="Picture 43" descr="A picture containing outdoor, grass, large, airplane&#10;&#10;Description automatically generated">
              <a:extLst>
                <a:ext uri="{FF2B5EF4-FFF2-40B4-BE49-F238E27FC236}">
                  <a16:creationId xmlns:a16="http://schemas.microsoft.com/office/drawing/2014/main" id="{81F30D9C-9FCE-AAFE-0434-C06AAC002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5532" y="1888899"/>
              <a:ext cx="2255615" cy="9022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3A701D4-0D57-9AE7-96C6-189B4B7BE8B0}"/>
                </a:ext>
              </a:extLst>
            </p:cNvPr>
            <p:cNvSpPr/>
            <p:nvPr/>
          </p:nvSpPr>
          <p:spPr>
            <a:xfrm>
              <a:off x="11091147" y="1844043"/>
              <a:ext cx="10592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rgbClr val="202122"/>
                  </a:solidFill>
                  <a:latin typeface="Arial" panose="020B0604020202020204" pitchFamily="34" charset="0"/>
                </a:rPr>
                <a:t>Cranfield</a:t>
              </a:r>
            </a:p>
            <a:p>
              <a:r>
                <a:rPr lang="en-GB" sz="1200" b="1" dirty="0">
                  <a:solidFill>
                    <a:srgbClr val="202122"/>
                  </a:solidFill>
                  <a:latin typeface="Arial" panose="020B0604020202020204" pitchFamily="34" charset="0"/>
                </a:rPr>
                <a:t>University</a:t>
              </a:r>
              <a:r>
                <a:rPr lang="en-GB" sz="1200" dirty="0">
                  <a:solidFill>
                    <a:srgbClr val="202122"/>
                  </a:solidFill>
                  <a:latin typeface="Arial" panose="020B0604020202020204" pitchFamily="34" charset="0"/>
                </a:rPr>
                <a:t> </a:t>
              </a:r>
              <a:endParaRPr lang="en-GB" sz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D19F07-E60D-19B6-2569-067D4DB76E2C}"/>
              </a:ext>
            </a:extLst>
          </p:cNvPr>
          <p:cNvGrpSpPr/>
          <p:nvPr/>
        </p:nvGrpSpPr>
        <p:grpSpPr>
          <a:xfrm>
            <a:off x="3151279" y="4625927"/>
            <a:ext cx="2498012" cy="1504946"/>
            <a:chOff x="3151279" y="4625927"/>
            <a:chExt cx="2513858" cy="1504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D9FAFF-6254-F32B-4317-297A4C6BE231}"/>
                </a:ext>
              </a:extLst>
            </p:cNvPr>
            <p:cNvSpPr txBox="1"/>
            <p:nvPr/>
          </p:nvSpPr>
          <p:spPr>
            <a:xfrm>
              <a:off x="3151279" y="5853874"/>
              <a:ext cx="7686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rgbClr val="202122"/>
                  </a:solidFill>
                  <a:latin typeface="Arial" panose="020B0604020202020204" pitchFamily="34" charset="0"/>
                </a:rPr>
                <a:t>MK:U</a:t>
              </a:r>
              <a:r>
                <a:rPr lang="en-GB" sz="1200" dirty="0">
                  <a:solidFill>
                    <a:srgbClr val="202122"/>
                  </a:solidFill>
                  <a:latin typeface="Arial" panose="020B0604020202020204" pitchFamily="34" charset="0"/>
                </a:rPr>
                <a:t> </a:t>
              </a:r>
              <a:endParaRPr lang="en-GB" sz="1200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716DDF8-D3A7-FB12-ED26-789FB2C007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1847" y="4625927"/>
              <a:ext cx="983290" cy="4329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Cranfield University and Milton Keynes Council reaffirm commitment to MK:U  project">
              <a:extLst>
                <a:ext uri="{FF2B5EF4-FFF2-40B4-BE49-F238E27FC236}">
                  <a16:creationId xmlns:a16="http://schemas.microsoft.com/office/drawing/2014/main" id="{F513BCC7-CDB2-09CF-8254-08580DC84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594" y="4819495"/>
              <a:ext cx="1253604" cy="12536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7028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97656B-D256-4B8A-8E41-68FE5E9D355E}"/>
              </a:ext>
            </a:extLst>
          </p:cNvPr>
          <p:cNvSpPr txBox="1"/>
          <p:nvPr/>
        </p:nvSpPr>
        <p:spPr>
          <a:xfrm>
            <a:off x="400008" y="251615"/>
            <a:ext cx="3300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Pathways – Other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82BCAE-9A93-55C2-9909-DD7E848395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7264">
            <a:off x="6135630" y="1355644"/>
            <a:ext cx="5355825" cy="1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5627E-1D6D-7C0D-083E-B0191FAF2F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864">
            <a:off x="7507342" y="2072993"/>
            <a:ext cx="4168050" cy="2343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9895BC-E2F7-28B1-BF24-8447E2B6F9E2}"/>
              </a:ext>
            </a:extLst>
          </p:cNvPr>
          <p:cNvSpPr txBox="1"/>
          <p:nvPr/>
        </p:nvSpPr>
        <p:spPr>
          <a:xfrm>
            <a:off x="383633" y="1042284"/>
            <a:ext cx="5426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Independent training providers delivering training provision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Primarily for apprenticeships, traineeships, specialist training or targeted to help particular groups of people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53E31E-8764-D8CC-D0A6-F781F0062B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368" y="3932917"/>
            <a:ext cx="4171996" cy="204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414B2E-C57C-CBC6-CD06-1212E25F2B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1348">
            <a:off x="5237542" y="3405222"/>
            <a:ext cx="4402810" cy="226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7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97656B-D256-4B8A-8E41-68FE5E9D355E}"/>
              </a:ext>
            </a:extLst>
          </p:cNvPr>
          <p:cNvSpPr txBox="1"/>
          <p:nvPr/>
        </p:nvSpPr>
        <p:spPr>
          <a:xfrm>
            <a:off x="400008" y="251615"/>
            <a:ext cx="5176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Other Sources of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4F74A-040E-CE6F-DD90-73D31B8A8B00}"/>
              </a:ext>
            </a:extLst>
          </p:cNvPr>
          <p:cNvSpPr txBox="1"/>
          <p:nvPr/>
        </p:nvSpPr>
        <p:spPr>
          <a:xfrm>
            <a:off x="545020" y="888475"/>
            <a:ext cx="1156468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Explore your education and training choices at </a:t>
            </a:r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Skills for Careers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https://www.skillsforcareers.education.gov.uk/pages/young-people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fontAlgn="base"/>
            <a:endParaRPr lang="en-GB" sz="2000" u="none" strike="noStrike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defTabSz="919163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Explore careers at:</a:t>
            </a:r>
          </a:p>
          <a:p>
            <a:pPr marL="800100" lvl="1" indent="-342900" defTabSz="919163" fontAlgn="base">
              <a:buFont typeface="Arial" panose="020B0604020202020204" pitchFamily="34" charset="0"/>
              <a:buChar char="•"/>
            </a:pPr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 Careers Service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 </a:t>
            </a:r>
            <a:r>
              <a:rPr lang="en-GB" sz="2000" b="0" i="0" u="none" strike="noStrike" dirty="0">
                <a:solidFill>
                  <a:srgbClr val="087B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https://nationalcareers.service.gov.uk/explore-careers</a:t>
            </a:r>
            <a:endParaRPr lang="en-GB" sz="2000" b="0" i="0" u="none" strike="noStrike" dirty="0">
              <a:solidFill>
                <a:srgbClr val="087B8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9163" fontAlgn="base">
              <a:buFont typeface="Arial" panose="020B0604020202020204" pitchFamily="34" charset="0"/>
              <a:buChar char="•"/>
            </a:pPr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Prospects –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Information on jobs, work experience and pathways </a:t>
            </a:r>
            <a:r>
              <a:rPr lang="en-GB" sz="2000" b="0" i="0" u="none" strike="noStrike" dirty="0">
                <a:solidFill>
                  <a:srgbClr val="087B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https://www.prospects.ac.uk/jobs-and-work-experience/job-sectors/</a:t>
            </a:r>
            <a:endParaRPr lang="en-GB" sz="2000" b="0" i="0" u="none" strike="noStrike" dirty="0">
              <a:solidFill>
                <a:srgbClr val="087B8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endParaRPr lang="en-GB" sz="2000" u="none" strike="noStrike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Youth Employment Careers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and pathways into work </a:t>
            </a:r>
            <a:r>
              <a:rPr lang="en-GB" sz="2000" b="0" i="0" u="none" strike="noStrike" dirty="0">
                <a:solidFill>
                  <a:srgbClr val="087B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https://www.youthemployment.org.uk/careers-hub/</a:t>
            </a:r>
            <a:endParaRPr lang="en-GB" sz="2000" b="0" i="0" u="none" strike="noStrike" dirty="0">
              <a:solidFill>
                <a:srgbClr val="087B8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endParaRPr lang="en-GB" sz="2000" u="none" strike="noStrike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icould</a:t>
            </a:r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video and careers information -</a:t>
            </a:r>
            <a:r>
              <a:rPr lang="en-GB" sz="20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b="0" i="0" u="none" strike="noStrike" dirty="0">
                <a:solidFill>
                  <a:srgbClr val="087B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https://icould.com/explore/categories/job-types/#jobtype</a:t>
            </a:r>
            <a:endParaRPr lang="en-GB" sz="2000" b="0" i="0" u="none" strike="noStrike" dirty="0">
              <a:solidFill>
                <a:srgbClr val="087B8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South East Midlands Careers Hub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2000" b="0" i="0" dirty="0">
                <a:solidFill>
                  <a:srgbClr val="087B8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Careers Advice &amp; Applications</a:t>
            </a:r>
            <a:br>
              <a:rPr lang="en-GB" sz="20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0" i="0" dirty="0">
              <a:solidFill>
                <a:srgbClr val="54545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0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97656B-D256-4B8A-8E41-68FE5E9D355E}"/>
              </a:ext>
            </a:extLst>
          </p:cNvPr>
          <p:cNvSpPr txBox="1"/>
          <p:nvPr/>
        </p:nvSpPr>
        <p:spPr>
          <a:xfrm>
            <a:off x="400008" y="251615"/>
            <a:ext cx="5176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Other Sources of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4F74A-040E-CE6F-DD90-73D31B8A8B00}"/>
              </a:ext>
            </a:extLst>
          </p:cNvPr>
          <p:cNvSpPr txBox="1"/>
          <p:nvPr/>
        </p:nvSpPr>
        <p:spPr>
          <a:xfrm>
            <a:off x="400008" y="777057"/>
            <a:ext cx="115646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Explore occupational groups with need locally</a:t>
            </a:r>
          </a:p>
          <a:p>
            <a:pPr algn="l" fontAlgn="base"/>
            <a:b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22E20-6A3C-0C87-BFA2-BC2D7DBF0B91}"/>
              </a:ext>
            </a:extLst>
          </p:cNvPr>
          <p:cNvSpPr txBox="1"/>
          <p:nvPr/>
        </p:nvSpPr>
        <p:spPr>
          <a:xfrm>
            <a:off x="418341" y="1148331"/>
            <a:ext cx="11130730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- This is Engineering - An introduction to the sector and the opportunities it offers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https://www.thisisengineering.org.uk/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-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GoConstruct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the construction industry guide to careers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https://www.goconstruct.org/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-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Makeuk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what is it like to work in UK manufacturing -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https://www.makeuk.org/insights/blogs/what-is-it-like-to-work-in-uk-manufacturing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Creative Industries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 Creative Industries Federation, discover creative careers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https://discovercreative.careers/#/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- NHS Find Your Career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https://www.healthcareers.nhs.uk/FindYourCareer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MK, Bedfordshire, Luton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https://work-learn-live-blmk.co.uk/jobs/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Northamptonshire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https://bestofbothworlds.uk.net/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- Think Care Careers, Skills for Care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https://www.skillsforcare.org.uk/Careers-in-care/Think-Care-Careers.aspx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Logistics and Supply Chain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 Transport &amp; Logistics careers -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https://generationlogistics.org/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- Digital World -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https://www.digitalworld.net/industries-and-jobs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Hospitality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(Food and Accommodation) -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https://nationalcareers.service.gov.uk/job-categories/hospitality-and-food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4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70F092-3495-44C2-9FB7-74D226A7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502" y="2184729"/>
            <a:ext cx="4683797" cy="95130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3600" dirty="0">
                <a:solidFill>
                  <a:schemeClr val="bg1"/>
                </a:solidFill>
              </a:rPr>
              <a:t>More information: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https://www.semlep.com/school-labour-market-information/</a:t>
            </a: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97656B-D256-4B8A-8E41-68FE5E9D355E}"/>
              </a:ext>
            </a:extLst>
          </p:cNvPr>
          <p:cNvSpPr txBox="1"/>
          <p:nvPr/>
        </p:nvSpPr>
        <p:spPr>
          <a:xfrm>
            <a:off x="426641" y="251615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5CE37113-71E4-F821-EBAB-84BEDF7EF9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658" y="1365449"/>
            <a:ext cx="5203690" cy="442824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2B6873-3BFE-38C4-B0E5-3F2FCABE4B5B}"/>
              </a:ext>
            </a:extLst>
          </p:cNvPr>
          <p:cNvSpPr txBox="1">
            <a:spLocks/>
          </p:cNvSpPr>
          <p:nvPr/>
        </p:nvSpPr>
        <p:spPr>
          <a:xfrm>
            <a:off x="529652" y="1403904"/>
            <a:ext cx="5051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 East Midlands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comprises: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Bedfordshire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Luton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Milton Keynes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Northamptonshire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D04CF-60D1-0B39-E723-C810A11811BA}"/>
              </a:ext>
            </a:extLst>
          </p:cNvPr>
          <p:cNvSpPr txBox="1"/>
          <p:nvPr/>
        </p:nvSpPr>
        <p:spPr>
          <a:xfrm>
            <a:off x="529652" y="3557410"/>
            <a:ext cx="54489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role is to help economic growth thrive across the South East Midlands by supporting job creation, a pipeline of talented people and skills development for the future prosperity of the local communities.</a:t>
            </a:r>
          </a:p>
        </p:txBody>
      </p:sp>
      <p:pic>
        <p:nvPicPr>
          <p:cNvPr id="9" name="Picture 8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7B6AC11F-200C-0C1B-F145-AB3468E842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55" y="5289832"/>
            <a:ext cx="1571268" cy="6210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6F5F71-3B2F-EE88-77B7-A910A90A0A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96"/>
          <a:stretch/>
        </p:blipFill>
        <p:spPr bwMode="auto">
          <a:xfrm>
            <a:off x="2568550" y="5289832"/>
            <a:ext cx="3672452" cy="607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63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97656B-D256-4B8A-8E41-68FE5E9D355E}"/>
              </a:ext>
            </a:extLst>
          </p:cNvPr>
          <p:cNvSpPr txBox="1"/>
          <p:nvPr/>
        </p:nvSpPr>
        <p:spPr>
          <a:xfrm>
            <a:off x="400008" y="251615"/>
            <a:ext cx="3942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Job Vacancies Trends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5EEFF3-DE02-E65B-B75D-86BB8723AA29}"/>
              </a:ext>
            </a:extLst>
          </p:cNvPr>
          <p:cNvSpPr/>
          <p:nvPr/>
        </p:nvSpPr>
        <p:spPr>
          <a:xfrm>
            <a:off x="8231525" y="2020377"/>
            <a:ext cx="3641557" cy="2817245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</a:p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Job vacancies are the highest since the start of 2017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North Northamptonshire highest since 2015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8B7ADF-0F8A-FD7C-15C5-D0B55665C460}"/>
              </a:ext>
            </a:extLst>
          </p:cNvPr>
          <p:cNvSpPr txBox="1"/>
          <p:nvPr/>
        </p:nvSpPr>
        <p:spPr>
          <a:xfrm>
            <a:off x="71020" y="6437108"/>
            <a:ext cx="5529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Lightcast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92EE44-5BA7-4FA6-9064-D7E773F888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079437"/>
              </p:ext>
            </p:extLst>
          </p:nvPr>
        </p:nvGraphicFramePr>
        <p:xfrm>
          <a:off x="619932" y="991892"/>
          <a:ext cx="6912244" cy="494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298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600959D-1B1A-F599-C196-3E00BCDCE9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812085"/>
              </p:ext>
            </p:extLst>
          </p:nvPr>
        </p:nvGraphicFramePr>
        <p:xfrm>
          <a:off x="400008" y="774835"/>
          <a:ext cx="8322511" cy="531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297656B-D256-4B8A-8E41-68FE5E9D355E}"/>
              </a:ext>
            </a:extLst>
          </p:cNvPr>
          <p:cNvSpPr txBox="1"/>
          <p:nvPr/>
        </p:nvSpPr>
        <p:spPr>
          <a:xfrm>
            <a:off x="400008" y="251615"/>
            <a:ext cx="7166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Top occupational groups in demand now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41B4D-3D7B-AF8F-CCE6-B4014D8136C3}"/>
              </a:ext>
            </a:extLst>
          </p:cNvPr>
          <p:cNvSpPr txBox="1"/>
          <p:nvPr/>
        </p:nvSpPr>
        <p:spPr>
          <a:xfrm>
            <a:off x="71020" y="6437108"/>
            <a:ext cx="5529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Lightcast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" name="Picture 2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27018233-51E0-4A54-38EC-5141FFED56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270" y="1719160"/>
            <a:ext cx="1799673" cy="1199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A picture containing person, man, building, sitting&#10;&#10;Description automatically generated">
            <a:extLst>
              <a:ext uri="{FF2B5EF4-FFF2-40B4-BE49-F238E27FC236}">
                <a16:creationId xmlns:a16="http://schemas.microsoft.com/office/drawing/2014/main" id="{8860E401-FABE-B154-B90A-DF672E6D08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7252" y="2496208"/>
            <a:ext cx="1693739" cy="1119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A picture containing cake, birthday, looking, table&#10;&#10;Description automatically generated">
            <a:extLst>
              <a:ext uri="{FF2B5EF4-FFF2-40B4-BE49-F238E27FC236}">
                <a16:creationId xmlns:a16="http://schemas.microsoft.com/office/drawing/2014/main" id="{DCA70638-F30F-0CB0-D7C9-AC292A6F38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286" y="2828522"/>
            <a:ext cx="1687479" cy="1151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A picture containing blue, man&#10;&#10;Description automatically generated">
            <a:extLst>
              <a:ext uri="{FF2B5EF4-FFF2-40B4-BE49-F238E27FC236}">
                <a16:creationId xmlns:a16="http://schemas.microsoft.com/office/drawing/2014/main" id="{47F76A72-9C78-8BF9-3AD9-44EFAB128D7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74028" y="3271013"/>
            <a:ext cx="1681982" cy="1121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A picture containing person, standing, boy, man&#10;&#10;Description automatically generated">
            <a:extLst>
              <a:ext uri="{FF2B5EF4-FFF2-40B4-BE49-F238E27FC236}">
                <a16:creationId xmlns:a16="http://schemas.microsoft.com/office/drawing/2014/main" id="{2E966145-AC15-FCF0-0699-7F883460666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1605" y="4423698"/>
            <a:ext cx="1703555" cy="1135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FDEB0279-9967-5846-2CEB-D8EFE648995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53" y="4838692"/>
            <a:ext cx="1681983" cy="1121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C2CA3514-C372-0C3A-F72B-07A4DC20EAC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041" y="3510343"/>
            <a:ext cx="1681794" cy="1121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538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97656B-D256-4B8A-8E41-68FE5E9D355E}"/>
              </a:ext>
            </a:extLst>
          </p:cNvPr>
          <p:cNvSpPr txBox="1"/>
          <p:nvPr/>
        </p:nvSpPr>
        <p:spPr>
          <a:xfrm>
            <a:off x="284333" y="178770"/>
            <a:ext cx="39164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“Employability Skills”</a:t>
            </a:r>
          </a:p>
          <a:p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9D4EB6-2EEA-4511-901B-6D0AD59962DB}"/>
              </a:ext>
            </a:extLst>
          </p:cNvPr>
          <p:cNvSpPr txBox="1"/>
          <p:nvPr/>
        </p:nvSpPr>
        <p:spPr>
          <a:xfrm>
            <a:off x="71020" y="6437108"/>
            <a:ext cx="5529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Local Skills Improvement Plan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4283BD-2A74-AB2B-05E7-93D5743673D6}"/>
              </a:ext>
            </a:extLst>
          </p:cNvPr>
          <p:cNvSpPr/>
          <p:nvPr/>
        </p:nvSpPr>
        <p:spPr>
          <a:xfrm>
            <a:off x="7017732" y="855878"/>
            <a:ext cx="2876859" cy="36658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Technical/Vocational Skills</a:t>
            </a:r>
          </a:p>
          <a:p>
            <a:pPr algn="ctr">
              <a:defRPr/>
            </a:pPr>
            <a:endParaRPr lang="en-GB" sz="9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specific </a:t>
            </a: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</a:t>
            </a: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service</a:t>
            </a: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digital skills</a:t>
            </a: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acumen</a:t>
            </a: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awareness</a:t>
            </a: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hands</a:t>
            </a: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0B19C1-1DEE-9FCE-9171-239127AF99D8}"/>
              </a:ext>
            </a:extLst>
          </p:cNvPr>
          <p:cNvSpPr/>
          <p:nvPr/>
        </p:nvSpPr>
        <p:spPr>
          <a:xfrm>
            <a:off x="1036999" y="2570379"/>
            <a:ext cx="3071365" cy="33992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en-GB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 Transferable Skills</a:t>
            </a:r>
          </a:p>
          <a:p>
            <a:pPr marL="0" lvl="1" algn="ctr">
              <a:defRPr/>
            </a:pPr>
            <a:endParaRPr lang="en-GB" sz="9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marL="0" lvl="1"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</a:t>
            </a:r>
          </a:p>
          <a:p>
            <a:pPr marL="0" lvl="1"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literacy</a:t>
            </a:r>
          </a:p>
          <a:p>
            <a:pPr marL="0" lvl="1" algn="ctr">
              <a:defRPr/>
            </a:pPr>
            <a:r>
              <a:rPr lang="en-GB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marL="0" lvl="1"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solving</a:t>
            </a:r>
          </a:p>
          <a:p>
            <a:pPr marL="0" lvl="1"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Creativity/Innovation</a:t>
            </a:r>
            <a:endParaRPr lang="en-GB" sz="1600" kern="0" dirty="0">
              <a:solidFill>
                <a:prstClr val="black"/>
              </a:solidFill>
            </a:endParaRPr>
          </a:p>
          <a:p>
            <a:pPr marL="0" lvl="1"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  <a:p>
            <a:pPr marL="0" lvl="1"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management</a:t>
            </a:r>
          </a:p>
          <a:p>
            <a:pPr marL="0" lvl="1"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</a:p>
          <a:p>
            <a:pPr marL="0" lvl="1"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Teamwork/Collaboration</a:t>
            </a:r>
          </a:p>
          <a:p>
            <a:pPr marL="0" lvl="1"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2061E-13F0-EB56-EB2D-E76374E93499}"/>
              </a:ext>
            </a:extLst>
          </p:cNvPr>
          <p:cNvSpPr/>
          <p:nvPr/>
        </p:nvSpPr>
        <p:spPr>
          <a:xfrm>
            <a:off x="1052113" y="855878"/>
            <a:ext cx="3056251" cy="16159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Basic Skills</a:t>
            </a:r>
          </a:p>
          <a:p>
            <a:pPr lvl="0" algn="ctr">
              <a:defRPr/>
            </a:pPr>
            <a:endParaRPr lang="en-GB" sz="9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 </a:t>
            </a: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Numeracy</a:t>
            </a:r>
          </a:p>
          <a:p>
            <a:pPr algn="ctr">
              <a:defRPr/>
            </a:pPr>
            <a:r>
              <a:rPr lang="en-GB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Spoken English</a:t>
            </a:r>
          </a:p>
          <a:p>
            <a:pPr lvl="0"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digital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44CB0F-C620-47C8-083C-F144AF8E07AE}"/>
              </a:ext>
            </a:extLst>
          </p:cNvPr>
          <p:cNvSpPr/>
          <p:nvPr/>
        </p:nvSpPr>
        <p:spPr>
          <a:xfrm>
            <a:off x="4241527" y="855878"/>
            <a:ext cx="2643042" cy="51137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Attitudes &amp; Behaviours</a:t>
            </a:r>
          </a:p>
          <a:p>
            <a:pPr lvl="0" algn="ctr">
              <a:defRPr/>
            </a:pPr>
            <a:endParaRPr lang="en-GB" sz="9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 orientated</a:t>
            </a: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GB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 </a:t>
            </a: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Willingness to learn</a:t>
            </a: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Enthusiasm   </a:t>
            </a:r>
          </a:p>
          <a:p>
            <a:pPr algn="ctr">
              <a:defRPr/>
            </a:pPr>
            <a:r>
              <a:rPr lang="en-GB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Self-motivation</a:t>
            </a:r>
          </a:p>
          <a:p>
            <a:pPr algn="ctr">
              <a:defRPr/>
            </a:pPr>
            <a:r>
              <a:rPr lang="en-GB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working</a:t>
            </a:r>
          </a:p>
          <a:p>
            <a:pPr algn="ctr">
              <a:defRPr/>
            </a:pPr>
            <a:r>
              <a:rPr lang="en-GB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</a:p>
          <a:p>
            <a:pPr algn="ctr">
              <a:defRPr/>
            </a:pPr>
            <a:r>
              <a:rPr lang="en-GB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Adaptability </a:t>
            </a:r>
            <a:endParaRPr lang="en-GB" sz="1600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Honesty</a:t>
            </a: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Politeness</a:t>
            </a: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Humility</a:t>
            </a:r>
          </a:p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Empathy</a:t>
            </a:r>
          </a:p>
          <a:p>
            <a:pPr algn="ctr">
              <a:defRPr/>
            </a:pPr>
            <a:r>
              <a:rPr lang="en-GB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Curiosity</a:t>
            </a: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016F3C-BE01-D438-D195-BF61821450E5}"/>
              </a:ext>
            </a:extLst>
          </p:cNvPr>
          <p:cNvSpPr/>
          <p:nvPr/>
        </p:nvSpPr>
        <p:spPr>
          <a:xfrm>
            <a:off x="7017731" y="4646881"/>
            <a:ext cx="2876859" cy="1322772"/>
          </a:xfrm>
          <a:prstGeom prst="roundRect">
            <a:avLst/>
          </a:prstGeom>
          <a:solidFill>
            <a:schemeClr val="accent6">
              <a:lumMod val="9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Qualifications and Certification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7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97656B-D256-4B8A-8E41-68FE5E9D355E}"/>
              </a:ext>
            </a:extLst>
          </p:cNvPr>
          <p:cNvSpPr txBox="1"/>
          <p:nvPr/>
        </p:nvSpPr>
        <p:spPr>
          <a:xfrm>
            <a:off x="400008" y="251615"/>
            <a:ext cx="2319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Digital Skills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EC0B62-ED9D-1187-C0C7-4252F7B66FA7}"/>
              </a:ext>
            </a:extLst>
          </p:cNvPr>
          <p:cNvSpPr/>
          <p:nvPr/>
        </p:nvSpPr>
        <p:spPr>
          <a:xfrm>
            <a:off x="472180" y="1220280"/>
            <a:ext cx="3441625" cy="943717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Increase in demand for digital literacy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C5BC0F-0322-14C0-9C8C-250682029EC2}"/>
              </a:ext>
            </a:extLst>
          </p:cNvPr>
          <p:cNvSpPr/>
          <p:nvPr/>
        </p:nvSpPr>
        <p:spPr>
          <a:xfrm>
            <a:off x="4375188" y="1197933"/>
            <a:ext cx="3441625" cy="98841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Most requested computer programming languages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995E32-F52C-D7E8-0D27-22356848BB17}"/>
              </a:ext>
            </a:extLst>
          </p:cNvPr>
          <p:cNvSpPr txBox="1"/>
          <p:nvPr/>
        </p:nvSpPr>
        <p:spPr>
          <a:xfrm>
            <a:off x="71020" y="6437108"/>
            <a:ext cx="5529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Local Skills Improvement Plan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FC8DCD-7231-05BC-053E-251B8F037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611984"/>
              </p:ext>
            </p:extLst>
          </p:nvPr>
        </p:nvGraphicFramePr>
        <p:xfrm>
          <a:off x="691551" y="2544385"/>
          <a:ext cx="3002882" cy="202692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022349">
                  <a:extLst>
                    <a:ext uri="{9D8B030D-6E8A-4147-A177-3AD203B41FA5}">
                      <a16:colId xmlns:a16="http://schemas.microsoft.com/office/drawing/2014/main" val="4103208319"/>
                    </a:ext>
                  </a:extLst>
                </a:gridCol>
                <a:gridCol w="980533">
                  <a:extLst>
                    <a:ext uri="{9D8B030D-6E8A-4147-A177-3AD203B41FA5}">
                      <a16:colId xmlns:a16="http://schemas.microsoft.com/office/drawing/2014/main" val="879707738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Software</a:t>
                      </a:r>
                      <a:endParaRPr lang="en-GB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Vs 2020</a:t>
                      </a:r>
                      <a:endParaRPr lang="en-GB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92891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effectLst/>
                        </a:rPr>
                        <a:t>Microsoft Excel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++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051107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effectLst/>
                        </a:rPr>
                        <a:t>Microsoft Office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++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38734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effectLst/>
                        </a:rPr>
                        <a:t>Microsoft Outlook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++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92489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effectLst/>
                        </a:rPr>
                        <a:t>Microsoft PowerPoint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=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42262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effectLst/>
                        </a:rPr>
                        <a:t>Microsoft Azure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=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4039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effectLst/>
                        </a:rPr>
                        <a:t>Microsoft Word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=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613394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effectLst/>
                        </a:rPr>
                        <a:t>Power BI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++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135457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FA431C5-AEBA-D4C0-3746-72E8781FC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565757"/>
              </p:ext>
            </p:extLst>
          </p:nvPr>
        </p:nvGraphicFramePr>
        <p:xfrm>
          <a:off x="4686896" y="2544385"/>
          <a:ext cx="3116143" cy="152019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641351">
                  <a:extLst>
                    <a:ext uri="{9D8B030D-6E8A-4147-A177-3AD203B41FA5}">
                      <a16:colId xmlns:a16="http://schemas.microsoft.com/office/drawing/2014/main" val="47474602"/>
                    </a:ext>
                  </a:extLst>
                </a:gridCol>
                <a:gridCol w="1252857">
                  <a:extLst>
                    <a:ext uri="{9D8B030D-6E8A-4147-A177-3AD203B41FA5}">
                      <a16:colId xmlns:a16="http://schemas.microsoft.com/office/drawing/2014/main" val="348809876"/>
                    </a:ext>
                  </a:extLst>
                </a:gridCol>
                <a:gridCol w="1221935">
                  <a:extLst>
                    <a:ext uri="{9D8B030D-6E8A-4147-A177-3AD203B41FA5}">
                      <a16:colId xmlns:a16="http://schemas.microsoft.com/office/drawing/2014/main" val="3460849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Rank</a:t>
                      </a:r>
                      <a:endParaRPr lang="en-GB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Software</a:t>
                      </a:r>
                      <a:endParaRPr lang="en-GB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Vs 2020</a:t>
                      </a:r>
                      <a:endParaRPr lang="en-GB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602418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SQL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+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9997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  <a:latin typeface="+mn-lt"/>
                        </a:rPr>
                        <a:t>JavaScript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++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82768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  <a:latin typeface="+mn-lt"/>
                        </a:rPr>
                        <a:t>C#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+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14655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+mn-lt"/>
                        </a:rPr>
                        <a:t>Java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16757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5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+mn-lt"/>
                        </a:rPr>
                        <a:t>Python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039564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0E0C7EB-CDE0-9929-D197-E2DACD92F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99073"/>
              </p:ext>
            </p:extLst>
          </p:nvPr>
        </p:nvGraphicFramePr>
        <p:xfrm>
          <a:off x="8294437" y="2544385"/>
          <a:ext cx="3416301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0237">
                  <a:extLst>
                    <a:ext uri="{9D8B030D-6E8A-4147-A177-3AD203B41FA5}">
                      <a16:colId xmlns:a16="http://schemas.microsoft.com/office/drawing/2014/main" val="1089627491"/>
                    </a:ext>
                  </a:extLst>
                </a:gridCol>
                <a:gridCol w="786064">
                  <a:extLst>
                    <a:ext uri="{9D8B030D-6E8A-4147-A177-3AD203B41FA5}">
                      <a16:colId xmlns:a16="http://schemas.microsoft.com/office/drawing/2014/main" val="1012942759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/>
                        </a:rPr>
                        <a:t>Software</a:t>
                      </a:r>
                      <a:endParaRPr lang="en-GB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Vs 2020</a:t>
                      </a:r>
                      <a:endParaRPr lang="en-GB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45807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effectLst/>
                        </a:rPr>
                        <a:t>SAP Applications (Business)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++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29601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effectLst/>
                        </a:rPr>
                        <a:t>Amazon Web Services (Business/Sales)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+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77237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effectLst/>
                        </a:rPr>
                        <a:t>AutoCAD (Design)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effectLst/>
                        </a:rPr>
                        <a:t>+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8644826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D0CA6AB-4290-860B-17EB-A9B9812F04AB}"/>
              </a:ext>
            </a:extLst>
          </p:cNvPr>
          <p:cNvSpPr/>
          <p:nvPr/>
        </p:nvSpPr>
        <p:spPr>
          <a:xfrm>
            <a:off x="8269113" y="1220280"/>
            <a:ext cx="3441625" cy="98841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Other digital systems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462260-1984-3C21-489A-AA39185BA73C}"/>
              </a:ext>
            </a:extLst>
          </p:cNvPr>
          <p:cNvSpPr/>
          <p:nvPr/>
        </p:nvSpPr>
        <p:spPr>
          <a:xfrm>
            <a:off x="3023414" y="4907000"/>
            <a:ext cx="6145171" cy="943717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All sectors show a demand for Microsoft Excel and Outlook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6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800E5DF-9D93-DA09-3D1C-9D5E9E7E5ADB}"/>
              </a:ext>
            </a:extLst>
          </p:cNvPr>
          <p:cNvSpPr/>
          <p:nvPr/>
        </p:nvSpPr>
        <p:spPr>
          <a:xfrm>
            <a:off x="1550692" y="2417303"/>
            <a:ext cx="9369097" cy="227464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DD263C-3E07-D51E-00EC-E4FB495EF33F}"/>
              </a:ext>
            </a:extLst>
          </p:cNvPr>
          <p:cNvGrpSpPr/>
          <p:nvPr/>
        </p:nvGrpSpPr>
        <p:grpSpPr>
          <a:xfrm>
            <a:off x="2696241" y="3057010"/>
            <a:ext cx="4350224" cy="1077207"/>
            <a:chOff x="-2046332" y="974193"/>
            <a:chExt cx="5133273" cy="1144855"/>
          </a:xfrm>
        </p:grpSpPr>
        <p:pic>
          <p:nvPicPr>
            <p:cNvPr id="9" name="Picture 8" descr="A circuit board&#10;&#10;Description automatically generated">
              <a:extLst>
                <a:ext uri="{FF2B5EF4-FFF2-40B4-BE49-F238E27FC236}">
                  <a16:creationId xmlns:a16="http://schemas.microsoft.com/office/drawing/2014/main" id="{85269108-894C-5614-BAF4-F2B2430C2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5171" y="974193"/>
              <a:ext cx="1831770" cy="11448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CB992E-8D95-9F42-8DA8-4C365D8CB698}"/>
                </a:ext>
              </a:extLst>
            </p:cNvPr>
            <p:cNvSpPr txBox="1"/>
            <p:nvPr/>
          </p:nvSpPr>
          <p:spPr>
            <a:xfrm>
              <a:off x="-2046332" y="1013473"/>
              <a:ext cx="3052581" cy="10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Artificial Intelligence</a:t>
              </a:r>
            </a:p>
            <a:p>
              <a:pPr algn="r"/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Internet of Things</a:t>
              </a:r>
            </a:p>
            <a:p>
              <a:pPr algn="r"/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5G</a:t>
              </a:r>
            </a:p>
            <a:p>
              <a:pPr algn="r"/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Data Science/Analytics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75B419-FD2F-CE2D-303F-2726651D2757}"/>
              </a:ext>
            </a:extLst>
          </p:cNvPr>
          <p:cNvGrpSpPr/>
          <p:nvPr/>
        </p:nvGrpSpPr>
        <p:grpSpPr>
          <a:xfrm>
            <a:off x="3299912" y="982546"/>
            <a:ext cx="1802096" cy="1764401"/>
            <a:chOff x="3740143" y="75459"/>
            <a:chExt cx="2181319" cy="1993115"/>
          </a:xfrm>
        </p:grpSpPr>
        <p:pic>
          <p:nvPicPr>
            <p:cNvPr id="12" name="Picture 11" descr="A picture containing water, outdoor, bird, small&#10;&#10;Description automatically generated">
              <a:extLst>
                <a:ext uri="{FF2B5EF4-FFF2-40B4-BE49-F238E27FC236}">
                  <a16:creationId xmlns:a16="http://schemas.microsoft.com/office/drawing/2014/main" id="{16C97F1F-EA60-4EA5-5B97-8ED064686A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20963" y="495224"/>
              <a:ext cx="1897511" cy="15733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AD1D9A-ED56-DD92-1D72-7F2B25464A80}"/>
                </a:ext>
              </a:extLst>
            </p:cNvPr>
            <p:cNvSpPr txBox="1"/>
            <p:nvPr/>
          </p:nvSpPr>
          <p:spPr>
            <a:xfrm>
              <a:off x="3740143" y="75459"/>
              <a:ext cx="2181319" cy="382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Aerospace/Space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85E84D-3281-BBED-4C7B-C3997DB637C4}"/>
              </a:ext>
            </a:extLst>
          </p:cNvPr>
          <p:cNvGrpSpPr/>
          <p:nvPr/>
        </p:nvGrpSpPr>
        <p:grpSpPr>
          <a:xfrm>
            <a:off x="229678" y="2811924"/>
            <a:ext cx="2506165" cy="3028594"/>
            <a:chOff x="8221601" y="-1242936"/>
            <a:chExt cx="3033550" cy="3421184"/>
          </a:xfrm>
        </p:grpSpPr>
        <p:pic>
          <p:nvPicPr>
            <p:cNvPr id="15" name="Picture 14" descr="A windmill next to a palm tree&#10;&#10;Description automatically generated">
              <a:extLst>
                <a:ext uri="{FF2B5EF4-FFF2-40B4-BE49-F238E27FC236}">
                  <a16:creationId xmlns:a16="http://schemas.microsoft.com/office/drawing/2014/main" id="{1625A786-ADA1-6032-CF24-3633140D6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1601" y="-1242936"/>
              <a:ext cx="1363628" cy="205051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" name="Picture 15" descr="A close up of a green field&#10;&#10;Description automatically generated">
              <a:extLst>
                <a:ext uri="{FF2B5EF4-FFF2-40B4-BE49-F238E27FC236}">
                  <a16:creationId xmlns:a16="http://schemas.microsoft.com/office/drawing/2014/main" id="{6C15E606-3E79-6EC4-0A9C-A4620CA4C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1885" y="148554"/>
              <a:ext cx="1973266" cy="10405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E6C54C-203D-8B70-D81A-9E29B74A8776}"/>
                </a:ext>
              </a:extLst>
            </p:cNvPr>
            <p:cNvSpPr txBox="1"/>
            <p:nvPr/>
          </p:nvSpPr>
          <p:spPr>
            <a:xfrm>
              <a:off x="8473479" y="1239533"/>
              <a:ext cx="2223499" cy="938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Green Economy 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Net Zero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Sustainability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94F453-9CF0-E4BA-DE70-070624B2598E}"/>
              </a:ext>
            </a:extLst>
          </p:cNvPr>
          <p:cNvGrpSpPr/>
          <p:nvPr/>
        </p:nvGrpSpPr>
        <p:grpSpPr>
          <a:xfrm>
            <a:off x="7765760" y="699871"/>
            <a:ext cx="1328699" cy="2042569"/>
            <a:chOff x="9146210" y="2115533"/>
            <a:chExt cx="1608304" cy="2307340"/>
          </a:xfrm>
        </p:grpSpPr>
        <p:pic>
          <p:nvPicPr>
            <p:cNvPr id="19" name="Picture 18" descr="A picture containing outdoor, green, sitting, board&#10;&#10;Description automatically generated">
              <a:extLst>
                <a:ext uri="{FF2B5EF4-FFF2-40B4-BE49-F238E27FC236}">
                  <a16:creationId xmlns:a16="http://schemas.microsoft.com/office/drawing/2014/main" id="{70384D9C-96D5-D8DE-7E85-47981A534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6210" y="2812761"/>
              <a:ext cx="1608304" cy="16101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A0F942-714E-1274-7CD3-1029B6DB5B9C}"/>
                </a:ext>
              </a:extLst>
            </p:cNvPr>
            <p:cNvSpPr txBox="1"/>
            <p:nvPr/>
          </p:nvSpPr>
          <p:spPr>
            <a:xfrm>
              <a:off x="9170476" y="2115533"/>
              <a:ext cx="1509775" cy="660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Intelligent Mobility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1B93A5-B545-82A3-5823-089CC6D9EB3A}"/>
              </a:ext>
            </a:extLst>
          </p:cNvPr>
          <p:cNvGrpSpPr/>
          <p:nvPr/>
        </p:nvGrpSpPr>
        <p:grpSpPr>
          <a:xfrm>
            <a:off x="10084181" y="3726256"/>
            <a:ext cx="1765802" cy="1763122"/>
            <a:chOff x="8129772" y="4492601"/>
            <a:chExt cx="2177539" cy="2063390"/>
          </a:xfrm>
        </p:grpSpPr>
        <p:pic>
          <p:nvPicPr>
            <p:cNvPr id="22" name="Picture 21" descr="A car parked on the side of a road&#10;&#10;Description automatically generated">
              <a:extLst>
                <a:ext uri="{FF2B5EF4-FFF2-40B4-BE49-F238E27FC236}">
                  <a16:creationId xmlns:a16="http://schemas.microsoft.com/office/drawing/2014/main" id="{A1D60022-ACAB-7305-219C-6D36235DF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8966" y="4492601"/>
              <a:ext cx="2051676" cy="12816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2722E8-7929-9DC1-92FA-30791702CC66}"/>
                </a:ext>
              </a:extLst>
            </p:cNvPr>
            <p:cNvSpPr txBox="1"/>
            <p:nvPr/>
          </p:nvSpPr>
          <p:spPr>
            <a:xfrm>
              <a:off x="8129772" y="5871626"/>
              <a:ext cx="2177539" cy="68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Non-Carbon Fuelled Transport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0A4513-3429-6463-7ADD-4C3C16BBB41C}"/>
              </a:ext>
            </a:extLst>
          </p:cNvPr>
          <p:cNvGrpSpPr/>
          <p:nvPr/>
        </p:nvGrpSpPr>
        <p:grpSpPr>
          <a:xfrm>
            <a:off x="3130966" y="4463866"/>
            <a:ext cx="2204734" cy="1669410"/>
            <a:chOff x="1463434" y="4648378"/>
            <a:chExt cx="2556343" cy="1786334"/>
          </a:xfrm>
        </p:grpSpPr>
        <p:pic>
          <p:nvPicPr>
            <p:cNvPr id="28" name="Picture 27" descr="A picture containing person, person, holding, looking&#10;&#10;Description automatically generated">
              <a:extLst>
                <a:ext uri="{FF2B5EF4-FFF2-40B4-BE49-F238E27FC236}">
                  <a16:creationId xmlns:a16="http://schemas.microsoft.com/office/drawing/2014/main" id="{40A693A2-941E-FC78-5B37-6E3416AED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434" y="4648378"/>
              <a:ext cx="2062769" cy="13750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D20CF0-FFA6-A5D4-7C3B-221B6D7CA54D}"/>
                </a:ext>
              </a:extLst>
            </p:cNvPr>
            <p:cNvSpPr txBox="1"/>
            <p:nvPr/>
          </p:nvSpPr>
          <p:spPr>
            <a:xfrm>
              <a:off x="1842238" y="6072446"/>
              <a:ext cx="2177539" cy="362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Agri-tech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2CA06D-9860-6608-F34B-6DF996AA8720}"/>
              </a:ext>
            </a:extLst>
          </p:cNvPr>
          <p:cNvGrpSpPr/>
          <p:nvPr/>
        </p:nvGrpSpPr>
        <p:grpSpPr>
          <a:xfrm>
            <a:off x="9378549" y="1419451"/>
            <a:ext cx="2471434" cy="1570392"/>
            <a:chOff x="131379" y="2449223"/>
            <a:chExt cx="2991510" cy="1773957"/>
          </a:xfrm>
        </p:grpSpPr>
        <p:pic>
          <p:nvPicPr>
            <p:cNvPr id="31" name="Picture 30" descr="A picture containing road, outdoor, street, sitting&#10;&#10;Description automatically generated">
              <a:extLst>
                <a:ext uri="{FF2B5EF4-FFF2-40B4-BE49-F238E27FC236}">
                  <a16:creationId xmlns:a16="http://schemas.microsoft.com/office/drawing/2014/main" id="{0D39D099-012F-15D4-D4D5-DA820C177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4666" y="2510144"/>
              <a:ext cx="1738223" cy="13019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2" name="Picture 31" descr="A picture containing indoor, table, sitting, small&#10;&#10;Description automatically generated">
              <a:extLst>
                <a:ext uri="{FF2B5EF4-FFF2-40B4-BE49-F238E27FC236}">
                  <a16:creationId xmlns:a16="http://schemas.microsoft.com/office/drawing/2014/main" id="{38E09E00-CF74-33A8-3DA0-587F37118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680" y="2986114"/>
              <a:ext cx="1855765" cy="12370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CFE94B-6C80-7C89-5534-39B517DBA746}"/>
                </a:ext>
              </a:extLst>
            </p:cNvPr>
            <p:cNvSpPr txBox="1"/>
            <p:nvPr/>
          </p:nvSpPr>
          <p:spPr>
            <a:xfrm>
              <a:off x="131379" y="2449223"/>
              <a:ext cx="1659044" cy="382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Logistics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205FE2-06B1-4B4C-7C43-F596C64CED3F}"/>
              </a:ext>
            </a:extLst>
          </p:cNvPr>
          <p:cNvGrpSpPr/>
          <p:nvPr/>
        </p:nvGrpSpPr>
        <p:grpSpPr>
          <a:xfrm>
            <a:off x="7884677" y="4493701"/>
            <a:ext cx="1930927" cy="1654634"/>
            <a:chOff x="5552221" y="4661516"/>
            <a:chExt cx="2262976" cy="1899905"/>
          </a:xfrm>
        </p:grpSpPr>
        <p:pic>
          <p:nvPicPr>
            <p:cNvPr id="35" name="Picture 34" descr="A picture containing swimming, glass&#10;&#10;Description automatically generated">
              <a:extLst>
                <a:ext uri="{FF2B5EF4-FFF2-40B4-BE49-F238E27FC236}">
                  <a16:creationId xmlns:a16="http://schemas.microsoft.com/office/drawing/2014/main" id="{A32393BB-609F-C140-5112-EB2AC427C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2221" y="4661516"/>
              <a:ext cx="2108516" cy="14618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3725EE1-7CE3-16E2-2A2F-DC0CCFCFF557}"/>
                </a:ext>
              </a:extLst>
            </p:cNvPr>
            <p:cNvSpPr txBox="1"/>
            <p:nvPr/>
          </p:nvSpPr>
          <p:spPr>
            <a:xfrm>
              <a:off x="5637658" y="6172682"/>
              <a:ext cx="2177539" cy="38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Health and Care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F22797-30F7-38C5-C553-80BA4471F2E0}"/>
              </a:ext>
            </a:extLst>
          </p:cNvPr>
          <p:cNvGrpSpPr/>
          <p:nvPr/>
        </p:nvGrpSpPr>
        <p:grpSpPr>
          <a:xfrm>
            <a:off x="5453349" y="914399"/>
            <a:ext cx="1749428" cy="1749828"/>
            <a:chOff x="5797733" y="100230"/>
            <a:chExt cx="2117568" cy="197665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94D4F36-0713-5F32-0E9B-5102A86BEB94}"/>
                </a:ext>
              </a:extLst>
            </p:cNvPr>
            <p:cNvSpPr txBox="1"/>
            <p:nvPr/>
          </p:nvSpPr>
          <p:spPr>
            <a:xfrm>
              <a:off x="5957950" y="100230"/>
              <a:ext cx="1797135" cy="382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Manufacturing</a:t>
              </a:r>
            </a:p>
          </p:txBody>
        </p:sp>
        <p:pic>
          <p:nvPicPr>
            <p:cNvPr id="39" name="Picture 38" descr="A picture containing bicycle, racket, person, blue&#10;&#10;Description automatically generated">
              <a:extLst>
                <a:ext uri="{FF2B5EF4-FFF2-40B4-BE49-F238E27FC236}">
                  <a16:creationId xmlns:a16="http://schemas.microsoft.com/office/drawing/2014/main" id="{22DEF2EA-7A6E-31DC-F422-87FE1044D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7733" y="531953"/>
              <a:ext cx="2117568" cy="15449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97FF627-9A4A-3808-AEF4-B0E681F331E2}"/>
              </a:ext>
            </a:extLst>
          </p:cNvPr>
          <p:cNvSpPr txBox="1"/>
          <p:nvPr/>
        </p:nvSpPr>
        <p:spPr>
          <a:xfrm>
            <a:off x="7320648" y="3105609"/>
            <a:ext cx="2991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Technology/Automation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Labour Costs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Aging Population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5E3E79-F9AA-A0C6-2CE6-183F7A188411}"/>
              </a:ext>
            </a:extLst>
          </p:cNvPr>
          <p:cNvGrpSpPr/>
          <p:nvPr/>
        </p:nvGrpSpPr>
        <p:grpSpPr>
          <a:xfrm>
            <a:off x="447131" y="1072998"/>
            <a:ext cx="2959791" cy="1851640"/>
            <a:chOff x="1854293" y="3631430"/>
            <a:chExt cx="2959791" cy="18516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9C3A51-B89A-0F54-D943-6292BAED6BD1}"/>
                </a:ext>
              </a:extLst>
            </p:cNvPr>
            <p:cNvSpPr txBox="1"/>
            <p:nvPr/>
          </p:nvSpPr>
          <p:spPr>
            <a:xfrm>
              <a:off x="1854293" y="3631430"/>
              <a:ext cx="2959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Modern Methods of Construction</a:t>
              </a:r>
            </a:p>
          </p:txBody>
        </p:sp>
        <p:pic>
          <p:nvPicPr>
            <p:cNvPr id="6" name="Picture 5" descr="Modern two-story bungalow">
              <a:extLst>
                <a:ext uri="{FF2B5EF4-FFF2-40B4-BE49-F238E27FC236}">
                  <a16:creationId xmlns:a16="http://schemas.microsoft.com/office/drawing/2014/main" id="{F433EDAE-CD27-98A4-E995-4ECD77C46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77654" y="4251257"/>
              <a:ext cx="1564578" cy="12318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2EC08DE-FE98-BD5C-A030-A926B3588CF0}"/>
              </a:ext>
            </a:extLst>
          </p:cNvPr>
          <p:cNvSpPr txBox="1"/>
          <p:nvPr/>
        </p:nvSpPr>
        <p:spPr>
          <a:xfrm>
            <a:off x="400008" y="251615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Future Opportunities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762EF12-D102-7801-0271-4D27DAB9B029}"/>
              </a:ext>
            </a:extLst>
          </p:cNvPr>
          <p:cNvGrpSpPr/>
          <p:nvPr/>
        </p:nvGrpSpPr>
        <p:grpSpPr>
          <a:xfrm>
            <a:off x="5335700" y="4537347"/>
            <a:ext cx="2323748" cy="1591501"/>
            <a:chOff x="5638936" y="4474242"/>
            <a:chExt cx="2323748" cy="1591501"/>
          </a:xfrm>
        </p:grpSpPr>
        <p:pic>
          <p:nvPicPr>
            <p:cNvPr id="1026" name="Picture 2" descr="2,274,400+ Digital Creativity Stock Photos, Pictures &amp; Royalty-Free Images  - iStock | Digital design, Social media, Smartphone">
              <a:extLst>
                <a:ext uri="{FF2B5EF4-FFF2-40B4-BE49-F238E27FC236}">
                  <a16:creationId xmlns:a16="http://schemas.microsoft.com/office/drawing/2014/main" id="{4C479CFC-5703-D774-025B-86392D667B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38936" y="4474242"/>
              <a:ext cx="1998891" cy="124192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038166-8DB5-37A0-7776-1DB6A41EA239}"/>
                </a:ext>
              </a:extLst>
            </p:cNvPr>
            <p:cNvSpPr txBox="1"/>
            <p:nvPr/>
          </p:nvSpPr>
          <p:spPr>
            <a:xfrm>
              <a:off x="6084652" y="5727189"/>
              <a:ext cx="187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Creative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4221FF4-4515-33CB-0C89-26382C52852A}"/>
              </a:ext>
            </a:extLst>
          </p:cNvPr>
          <p:cNvSpPr txBox="1"/>
          <p:nvPr/>
        </p:nvSpPr>
        <p:spPr>
          <a:xfrm>
            <a:off x="5828005" y="338187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8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215F6D6-F70E-6FC8-39C4-E7BA490B2D74}"/>
              </a:ext>
            </a:extLst>
          </p:cNvPr>
          <p:cNvSpPr/>
          <p:nvPr/>
        </p:nvSpPr>
        <p:spPr>
          <a:xfrm>
            <a:off x="4234648" y="4130932"/>
            <a:ext cx="3000653" cy="158910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18D043-6ADF-FF70-90F6-3027A409965C}"/>
              </a:ext>
            </a:extLst>
          </p:cNvPr>
          <p:cNvSpPr/>
          <p:nvPr/>
        </p:nvSpPr>
        <p:spPr>
          <a:xfrm>
            <a:off x="5914007" y="1604785"/>
            <a:ext cx="4971495" cy="216684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14EB42-5118-EF42-0673-7791D299D5DB}"/>
              </a:ext>
            </a:extLst>
          </p:cNvPr>
          <p:cNvSpPr/>
          <p:nvPr/>
        </p:nvSpPr>
        <p:spPr>
          <a:xfrm>
            <a:off x="701335" y="1604785"/>
            <a:ext cx="4971495" cy="216684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7656B-D256-4B8A-8E41-68FE5E9D355E}"/>
              </a:ext>
            </a:extLst>
          </p:cNvPr>
          <p:cNvSpPr txBox="1"/>
          <p:nvPr/>
        </p:nvSpPr>
        <p:spPr>
          <a:xfrm>
            <a:off x="432801" y="946401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Jobs and Changes in Occupation Roles </a:t>
            </a:r>
            <a:endParaRPr lang="en-GB" b="1" i="0" dirty="0">
              <a:solidFill>
                <a:srgbClr val="0B0C0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CADEB9-4ECC-D696-8FBA-7E795C30D4A5}"/>
              </a:ext>
            </a:extLst>
          </p:cNvPr>
          <p:cNvSpPr txBox="1"/>
          <p:nvPr/>
        </p:nvSpPr>
        <p:spPr>
          <a:xfrm>
            <a:off x="1062141" y="1811045"/>
            <a:ext cx="42498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 driven service industries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C99E0-59B9-200C-600F-EB69DB695962}"/>
              </a:ext>
            </a:extLst>
          </p:cNvPr>
          <p:cNvSpPr txBox="1"/>
          <p:nvPr/>
        </p:nvSpPr>
        <p:spPr>
          <a:xfrm>
            <a:off x="4690204" y="4325318"/>
            <a:ext cx="2287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Serving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1C915-EF05-CC2D-BDE4-F050D7EC9609}"/>
              </a:ext>
            </a:extLst>
          </p:cNvPr>
          <p:cNvSpPr txBox="1"/>
          <p:nvPr/>
        </p:nvSpPr>
        <p:spPr>
          <a:xfrm>
            <a:off x="432801" y="269035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Future opportunities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27561-2C02-BC0F-21CB-F83EF7A4E50E}"/>
              </a:ext>
            </a:extLst>
          </p:cNvPr>
          <p:cNvSpPr txBox="1"/>
          <p:nvPr/>
        </p:nvSpPr>
        <p:spPr>
          <a:xfrm>
            <a:off x="6172215" y="1811045"/>
            <a:ext cx="48005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Zero/Green Economy/Sustainability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operators/technicians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professionals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5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97656B-D256-4B8A-8E41-68FE5E9D355E}"/>
              </a:ext>
            </a:extLst>
          </p:cNvPr>
          <p:cNvSpPr txBox="1"/>
          <p:nvPr/>
        </p:nvSpPr>
        <p:spPr>
          <a:xfrm>
            <a:off x="400008" y="251615"/>
            <a:ext cx="489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Pathways – Routes to Work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5AC3D9-D58F-AA5C-51E8-BE61DDBDAF47}"/>
              </a:ext>
            </a:extLst>
          </p:cNvPr>
          <p:cNvGrpSpPr/>
          <p:nvPr/>
        </p:nvGrpSpPr>
        <p:grpSpPr>
          <a:xfrm>
            <a:off x="489546" y="4497662"/>
            <a:ext cx="3228209" cy="1589221"/>
            <a:chOff x="175388" y="3765822"/>
            <a:chExt cx="3228209" cy="15892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577F6F-DE2D-2A15-DD30-EAD787AD6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0050" y="4093434"/>
              <a:ext cx="1261609" cy="126160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46DE5E-D49D-16CC-092D-885E1332C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1988" y="4093434"/>
              <a:ext cx="1261609" cy="126160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7769FC-9F56-E8C6-C6EF-CFB4EF63EC2E}"/>
                </a:ext>
              </a:extLst>
            </p:cNvPr>
            <p:cNvSpPr txBox="1"/>
            <p:nvPr/>
          </p:nvSpPr>
          <p:spPr>
            <a:xfrm>
              <a:off x="1346488" y="3885683"/>
              <a:ext cx="694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GCSE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A526511-A7A6-FC0A-C44F-5F2E6D0606B1}"/>
                </a:ext>
              </a:extLst>
            </p:cNvPr>
            <p:cNvSpPr txBox="1"/>
            <p:nvPr/>
          </p:nvSpPr>
          <p:spPr>
            <a:xfrm>
              <a:off x="2242567" y="3765822"/>
              <a:ext cx="1069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Applied Learning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749562-E13F-C741-3F97-FC86671AAA09}"/>
                </a:ext>
              </a:extLst>
            </p:cNvPr>
            <p:cNvSpPr txBox="1"/>
            <p:nvPr/>
          </p:nvSpPr>
          <p:spPr>
            <a:xfrm>
              <a:off x="175388" y="4873917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14-16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12A638-C3E6-D743-A77E-7B00CCEF02AC}"/>
              </a:ext>
            </a:extLst>
          </p:cNvPr>
          <p:cNvGrpSpPr/>
          <p:nvPr/>
        </p:nvGrpSpPr>
        <p:grpSpPr>
          <a:xfrm>
            <a:off x="517588" y="2727375"/>
            <a:ext cx="6345739" cy="1793370"/>
            <a:chOff x="196834" y="2176267"/>
            <a:chExt cx="6345739" cy="179337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463E9E4-823E-0522-107B-20C35472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822" y="2195905"/>
              <a:ext cx="1574506" cy="536489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78466BB-B30C-9779-4B49-39A6EF4794CB}"/>
                </a:ext>
              </a:extLst>
            </p:cNvPr>
            <p:cNvGrpSpPr/>
            <p:nvPr/>
          </p:nvGrpSpPr>
          <p:grpSpPr>
            <a:xfrm>
              <a:off x="196834" y="2176267"/>
              <a:ext cx="6345739" cy="1793370"/>
              <a:chOff x="196834" y="2228023"/>
              <a:chExt cx="6345739" cy="1793370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427064BA-3E8D-4E1B-350D-38578B2853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0463" y="2759783"/>
                <a:ext cx="1261610" cy="1261610"/>
              </a:xfrm>
              <a:prstGeom prst="rect">
                <a:avLst/>
              </a:prstGeom>
              <a:noFill/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2BDBAD1A-CA77-E628-A724-782974FC5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32401" y="2759783"/>
                <a:ext cx="1261609" cy="1261609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F6FE043-4442-0084-A945-C0B9035412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81414" y="2759783"/>
                <a:ext cx="1261609" cy="1261609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B87B6FD8-03C0-E0AB-1050-E5B0A721A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80964" y="2759783"/>
                <a:ext cx="1261609" cy="1261609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4F63419-6D44-B600-9060-FB8944BCEC64}"/>
                  </a:ext>
                </a:extLst>
              </p:cNvPr>
              <p:cNvSpPr txBox="1"/>
              <p:nvPr/>
            </p:nvSpPr>
            <p:spPr>
              <a:xfrm>
                <a:off x="2377426" y="2308037"/>
                <a:ext cx="8143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Level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6D1851F-2E40-E9A3-4E89-88B62FA310F0}"/>
                  </a:ext>
                </a:extLst>
              </p:cNvPr>
              <p:cNvSpPr txBox="1"/>
              <p:nvPr/>
            </p:nvSpPr>
            <p:spPr>
              <a:xfrm>
                <a:off x="3320175" y="2228024"/>
                <a:ext cx="10802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Technical/  T Levels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D6228FA-F9CA-D04C-9B57-62C070B18328}"/>
                  </a:ext>
                </a:extLst>
              </p:cNvPr>
              <p:cNvSpPr txBox="1"/>
              <p:nvPr/>
            </p:nvSpPr>
            <p:spPr>
              <a:xfrm>
                <a:off x="5396264" y="2228023"/>
                <a:ext cx="10374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Work Study</a:t>
                </a:r>
              </a:p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Programme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FD5D28-EA48-B7EA-C46F-C6D7FFB363B2}"/>
                  </a:ext>
                </a:extLst>
              </p:cNvPr>
              <p:cNvSpPr txBox="1"/>
              <p:nvPr/>
            </p:nvSpPr>
            <p:spPr>
              <a:xfrm>
                <a:off x="196834" y="3281223"/>
                <a:ext cx="57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+16</a:t>
                </a: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21B77BD-8B99-F45D-6F1D-D31168DF2BCB}"/>
              </a:ext>
            </a:extLst>
          </p:cNvPr>
          <p:cNvGrpSpPr/>
          <p:nvPr/>
        </p:nvGrpSpPr>
        <p:grpSpPr>
          <a:xfrm>
            <a:off x="510992" y="1124794"/>
            <a:ext cx="4652299" cy="1575349"/>
            <a:chOff x="196834" y="640012"/>
            <a:chExt cx="4652299" cy="1575349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C67CC1E-CE7A-AE22-9D00-7F138AD71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0631" y="646268"/>
              <a:ext cx="1491073" cy="508060"/>
            </a:xfrm>
            <a:prstGeom prst="rect">
              <a:avLst/>
            </a:prstGeom>
          </p:spPr>
        </p:pic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900CA47-464B-9EC7-5831-EA720D3DCEA9}"/>
                </a:ext>
              </a:extLst>
            </p:cNvPr>
            <p:cNvGrpSpPr/>
            <p:nvPr/>
          </p:nvGrpSpPr>
          <p:grpSpPr>
            <a:xfrm>
              <a:off x="196834" y="640012"/>
              <a:ext cx="4652299" cy="1575349"/>
              <a:chOff x="196834" y="640012"/>
              <a:chExt cx="4652299" cy="1575349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A1887F84-840B-A2C4-A1DC-5265DAFC2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0463" y="953751"/>
                <a:ext cx="1261610" cy="1261610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6B8E7AB0-ECC9-4848-AC9B-4552AC6461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0279" y="953751"/>
                <a:ext cx="1261609" cy="1261609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B0AF0033-2A87-F84F-6C10-76A9A8696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7524" y="953751"/>
                <a:ext cx="1261609" cy="1261609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6C15484-97F7-5312-0819-7466E2B926A8}"/>
                  </a:ext>
                </a:extLst>
              </p:cNvPr>
              <p:cNvSpPr txBox="1"/>
              <p:nvPr/>
            </p:nvSpPr>
            <p:spPr>
              <a:xfrm>
                <a:off x="2179593" y="646269"/>
                <a:ext cx="14401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Vocational/</a:t>
                </a:r>
              </a:p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Higher Technical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F12C573-8B19-B654-55DC-718BCF3C843E}"/>
                  </a:ext>
                </a:extLst>
              </p:cNvPr>
              <p:cNvSpPr txBox="1"/>
              <p:nvPr/>
            </p:nvSpPr>
            <p:spPr>
              <a:xfrm>
                <a:off x="1203645" y="640012"/>
                <a:ext cx="930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Higher</a:t>
                </a:r>
              </a:p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Education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4115396-FE76-8887-C3F3-15D7CF4101F3}"/>
                  </a:ext>
                </a:extLst>
              </p:cNvPr>
              <p:cNvSpPr txBox="1"/>
              <p:nvPr/>
            </p:nvSpPr>
            <p:spPr>
              <a:xfrm>
                <a:off x="196834" y="1694564"/>
                <a:ext cx="57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+19</a:t>
                </a: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C8FB220-B80A-5F99-7CBA-727B205C7F1C}"/>
              </a:ext>
            </a:extLst>
          </p:cNvPr>
          <p:cNvGrpSpPr/>
          <p:nvPr/>
        </p:nvGrpSpPr>
        <p:grpSpPr>
          <a:xfrm>
            <a:off x="8018419" y="1586459"/>
            <a:ext cx="2261217" cy="2844808"/>
            <a:chOff x="6805146" y="678776"/>
            <a:chExt cx="2261217" cy="2844808"/>
          </a:xfrm>
        </p:grpSpPr>
        <p:sp>
          <p:nvSpPr>
            <p:cNvPr id="68" name="Arrow: Right 67">
              <a:extLst>
                <a:ext uri="{FF2B5EF4-FFF2-40B4-BE49-F238E27FC236}">
                  <a16:creationId xmlns:a16="http://schemas.microsoft.com/office/drawing/2014/main" id="{EF43AEFE-5BA1-557A-2CC3-6FBA4F17B5D8}"/>
                </a:ext>
              </a:extLst>
            </p:cNvPr>
            <p:cNvSpPr/>
            <p:nvPr/>
          </p:nvSpPr>
          <p:spPr>
            <a:xfrm>
              <a:off x="6805146" y="1427178"/>
              <a:ext cx="664116" cy="1514956"/>
            </a:xfrm>
            <a:prstGeom prst="rightArrow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4587496-A63F-0C7D-1FE2-9C23225A8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8357" y="988901"/>
              <a:ext cx="1468006" cy="25346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034C98C-3C39-3D80-911A-C00E2CE9C6C4}"/>
                </a:ext>
              </a:extLst>
            </p:cNvPr>
            <p:cNvSpPr txBox="1"/>
            <p:nvPr/>
          </p:nvSpPr>
          <p:spPr>
            <a:xfrm>
              <a:off x="7598358" y="678776"/>
              <a:ext cx="13558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Employment &amp; Career</a:t>
              </a: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9883A6DC-3CE9-2B36-56D7-A58DB529CC06}"/>
              </a:ext>
            </a:extLst>
          </p:cNvPr>
          <p:cNvSpPr/>
          <p:nvPr/>
        </p:nvSpPr>
        <p:spPr>
          <a:xfrm>
            <a:off x="4578880" y="4789790"/>
            <a:ext cx="4704032" cy="1111637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‘better’ or ‘worse’ pathway just the relevant route for a career 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1E22CCB3-9187-1152-B99D-76F0DCD304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618" y="3259134"/>
            <a:ext cx="1261609" cy="126160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FCFC5EC1-01E5-D813-33F4-80A0F3403B22}"/>
              </a:ext>
            </a:extLst>
          </p:cNvPr>
          <p:cNvSpPr txBox="1"/>
          <p:nvPr/>
        </p:nvSpPr>
        <p:spPr>
          <a:xfrm>
            <a:off x="4675962" y="2735375"/>
            <a:ext cx="106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Applied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1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4.1|25.7|21.3|2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15.6|2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2.8|13.4|21.6|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4|8.1|8.7|5.4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"/>
</p:tagLst>
</file>

<file path=ppt/theme/theme1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B4345"/>
      </a:accent1>
      <a:accent2>
        <a:srgbClr val="0099A0"/>
      </a:accent2>
      <a:accent3>
        <a:srgbClr val="81C038"/>
      </a:accent3>
      <a:accent4>
        <a:srgbClr val="AD007A"/>
      </a:accent4>
      <a:accent5>
        <a:srgbClr val="F7941D"/>
      </a:accent5>
      <a:accent6>
        <a:srgbClr val="FFFFFF"/>
      </a:accent6>
      <a:hlink>
        <a:srgbClr val="0099A0"/>
      </a:hlink>
      <a:folHlink>
        <a:srgbClr val="AD007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69519D-5E41-45BA-A664-13900E3DE9C0}" vid="{74CB50DA-164C-4284-8AA1-34F1917DAB9D}"/>
    </a:ext>
  </a:extLst>
</a:theme>
</file>

<file path=ppt/theme/theme2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B4345"/>
      </a:accent1>
      <a:accent2>
        <a:srgbClr val="0099A0"/>
      </a:accent2>
      <a:accent3>
        <a:srgbClr val="81C038"/>
      </a:accent3>
      <a:accent4>
        <a:srgbClr val="AD007A"/>
      </a:accent4>
      <a:accent5>
        <a:srgbClr val="F7941D"/>
      </a:accent5>
      <a:accent6>
        <a:srgbClr val="FFFFFF"/>
      </a:accent6>
      <a:hlink>
        <a:srgbClr val="0099A0"/>
      </a:hlink>
      <a:folHlink>
        <a:srgbClr val="AD007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69519D-5E41-45BA-A664-13900E3DE9C0}" vid="{A731DC33-216F-4AF1-9C91-FE98ABA65C81}"/>
    </a:ext>
  </a:extLst>
</a:theme>
</file>

<file path=ppt/theme/theme3.xml><?xml version="1.0" encoding="utf-8"?>
<a:theme xmlns:a="http://schemas.openxmlformats.org/drawingml/2006/main" name="3_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B4345"/>
      </a:accent1>
      <a:accent2>
        <a:srgbClr val="0099A0"/>
      </a:accent2>
      <a:accent3>
        <a:srgbClr val="81C038"/>
      </a:accent3>
      <a:accent4>
        <a:srgbClr val="AD007A"/>
      </a:accent4>
      <a:accent5>
        <a:srgbClr val="F7941D"/>
      </a:accent5>
      <a:accent6>
        <a:srgbClr val="FFFFFF"/>
      </a:accent6>
      <a:hlink>
        <a:srgbClr val="0099A0"/>
      </a:hlink>
      <a:folHlink>
        <a:srgbClr val="AD007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69519D-5E41-45BA-A664-13900E3DE9C0}" vid="{45C104F8-7247-4970-8F48-ACDA5F2037D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e6cb3d-b9a4-4d6c-b20d-c65c846de810" xsi:nil="true"/>
    <lcf76f155ced4ddcb4097134ff3c332f xmlns="836070ae-bedd-4c8b-98d2-72b5379e158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303E00B1D2A6489FA49A3284897530" ma:contentTypeVersion="18" ma:contentTypeDescription="Create a new document." ma:contentTypeScope="" ma:versionID="dbda96107c961d8428886cf826d3109d">
  <xsd:schema xmlns:xsd="http://www.w3.org/2001/XMLSchema" xmlns:xs="http://www.w3.org/2001/XMLSchema" xmlns:p="http://schemas.microsoft.com/office/2006/metadata/properties" xmlns:ns2="836070ae-bedd-4c8b-98d2-72b5379e158e" xmlns:ns3="b3e6cb3d-b9a4-4d6c-b20d-c65c846de810" targetNamespace="http://schemas.microsoft.com/office/2006/metadata/properties" ma:root="true" ma:fieldsID="fd2819e4702ac15b3c2beb78958d116e" ns2:_="" ns3:_="">
    <xsd:import namespace="836070ae-bedd-4c8b-98d2-72b5379e158e"/>
    <xsd:import namespace="b3e6cb3d-b9a4-4d6c-b20d-c65c846de8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070ae-bedd-4c8b-98d2-72b5379e1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f3e5031-7500-42a2-b1b9-89fc153e5d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6cb3d-b9a4-4d6c-b20d-c65c846de81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3b67ef8-2bbb-458a-afda-b9486a83c130}" ma:internalName="TaxCatchAll" ma:showField="CatchAllData" ma:web="b3e6cb3d-b9a4-4d6c-b20d-c65c846de8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1BA744-C068-4F89-B675-7951EBFB89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DE79C6-2A7C-4280-A91C-0AB6964581C4}">
  <ds:schemaRefs>
    <ds:schemaRef ds:uri="http://www.w3.org/XML/1998/namespace"/>
    <ds:schemaRef ds:uri="http://schemas.microsoft.com/office/2006/documentManagement/types"/>
    <ds:schemaRef ds:uri="http://purl.org/dc/dcmitype/"/>
    <ds:schemaRef ds:uri="836070ae-bedd-4c8b-98d2-72b5379e158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b3e6cb3d-b9a4-4d6c-b20d-c65c846de810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6AAF4A0-3811-411B-AF49-703FFE2A1D9B}"/>
</file>

<file path=docProps/app.xml><?xml version="1.0" encoding="utf-8"?>
<Properties xmlns="http://schemas.openxmlformats.org/officeDocument/2006/extended-properties" xmlns:vt="http://schemas.openxmlformats.org/officeDocument/2006/docPropsVTypes">
  <Template>GrowthHubPresentationTemplate16x9</Template>
  <TotalTime>4113</TotalTime>
  <Words>866</Words>
  <Application>Microsoft Office PowerPoint</Application>
  <PresentationFormat>Widescreen</PresentationFormat>
  <Paragraphs>249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Thompson</dc:creator>
  <cp:lastModifiedBy>Paul Thompson</cp:lastModifiedBy>
  <cp:revision>113</cp:revision>
  <cp:lastPrinted>2022-10-10T15:53:42Z</cp:lastPrinted>
  <dcterms:created xsi:type="dcterms:W3CDTF">2022-03-11T16:01:07Z</dcterms:created>
  <dcterms:modified xsi:type="dcterms:W3CDTF">2024-01-12T09:33:18Z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0x010100F2303E00B1D2A6489FA49A3284897530</vt:lpwstr>
  </property>
  <property fmtid="{D5CDD505-2E9C-101B-9397-08002B2CF9AE}" pid="3" name="MediaServiceImageTags">
    <vt:lpwstr/>
  </property>
</Properties>
</file>