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17"/>
  </p:notesMasterIdLst>
  <p:sldIdLst>
    <p:sldId id="256" r:id="rId5"/>
    <p:sldId id="280" r:id="rId6"/>
    <p:sldId id="288" r:id="rId7"/>
    <p:sldId id="281" r:id="rId8"/>
    <p:sldId id="282" r:id="rId9"/>
    <p:sldId id="283" r:id="rId10"/>
    <p:sldId id="284" r:id="rId11"/>
    <p:sldId id="285" r:id="rId12"/>
    <p:sldId id="286" r:id="rId13"/>
    <p:sldId id="287" r:id="rId14"/>
    <p:sldId id="289" r:id="rId15"/>
    <p:sldId id="29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AA838-C60B-3375-9A9C-ECEF6EAE6E8D}" v="25" dt="2022-02-28T08:12:47.354"/>
    <p1510:client id="{331246AF-4442-783C-77DE-901E28DD766F}" v="18" dt="2022-02-26T12:37:43.503"/>
    <p1510:client id="{437C0B3D-1D62-EF7B-D896-240BD7FFFB1A}" v="13" dt="2022-02-27T11:22:56.116"/>
    <p1510:client id="{61AAFEE8-A574-82D1-0DDC-FD1ADF3AA79D}" v="1" dt="2022-02-28T15:48:47.744"/>
  </p1510:revLst>
</p1510:revInfo>
</file>

<file path=ppt/tableStyles.xml><?xml version="1.0" encoding="utf-8"?>
<a:tblStyleLst xmlns:a="http://schemas.openxmlformats.org/drawingml/2006/main" def="{9A56BA3D-519D-415B-A60D-EC3BC6CE2AD6}">
  <a:tblStyle styleId="{9A56BA3D-519D-415B-A60D-EC3BC6CE2AD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7"/>
          </a:solidFill>
        </a:fill>
      </a:tcStyle>
    </a:wholeTbl>
    <a:band1H>
      <a:tcTxStyle/>
      <a:tcStyle>
        <a:tcBdr/>
        <a:fill>
          <a:solidFill>
            <a:srgbClr val="E0CBCC"/>
          </a:solidFill>
        </a:fill>
      </a:tcStyle>
    </a:band1H>
    <a:band2H>
      <a:tcTxStyle/>
      <a:tcStyle>
        <a:tcBdr/>
      </a:tcStyle>
    </a:band2H>
    <a:band1V>
      <a:tcTxStyle/>
      <a:tcStyle>
        <a:tcBdr/>
        <a:fill>
          <a:solidFill>
            <a:srgbClr val="E0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21" autoAdjust="0"/>
    <p:restoredTop sz="90207" autoAdjust="0"/>
  </p:normalViewPr>
  <p:slideViewPr>
    <p:cSldViewPr snapToGrid="0">
      <p:cViewPr varScale="1">
        <p:scale>
          <a:sx n="104" d="100"/>
          <a:sy n="104" d="100"/>
        </p:scale>
        <p:origin x="12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M Rushton" userId="S::mrushton@shiresmat.org.uk::d05ce8e1-c6a0-4e8f-998e-33c9af18436a" providerId="AD" clId="Web-{0C8AA838-C60B-3375-9A9C-ECEF6EAE6E8D}"/>
    <pc:docChg chg="modSld">
      <pc:chgData name="Mr M Rushton" userId="S::mrushton@shiresmat.org.uk::d05ce8e1-c6a0-4e8f-998e-33c9af18436a" providerId="AD" clId="Web-{0C8AA838-C60B-3375-9A9C-ECEF6EAE6E8D}" dt="2022-02-28T08:12:45.870" v="21" actId="20577"/>
      <pc:docMkLst>
        <pc:docMk/>
      </pc:docMkLst>
      <pc:sldChg chg="modSp">
        <pc:chgData name="Mr M Rushton" userId="S::mrushton@shiresmat.org.uk::d05ce8e1-c6a0-4e8f-998e-33c9af18436a" providerId="AD" clId="Web-{0C8AA838-C60B-3375-9A9C-ECEF6EAE6E8D}" dt="2022-02-28T08:12:45.870" v="21" actId="20577"/>
        <pc:sldMkLst>
          <pc:docMk/>
          <pc:sldMk cId="712715836" sldId="280"/>
        </pc:sldMkLst>
        <pc:spChg chg="mod">
          <ac:chgData name="Mr M Rushton" userId="S::mrushton@shiresmat.org.uk::d05ce8e1-c6a0-4e8f-998e-33c9af18436a" providerId="AD" clId="Web-{0C8AA838-C60B-3375-9A9C-ECEF6EAE6E8D}" dt="2022-02-28T08:12:45.870" v="21" actId="20577"/>
          <ac:spMkLst>
            <pc:docMk/>
            <pc:sldMk cId="712715836" sldId="280"/>
            <ac:spMk id="4" creationId="{00000000-0000-0000-0000-000000000000}"/>
          </ac:spMkLst>
        </pc:spChg>
      </pc:sldChg>
    </pc:docChg>
  </pc:docChgLst>
  <pc:docChgLst>
    <pc:chgData name="Mr M Rushton" userId="S::mrushton@shiresmat.org.uk::d05ce8e1-c6a0-4e8f-998e-33c9af18436a" providerId="AD" clId="Web-{331246AF-4442-783C-77DE-901E28DD766F}"/>
    <pc:docChg chg="modSld">
      <pc:chgData name="Mr M Rushton" userId="S::mrushton@shiresmat.org.uk::d05ce8e1-c6a0-4e8f-998e-33c9af18436a" providerId="AD" clId="Web-{331246AF-4442-783C-77DE-901E28DD766F}" dt="2022-02-26T12:37:39.019" v="13" actId="20577"/>
      <pc:docMkLst>
        <pc:docMk/>
      </pc:docMkLst>
      <pc:sldChg chg="modSp">
        <pc:chgData name="Mr M Rushton" userId="S::mrushton@shiresmat.org.uk::d05ce8e1-c6a0-4e8f-998e-33c9af18436a" providerId="AD" clId="Web-{331246AF-4442-783C-77DE-901E28DD766F}" dt="2022-02-26T12:36:34.486" v="0" actId="14100"/>
        <pc:sldMkLst>
          <pc:docMk/>
          <pc:sldMk cId="2404188528" sldId="285"/>
        </pc:sldMkLst>
        <pc:spChg chg="mod">
          <ac:chgData name="Mr M Rushton" userId="S::mrushton@shiresmat.org.uk::d05ce8e1-c6a0-4e8f-998e-33c9af18436a" providerId="AD" clId="Web-{331246AF-4442-783C-77DE-901E28DD766F}" dt="2022-02-26T12:36:34.486" v="0" actId="14100"/>
          <ac:spMkLst>
            <pc:docMk/>
            <pc:sldMk cId="2404188528" sldId="285"/>
            <ac:spMk id="4" creationId="{00000000-0000-0000-0000-000000000000}"/>
          </ac:spMkLst>
        </pc:spChg>
      </pc:sldChg>
      <pc:sldChg chg="modSp">
        <pc:chgData name="Mr M Rushton" userId="S::mrushton@shiresmat.org.uk::d05ce8e1-c6a0-4e8f-998e-33c9af18436a" providerId="AD" clId="Web-{331246AF-4442-783C-77DE-901E28DD766F}" dt="2022-02-26T12:36:43.080" v="2" actId="14100"/>
        <pc:sldMkLst>
          <pc:docMk/>
          <pc:sldMk cId="3214526987" sldId="286"/>
        </pc:sldMkLst>
        <pc:spChg chg="mod">
          <ac:chgData name="Mr M Rushton" userId="S::mrushton@shiresmat.org.uk::d05ce8e1-c6a0-4e8f-998e-33c9af18436a" providerId="AD" clId="Web-{331246AF-4442-783C-77DE-901E28DD766F}" dt="2022-02-26T12:36:39.892" v="1" actId="14100"/>
          <ac:spMkLst>
            <pc:docMk/>
            <pc:sldMk cId="3214526987" sldId="286"/>
            <ac:spMk id="4" creationId="{00000000-0000-0000-0000-000000000000}"/>
          </ac:spMkLst>
        </pc:spChg>
        <pc:spChg chg="mod">
          <ac:chgData name="Mr M Rushton" userId="S::mrushton@shiresmat.org.uk::d05ce8e1-c6a0-4e8f-998e-33c9af18436a" providerId="AD" clId="Web-{331246AF-4442-783C-77DE-901E28DD766F}" dt="2022-02-26T12:36:43.080" v="2" actId="14100"/>
          <ac:spMkLst>
            <pc:docMk/>
            <pc:sldMk cId="3214526987" sldId="286"/>
            <ac:spMk id="5" creationId="{00000000-0000-0000-0000-000000000000}"/>
          </ac:spMkLst>
        </pc:spChg>
      </pc:sldChg>
      <pc:sldChg chg="modSp">
        <pc:chgData name="Mr M Rushton" userId="S::mrushton@shiresmat.org.uk::d05ce8e1-c6a0-4e8f-998e-33c9af18436a" providerId="AD" clId="Web-{331246AF-4442-783C-77DE-901E28DD766F}" dt="2022-02-26T12:37:39.019" v="13" actId="20577"/>
        <pc:sldMkLst>
          <pc:docMk/>
          <pc:sldMk cId="1163014056" sldId="287"/>
        </pc:sldMkLst>
        <pc:spChg chg="mod">
          <ac:chgData name="Mr M Rushton" userId="S::mrushton@shiresmat.org.uk::d05ce8e1-c6a0-4e8f-998e-33c9af18436a" providerId="AD" clId="Web-{331246AF-4442-783C-77DE-901E28DD766F}" dt="2022-02-26T12:37:39.019" v="13" actId="20577"/>
          <ac:spMkLst>
            <pc:docMk/>
            <pc:sldMk cId="1163014056" sldId="287"/>
            <ac:spMk id="38" creationId="{00000000-0000-0000-0000-000000000000}"/>
          </ac:spMkLst>
        </pc:spChg>
      </pc:sldChg>
      <pc:sldChg chg="modSp">
        <pc:chgData name="Mr M Rushton" userId="S::mrushton@shiresmat.org.uk::d05ce8e1-c6a0-4e8f-998e-33c9af18436a" providerId="AD" clId="Web-{331246AF-4442-783C-77DE-901E28DD766F}" dt="2022-02-26T12:37:13.206" v="8" actId="1076"/>
        <pc:sldMkLst>
          <pc:docMk/>
          <pc:sldMk cId="2657137109" sldId="289"/>
        </pc:sldMkLst>
        <pc:spChg chg="mod">
          <ac:chgData name="Mr M Rushton" userId="S::mrushton@shiresmat.org.uk::d05ce8e1-c6a0-4e8f-998e-33c9af18436a" providerId="AD" clId="Web-{331246AF-4442-783C-77DE-901E28DD766F}" dt="2022-02-26T12:37:13.206" v="8" actId="1076"/>
          <ac:spMkLst>
            <pc:docMk/>
            <pc:sldMk cId="2657137109" sldId="289"/>
            <ac:spMk id="4" creationId="{00000000-0000-0000-0000-000000000000}"/>
          </ac:spMkLst>
        </pc:spChg>
      </pc:sldChg>
      <pc:sldChg chg="modSp">
        <pc:chgData name="Mr M Rushton" userId="S::mrushton@shiresmat.org.uk::d05ce8e1-c6a0-4e8f-998e-33c9af18436a" providerId="AD" clId="Web-{331246AF-4442-783C-77DE-901E28DD766F}" dt="2022-02-26T12:37:21.378" v="9" actId="14100"/>
        <pc:sldMkLst>
          <pc:docMk/>
          <pc:sldMk cId="2119111912" sldId="290"/>
        </pc:sldMkLst>
        <pc:spChg chg="mod">
          <ac:chgData name="Mr M Rushton" userId="S::mrushton@shiresmat.org.uk::d05ce8e1-c6a0-4e8f-998e-33c9af18436a" providerId="AD" clId="Web-{331246AF-4442-783C-77DE-901E28DD766F}" dt="2022-02-26T12:37:21.378" v="9" actId="14100"/>
          <ac:spMkLst>
            <pc:docMk/>
            <pc:sldMk cId="2119111912" sldId="290"/>
            <ac:spMk id="4" creationId="{00000000-0000-0000-0000-000000000000}"/>
          </ac:spMkLst>
        </pc:spChg>
      </pc:sldChg>
    </pc:docChg>
  </pc:docChgLst>
  <pc:docChgLst>
    <pc:chgData name="Mr M Rushton" userId="S::mrushton@shiresmat.org.uk::d05ce8e1-c6a0-4e8f-998e-33c9af18436a" providerId="AD" clId="Web-{437C0B3D-1D62-EF7B-D896-240BD7FFFB1A}"/>
    <pc:docChg chg="modSld">
      <pc:chgData name="Mr M Rushton" userId="S::mrushton@shiresmat.org.uk::d05ce8e1-c6a0-4e8f-998e-33c9af18436a" providerId="AD" clId="Web-{437C0B3D-1D62-EF7B-D896-240BD7FFFB1A}" dt="2022-02-27T11:22:49.741" v="8" actId="14100"/>
      <pc:docMkLst>
        <pc:docMk/>
      </pc:docMkLst>
      <pc:sldChg chg="modSp">
        <pc:chgData name="Mr M Rushton" userId="S::mrushton@shiresmat.org.uk::d05ce8e1-c6a0-4e8f-998e-33c9af18436a" providerId="AD" clId="Web-{437C0B3D-1D62-EF7B-D896-240BD7FFFB1A}" dt="2022-02-27T11:22:49.741" v="8" actId="14100"/>
        <pc:sldMkLst>
          <pc:docMk/>
          <pc:sldMk cId="2926957564" sldId="284"/>
        </pc:sldMkLst>
        <pc:spChg chg="mod">
          <ac:chgData name="Mr M Rushton" userId="S::mrushton@shiresmat.org.uk::d05ce8e1-c6a0-4e8f-998e-33c9af18436a" providerId="AD" clId="Web-{437C0B3D-1D62-EF7B-D896-240BD7FFFB1A}" dt="2022-02-27T11:22:49.741" v="8" actId="14100"/>
          <ac:spMkLst>
            <pc:docMk/>
            <pc:sldMk cId="2926957564" sldId="284"/>
            <ac:spMk id="4" creationId="{00000000-0000-0000-0000-000000000000}"/>
          </ac:spMkLst>
        </pc:spChg>
      </pc:sldChg>
    </pc:docChg>
  </pc:docChgLst>
  <pc:docChgLst>
    <pc:chgData name="Mr M Rushton" userId="S::mrushton@shiresmat.org.uk::d05ce8e1-c6a0-4e8f-998e-33c9af18436a" providerId="AD" clId="Web-{61AAFEE8-A574-82D1-0DDC-FD1ADF3AA79D}"/>
    <pc:docChg chg="modSld">
      <pc:chgData name="Mr M Rushton" userId="S::mrushton@shiresmat.org.uk::d05ce8e1-c6a0-4e8f-998e-33c9af18436a" providerId="AD" clId="Web-{61AAFEE8-A574-82D1-0DDC-FD1ADF3AA79D}" dt="2022-02-28T15:48:47.744" v="0" actId="14100"/>
      <pc:docMkLst>
        <pc:docMk/>
      </pc:docMkLst>
      <pc:sldChg chg="modSp">
        <pc:chgData name="Mr M Rushton" userId="S::mrushton@shiresmat.org.uk::d05ce8e1-c6a0-4e8f-998e-33c9af18436a" providerId="AD" clId="Web-{61AAFEE8-A574-82D1-0DDC-FD1ADF3AA79D}" dt="2022-02-28T15:48:47.744" v="0" actId="14100"/>
        <pc:sldMkLst>
          <pc:docMk/>
          <pc:sldMk cId="2926957564" sldId="284"/>
        </pc:sldMkLst>
        <pc:spChg chg="mod">
          <ac:chgData name="Mr M Rushton" userId="S::mrushton@shiresmat.org.uk::d05ce8e1-c6a0-4e8f-998e-33c9af18436a" providerId="AD" clId="Web-{61AAFEE8-A574-82D1-0DDC-FD1ADF3AA79D}" dt="2022-02-28T15:48:47.744" v="0" actId="14100"/>
          <ac:spMkLst>
            <pc:docMk/>
            <pc:sldMk cId="2926957564" sldId="284"/>
            <ac:spMk id="4" creationId="{00000000-0000-0000-0000-000000000000}"/>
          </ac:spMkLst>
        </pc:spChg>
      </pc:sldChg>
    </pc:docChg>
  </pc:docChgLst>
  <pc:docChgLst>
    <pc:chgData clId="Web-{331246AF-4442-783C-77DE-901E28DD766F}"/>
    <pc:docChg chg="modSld">
      <pc:chgData name="" userId="" providerId="" clId="Web-{331246AF-4442-783C-77DE-901E28DD766F}" dt="2022-02-26T12:32:39.432" v="0" actId="20577"/>
      <pc:docMkLst>
        <pc:docMk/>
      </pc:docMkLst>
      <pc:sldChg chg="modSp">
        <pc:chgData name="" userId="" providerId="" clId="Web-{331246AF-4442-783C-77DE-901E28DD766F}" dt="2022-02-26T12:32:39.432" v="0" actId="20577"/>
        <pc:sldMkLst>
          <pc:docMk/>
          <pc:sldMk cId="0" sldId="256"/>
        </pc:sldMkLst>
        <pc:spChg chg="mod">
          <ac:chgData name="" userId="" providerId="" clId="Web-{331246AF-4442-783C-77DE-901E28DD766F}" dt="2022-02-26T12:32:39.432" v="0" actId="20577"/>
          <ac:spMkLst>
            <pc:docMk/>
            <pc:sldMk cId="0" sldId="256"/>
            <ac:spMk id="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21799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45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10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40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20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01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777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852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98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24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55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 name="Google Shape;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09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tudley DNA Slides Template">
  <p:cSld name="Title Slide">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r="37584"/>
          <a:stretch/>
        </p:blipFill>
        <p:spPr>
          <a:xfrm rot="10800000">
            <a:off x="-1" y="-8476"/>
            <a:ext cx="990301" cy="6877026"/>
          </a:xfrm>
          <a:prstGeom prst="rect">
            <a:avLst/>
          </a:prstGeom>
          <a:noFill/>
          <a:ln>
            <a:noFill/>
          </a:ln>
        </p:spPr>
      </p:pic>
      <p:pic>
        <p:nvPicPr>
          <p:cNvPr id="22" name="Google Shape;22;p3"/>
          <p:cNvPicPr preferRelativeResize="0"/>
          <p:nvPr/>
        </p:nvPicPr>
        <p:blipFill rotWithShape="1">
          <a:blip r:embed="rId3">
            <a:alphaModFix/>
          </a:blip>
          <a:srcRect/>
          <a:stretch/>
        </p:blipFill>
        <p:spPr>
          <a:xfrm>
            <a:off x="29527" y="6118033"/>
            <a:ext cx="3351600" cy="624557"/>
          </a:xfrm>
          <a:prstGeom prst="rect">
            <a:avLst/>
          </a:prstGeom>
          <a:noFill/>
          <a:ln>
            <a:noFill/>
          </a:ln>
        </p:spPr>
      </p:pic>
      <p:grpSp>
        <p:nvGrpSpPr>
          <p:cNvPr id="23" name="Google Shape;23;p3"/>
          <p:cNvGrpSpPr/>
          <p:nvPr/>
        </p:nvGrpSpPr>
        <p:grpSpPr>
          <a:xfrm>
            <a:off x="8241470" y="-8483"/>
            <a:ext cx="3950419" cy="6866580"/>
            <a:chOff x="7425125" y="-8467"/>
            <a:chExt cx="4767008" cy="6866580"/>
          </a:xfrm>
        </p:grpSpPr>
        <p:cxnSp>
          <p:nvCxnSpPr>
            <p:cNvPr id="24" name="Google Shape;24;p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6" name="Google Shape;26;p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27" name="Google Shape;27;p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3"/>
            <p:cNvSpPr/>
            <p:nvPr/>
          </p:nvSpPr>
          <p:spPr>
            <a:xfrm>
              <a:off x="8932333" y="3048000"/>
              <a:ext cx="3259800"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F9000">
                <a:alpha val="69019"/>
              </a:srgbClr>
            </a:solidFill>
            <a:ln>
              <a:noFill/>
            </a:ln>
          </p:spPr>
        </p:sp>
        <p:sp>
          <p:nvSpPr>
            <p:cNvPr id="30" name="Google Shape;30;p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35C75">
                <a:alpha val="69019"/>
              </a:srgbClr>
            </a:solidFill>
            <a:ln>
              <a:noFill/>
            </a:ln>
          </p:spPr>
        </p:sp>
        <p:sp>
          <p:nvSpPr>
            <p:cNvPr id="31" name="Google Shape;31;p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2" name="Google Shape;32;p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3" name="Google Shape;33;p3"/>
          <p:cNvPicPr preferRelativeResize="0"/>
          <p:nvPr/>
        </p:nvPicPr>
        <p:blipFill rotWithShape="1">
          <a:blip r:embed="rId4">
            <a:alphaModFix/>
          </a:blip>
          <a:srcRect l="11155" t="14487" r="9835" b="26427"/>
          <a:stretch/>
        </p:blipFill>
        <p:spPr>
          <a:xfrm>
            <a:off x="10614649" y="5246425"/>
            <a:ext cx="1367627" cy="14466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4">
            <a:alphaModFix/>
          </a:blip>
          <a:srcRect r="37584"/>
          <a:stretch/>
        </p:blipFill>
        <p:spPr>
          <a:xfrm rot="10800000">
            <a:off x="-1" y="-8476"/>
            <a:ext cx="990301" cy="6877026"/>
          </a:xfrm>
          <a:prstGeom prst="rect">
            <a:avLst/>
          </a:prstGeom>
          <a:noFill/>
          <a:ln>
            <a:noFill/>
          </a:ln>
        </p:spPr>
      </p:pic>
      <p:pic>
        <p:nvPicPr>
          <p:cNvPr id="7" name="Google Shape;7;p1"/>
          <p:cNvPicPr preferRelativeResize="0"/>
          <p:nvPr/>
        </p:nvPicPr>
        <p:blipFill rotWithShape="1">
          <a:blip r:embed="rId5">
            <a:alphaModFix/>
          </a:blip>
          <a:srcRect/>
          <a:stretch/>
        </p:blipFill>
        <p:spPr>
          <a:xfrm>
            <a:off x="29527" y="6118033"/>
            <a:ext cx="3351600" cy="624557"/>
          </a:xfrm>
          <a:prstGeom prst="rect">
            <a:avLst/>
          </a:prstGeom>
          <a:noFill/>
          <a:ln>
            <a:noFill/>
          </a:ln>
        </p:spPr>
      </p:pic>
      <p:grpSp>
        <p:nvGrpSpPr>
          <p:cNvPr id="8" name="Google Shape;8;p1"/>
          <p:cNvGrpSpPr/>
          <p:nvPr/>
        </p:nvGrpSpPr>
        <p:grpSpPr>
          <a:xfrm>
            <a:off x="8241470" y="-8483"/>
            <a:ext cx="3950419" cy="6866580"/>
            <a:chOff x="7425125" y="-8467"/>
            <a:chExt cx="4767008" cy="6866580"/>
          </a:xfrm>
        </p:grpSpPr>
        <p:cxnSp>
          <p:nvCxnSpPr>
            <p:cNvPr id="9" name="Google Shape;9;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0" name="Google Shape;10;p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11" name="Google Shape;11;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2" name="Google Shape;12;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3" name="Google Shape;13;p1"/>
            <p:cNvSpPr/>
            <p:nvPr/>
          </p:nvSpPr>
          <p:spPr>
            <a:xfrm>
              <a:off x="8932333" y="3048000"/>
              <a:ext cx="3259800" cy="3810000"/>
            </a:xfrm>
            <a:prstGeom prst="triangle">
              <a:avLst>
                <a:gd name="adj" fmla="val 100000"/>
              </a:avLst>
            </a:prstGeom>
            <a:solidFill>
              <a:schemeClr val="accent2">
                <a:alpha val="7098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BF9000">
                <a:alpha val="69019"/>
              </a:srgbClr>
            </a:solidFill>
            <a:ln>
              <a:noFill/>
            </a:ln>
          </p:spPr>
        </p:sp>
        <p:sp>
          <p:nvSpPr>
            <p:cNvPr id="15" name="Google Shape;15;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35C75">
                <a:alpha val="69019"/>
              </a:srgbClr>
            </a:solidFill>
            <a:ln>
              <a:noFill/>
            </a:ln>
          </p:spPr>
        </p:sp>
        <p:sp>
          <p:nvSpPr>
            <p:cNvPr id="16" name="Google Shape;16;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7" name="Google Shape;17;p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 name="Google Shape;18;p1"/>
          <p:cNvPicPr preferRelativeResize="0"/>
          <p:nvPr/>
        </p:nvPicPr>
        <p:blipFill rotWithShape="1">
          <a:blip r:embed="rId6">
            <a:alphaModFix/>
          </a:blip>
          <a:srcRect l="11155" t="14487" r="9835" b="26427"/>
          <a:stretch/>
        </p:blipFill>
        <p:spPr>
          <a:xfrm>
            <a:off x="10614649" y="5246425"/>
            <a:ext cx="1367627" cy="14466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280863" y="1845413"/>
            <a:ext cx="8501100" cy="1261800"/>
          </a:xfrm>
          <a:prstGeom prst="rect">
            <a:avLst/>
          </a:prstGeom>
          <a:noFill/>
          <a:ln>
            <a:noFill/>
          </a:ln>
        </p:spPr>
        <p:txBody>
          <a:bodyPr spcFirstLastPara="1" wrap="square" lIns="91425" tIns="45700" rIns="91425" bIns="45700" anchor="t" anchorCtr="0">
            <a:noAutofit/>
          </a:bodyPr>
          <a:lstStyle/>
          <a:p>
            <a:pPr lvl="0" algn="ctr"/>
            <a:r>
              <a:rPr lang="en" sz="4000" b="1" dirty="0"/>
              <a:t>Year 9 Options Process</a:t>
            </a:r>
            <a:endParaRPr sz="3800" b="1" i="0" u="none" strike="noStrike" cap="none" dirty="0">
              <a:solidFill>
                <a:srgbClr val="000000"/>
              </a:solidFill>
              <a:sym typeface="Arial"/>
            </a:endParaRPr>
          </a:p>
        </p:txBody>
      </p:sp>
      <p:sp>
        <p:nvSpPr>
          <p:cNvPr id="39" name="Google Shape;39;p4"/>
          <p:cNvSpPr txBox="1"/>
          <p:nvPr/>
        </p:nvSpPr>
        <p:spPr>
          <a:xfrm>
            <a:off x="1157288" y="3728126"/>
            <a:ext cx="8501100" cy="67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800" dirty="0"/>
              <a:t>Thursday 3</a:t>
            </a:r>
            <a:r>
              <a:rPr lang="en-GB" sz="3800" baseline="30000" dirty="0"/>
              <a:t>rd</a:t>
            </a:r>
            <a:r>
              <a:rPr lang="en-GB" sz="3800" dirty="0"/>
              <a:t> March</a:t>
            </a:r>
          </a:p>
          <a:p>
            <a:pPr marL="0" marR="0" lvl="0" indent="0" algn="ctr" rtl="0">
              <a:lnSpc>
                <a:spcPct val="100000"/>
              </a:lnSpc>
              <a:spcBef>
                <a:spcPts val="0"/>
              </a:spcBef>
              <a:spcAft>
                <a:spcPts val="0"/>
              </a:spcAft>
              <a:buNone/>
            </a:pPr>
            <a:endParaRPr lang="en-GB" sz="38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algn="ctr"/>
            <a:r>
              <a:rPr lang="en-GB" sz="2800" b="1" dirty="0"/>
              <a:t>Example – these will not be the final Options blocks but gives an idea of how the process works</a:t>
            </a:r>
            <a:endParaRPr sz="2600" b="1" i="0" u="none" strike="noStrike" cap="none" dirty="0">
              <a:solidFill>
                <a:srgbClr val="000000"/>
              </a:solidFil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682000794"/>
              </p:ext>
            </p:extLst>
          </p:nvPr>
        </p:nvGraphicFramePr>
        <p:xfrm>
          <a:off x="1340823" y="1514144"/>
          <a:ext cx="8699256" cy="4363720"/>
        </p:xfrm>
        <a:graphic>
          <a:graphicData uri="http://schemas.openxmlformats.org/drawingml/2006/table">
            <a:tbl>
              <a:tblPr firstRow="1" bandRow="1">
                <a:tableStyleId>{9A56BA3D-519D-415B-A60D-EC3BC6CE2AD6}</a:tableStyleId>
              </a:tblPr>
              <a:tblGrid>
                <a:gridCol w="2174814">
                  <a:extLst>
                    <a:ext uri="{9D8B030D-6E8A-4147-A177-3AD203B41FA5}">
                      <a16:colId xmlns:a16="http://schemas.microsoft.com/office/drawing/2014/main" val="20000"/>
                    </a:ext>
                  </a:extLst>
                </a:gridCol>
                <a:gridCol w="2174814">
                  <a:extLst>
                    <a:ext uri="{9D8B030D-6E8A-4147-A177-3AD203B41FA5}">
                      <a16:colId xmlns:a16="http://schemas.microsoft.com/office/drawing/2014/main" val="20001"/>
                    </a:ext>
                  </a:extLst>
                </a:gridCol>
                <a:gridCol w="2174814">
                  <a:extLst>
                    <a:ext uri="{9D8B030D-6E8A-4147-A177-3AD203B41FA5}">
                      <a16:colId xmlns:a16="http://schemas.microsoft.com/office/drawing/2014/main" val="20002"/>
                    </a:ext>
                  </a:extLst>
                </a:gridCol>
                <a:gridCol w="2174814">
                  <a:extLst>
                    <a:ext uri="{9D8B030D-6E8A-4147-A177-3AD203B41FA5}">
                      <a16:colId xmlns:a16="http://schemas.microsoft.com/office/drawing/2014/main" val="20003"/>
                    </a:ext>
                  </a:extLst>
                </a:gridCol>
              </a:tblGrid>
              <a:tr h="370840">
                <a:tc>
                  <a:txBody>
                    <a:bodyPr/>
                    <a:lstStyle/>
                    <a:p>
                      <a:r>
                        <a:rPr lang="en-GB" dirty="0"/>
                        <a:t>Humanities</a:t>
                      </a:r>
                      <a:r>
                        <a:rPr lang="en-GB" baseline="0" dirty="0"/>
                        <a:t> choice</a:t>
                      </a:r>
                      <a:endParaRPr lang="en-GB" dirty="0"/>
                    </a:p>
                  </a:txBody>
                  <a:tcPr/>
                </a:tc>
                <a:tc>
                  <a:txBody>
                    <a:bodyPr/>
                    <a:lstStyle/>
                    <a:p>
                      <a:r>
                        <a:rPr lang="en-GB" dirty="0"/>
                        <a:t>Option 2</a:t>
                      </a:r>
                    </a:p>
                  </a:txBody>
                  <a:tcPr/>
                </a:tc>
                <a:tc>
                  <a:txBody>
                    <a:bodyPr/>
                    <a:lstStyle/>
                    <a:p>
                      <a:r>
                        <a:rPr lang="en-GB" dirty="0"/>
                        <a:t>Option</a:t>
                      </a:r>
                      <a:r>
                        <a:rPr lang="en-GB" baseline="0" dirty="0"/>
                        <a:t> 3</a:t>
                      </a:r>
                      <a:endParaRPr lang="en-GB" dirty="0"/>
                    </a:p>
                  </a:txBody>
                  <a:tcPr/>
                </a:tc>
                <a:tc>
                  <a:txBody>
                    <a:bodyPr/>
                    <a:lstStyle/>
                    <a:p>
                      <a:r>
                        <a:rPr lang="en-GB" dirty="0"/>
                        <a:t>Option 4</a:t>
                      </a:r>
                    </a:p>
                  </a:txBody>
                  <a:tcPr/>
                </a:tc>
                <a:extLst>
                  <a:ext uri="{0D108BD9-81ED-4DB2-BD59-A6C34878D82A}">
                    <a16:rowId xmlns:a16="http://schemas.microsoft.com/office/drawing/2014/main" val="10000"/>
                  </a:ext>
                </a:extLst>
              </a:tr>
              <a:tr h="370840">
                <a:tc>
                  <a:txBody>
                    <a:bodyPr/>
                    <a:lstStyle/>
                    <a:p>
                      <a:r>
                        <a:rPr lang="en-GB" dirty="0"/>
                        <a:t>GEOGRAPHY</a:t>
                      </a:r>
                    </a:p>
                  </a:txBody>
                  <a:tcPr/>
                </a:tc>
                <a:tc>
                  <a:txBody>
                    <a:bodyPr/>
                    <a:lstStyle/>
                    <a:p>
                      <a:r>
                        <a:rPr lang="en-GB" dirty="0"/>
                        <a:t>TRIPLE SCIENCE</a:t>
                      </a:r>
                    </a:p>
                  </a:txBody>
                  <a:tcPr/>
                </a:tc>
                <a:tc>
                  <a:txBody>
                    <a:bodyPr/>
                    <a:lstStyle/>
                    <a:p>
                      <a:r>
                        <a:rPr lang="en-GB" dirty="0"/>
                        <a:t>ART</a:t>
                      </a:r>
                    </a:p>
                  </a:txBody>
                  <a:tcPr/>
                </a:tc>
                <a:tc>
                  <a:txBody>
                    <a:bodyPr/>
                    <a:lstStyle/>
                    <a:p>
                      <a:r>
                        <a:rPr lang="en-GB" dirty="0"/>
                        <a:t>GEOGRAPHY</a:t>
                      </a:r>
                    </a:p>
                  </a:txBody>
                  <a:tcPr/>
                </a:tc>
                <a:extLst>
                  <a:ext uri="{0D108BD9-81ED-4DB2-BD59-A6C34878D82A}">
                    <a16:rowId xmlns:a16="http://schemas.microsoft.com/office/drawing/2014/main" val="10001"/>
                  </a:ext>
                </a:extLst>
              </a:tr>
              <a:tr h="370840">
                <a:tc>
                  <a:txBody>
                    <a:bodyPr/>
                    <a:lstStyle/>
                    <a:p>
                      <a:r>
                        <a:rPr lang="en-GB" dirty="0"/>
                        <a:t>HISTORY</a:t>
                      </a:r>
                    </a:p>
                  </a:txBody>
                  <a:tcPr/>
                </a:tc>
                <a:tc>
                  <a:txBody>
                    <a:bodyPr/>
                    <a:lstStyle/>
                    <a:p>
                      <a:r>
                        <a:rPr lang="en-GB" dirty="0"/>
                        <a:t>RE</a:t>
                      </a:r>
                    </a:p>
                  </a:txBody>
                  <a:tcPr/>
                </a:tc>
                <a:tc>
                  <a:txBody>
                    <a:bodyPr/>
                    <a:lstStyle/>
                    <a:p>
                      <a:r>
                        <a:rPr lang="en-GB" dirty="0"/>
                        <a:t>MUSIC</a:t>
                      </a:r>
                    </a:p>
                  </a:txBody>
                  <a:tcPr/>
                </a:tc>
                <a:tc>
                  <a:txBody>
                    <a:bodyPr/>
                    <a:lstStyle/>
                    <a:p>
                      <a:r>
                        <a:rPr lang="en-GB" dirty="0"/>
                        <a:t>HISTORY</a:t>
                      </a:r>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r>
                        <a:rPr lang="en-GB" dirty="0"/>
                        <a:t>HOSPITALITY</a:t>
                      </a:r>
                      <a:r>
                        <a:rPr lang="en-GB" baseline="0" dirty="0"/>
                        <a:t> AND CATERING</a:t>
                      </a:r>
                    </a:p>
                  </a:txBody>
                  <a:tcPr/>
                </a:tc>
                <a:tc>
                  <a:txBody>
                    <a:bodyPr/>
                    <a:lstStyle/>
                    <a:p>
                      <a:r>
                        <a:rPr lang="en-GB" dirty="0"/>
                        <a:t>PE</a:t>
                      </a:r>
                      <a:r>
                        <a:rPr lang="en-GB" baseline="0" dirty="0"/>
                        <a:t> (CAMBRIDGE NATIONAL)</a:t>
                      </a:r>
                      <a:endParaRPr lang="en-GB" dirty="0"/>
                    </a:p>
                  </a:txBody>
                  <a:tcPr/>
                </a:tc>
                <a:tc>
                  <a:txBody>
                    <a:bodyPr/>
                    <a:lstStyle/>
                    <a:p>
                      <a:r>
                        <a:rPr lang="en-GB" dirty="0"/>
                        <a:t>ART</a:t>
                      </a:r>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r>
                        <a:rPr lang="en-GB" dirty="0"/>
                        <a:t>IT</a:t>
                      </a:r>
                    </a:p>
                  </a:txBody>
                  <a:tcPr/>
                </a:tc>
                <a:tc>
                  <a:txBody>
                    <a:bodyPr/>
                    <a:lstStyle/>
                    <a:p>
                      <a:r>
                        <a:rPr lang="en-GB" dirty="0"/>
                        <a:t>IT</a:t>
                      </a:r>
                    </a:p>
                  </a:txBody>
                  <a:tcPr/>
                </a:tc>
                <a:tc>
                  <a:txBody>
                    <a:bodyPr/>
                    <a:lstStyle/>
                    <a:p>
                      <a:r>
                        <a:rPr lang="en-GB" dirty="0"/>
                        <a:t>PHOTOGRAPHY</a:t>
                      </a:r>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r>
                        <a:rPr lang="en-GB" dirty="0"/>
                        <a:t>FOOD AND NUTRITION</a:t>
                      </a:r>
                    </a:p>
                  </a:txBody>
                  <a:tcPr/>
                </a:tc>
                <a:tc>
                  <a:txBody>
                    <a:bodyPr/>
                    <a:lstStyle/>
                    <a:p>
                      <a:r>
                        <a:rPr lang="en-GB" dirty="0"/>
                        <a:t>SPANISH</a:t>
                      </a:r>
                    </a:p>
                  </a:txBody>
                  <a:tcPr/>
                </a:tc>
                <a:tc>
                  <a:txBody>
                    <a:bodyPr/>
                    <a:lstStyle/>
                    <a:p>
                      <a:r>
                        <a:rPr lang="en-GB" dirty="0"/>
                        <a:t>BUSINESS STUDIES</a:t>
                      </a:r>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r>
                        <a:rPr lang="en-GB" dirty="0"/>
                        <a:t>SPANISH</a:t>
                      </a:r>
                    </a:p>
                  </a:txBody>
                  <a:tcPr/>
                </a:tc>
                <a:tc>
                  <a:txBody>
                    <a:bodyPr/>
                    <a:lstStyle/>
                    <a:p>
                      <a:r>
                        <a:rPr lang="en-GB" dirty="0"/>
                        <a:t>FRENCH</a:t>
                      </a:r>
                    </a:p>
                  </a:txBody>
                  <a:tcPr/>
                </a:tc>
                <a:tc>
                  <a:txBody>
                    <a:bodyPr/>
                    <a:lstStyle/>
                    <a:p>
                      <a:r>
                        <a:rPr lang="en-GB" dirty="0"/>
                        <a:t>PE (GCSE)</a:t>
                      </a:r>
                    </a:p>
                  </a:txBody>
                  <a:tcPr/>
                </a:tc>
                <a:extLst>
                  <a:ext uri="{0D108BD9-81ED-4DB2-BD59-A6C34878D82A}">
                    <a16:rowId xmlns:a16="http://schemas.microsoft.com/office/drawing/2014/main" val="10006"/>
                  </a:ext>
                </a:extLst>
              </a:tr>
              <a:tr h="370840">
                <a:tc>
                  <a:txBody>
                    <a:bodyPr/>
                    <a:lstStyle/>
                    <a:p>
                      <a:endParaRPr lang="en-GB"/>
                    </a:p>
                  </a:txBody>
                  <a:tcPr/>
                </a:tc>
                <a:tc>
                  <a:txBody>
                    <a:bodyPr/>
                    <a:lstStyle/>
                    <a:p>
                      <a:r>
                        <a:rPr lang="en-GB" dirty="0"/>
                        <a:t>BUSINESS STUDIES</a:t>
                      </a:r>
                    </a:p>
                  </a:txBody>
                  <a:tcPr/>
                </a:tc>
                <a:tc>
                  <a:txBody>
                    <a:bodyPr/>
                    <a:lstStyle/>
                    <a:p>
                      <a:r>
                        <a:rPr lang="en-GB" dirty="0"/>
                        <a:t>TECHNOLOGY (RESISTANT MATERIALS)</a:t>
                      </a:r>
                    </a:p>
                  </a:txBody>
                  <a:tcPr/>
                </a:tc>
                <a:tc>
                  <a:txBody>
                    <a:bodyPr/>
                    <a:lstStyle/>
                    <a:p>
                      <a:r>
                        <a:rPr lang="en-GB" dirty="0"/>
                        <a:t>DRAMA</a:t>
                      </a:r>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TRAVEL AND TOURISM</a:t>
                      </a:r>
                    </a:p>
                    <a:p>
                      <a:endParaRPr lang="en-GB" dirty="0"/>
                    </a:p>
                  </a:txBody>
                  <a:tcPr/>
                </a:tc>
                <a:tc>
                  <a:txBody>
                    <a:bodyPr/>
                    <a:lstStyle/>
                    <a:p>
                      <a:r>
                        <a:rPr lang="en-GB" dirty="0"/>
                        <a:t>TECHNOLOGY (TEXTILES)</a:t>
                      </a:r>
                    </a:p>
                  </a:txBody>
                  <a:tcPr/>
                </a:tc>
                <a:tc>
                  <a:txBody>
                    <a:bodyPr/>
                    <a:lstStyle/>
                    <a:p>
                      <a:r>
                        <a:rPr lang="en-GB" dirty="0"/>
                        <a:t>GERMAN</a:t>
                      </a:r>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dirty="0"/>
                    </a:p>
                  </a:txBody>
                  <a:tcPr/>
                </a:tc>
                <a:tc>
                  <a:txBody>
                    <a:bodyPr/>
                    <a:lstStyle/>
                    <a:p>
                      <a:r>
                        <a:rPr lang="en-GB" dirty="0"/>
                        <a:t>RE</a:t>
                      </a:r>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01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Further information</a:t>
            </a:r>
            <a:endParaRPr sz="2600" b="1" i="0" u="none" strike="noStrike" cap="none" dirty="0">
              <a:solidFill>
                <a:srgbClr val="000000"/>
              </a:solidFill>
              <a:sym typeface="Arial"/>
            </a:endParaRPr>
          </a:p>
        </p:txBody>
      </p:sp>
      <p:sp>
        <p:nvSpPr>
          <p:cNvPr id="4" name="Google Shape;45;p5"/>
          <p:cNvSpPr txBox="1"/>
          <p:nvPr/>
        </p:nvSpPr>
        <p:spPr>
          <a:xfrm>
            <a:off x="764498" y="1003728"/>
            <a:ext cx="11107712" cy="4910081"/>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r>
              <a:rPr lang="en-GB" sz="2400" dirty="0"/>
              <a:t>We have added in an additional hour per fortnight for each of our Options choices.  This should allow for additional time and support to guide students through their courses.</a:t>
            </a:r>
          </a:p>
          <a:p>
            <a:pPr lvl="0" algn="l" rtl="0">
              <a:spcBef>
                <a:spcPts val="0"/>
              </a:spcBef>
              <a:spcAft>
                <a:spcPts val="0"/>
              </a:spcAft>
            </a:pPr>
            <a:endParaRPr lang="en-GB" sz="2400" dirty="0"/>
          </a:p>
          <a:p>
            <a:pPr lvl="0" algn="l" rtl="0">
              <a:spcBef>
                <a:spcPts val="0"/>
              </a:spcBef>
              <a:spcAft>
                <a:spcPts val="0"/>
              </a:spcAft>
            </a:pPr>
            <a:r>
              <a:rPr lang="en-GB" sz="2400" dirty="0"/>
              <a:t>Although it is not an assessed GCSE, we have a statutory requirement to offer PSHE within our curriculum.  This is in addition our ‘PD days’ timetabled during the year. </a:t>
            </a:r>
          </a:p>
          <a:p>
            <a:pPr lvl="0" algn="l" rtl="0">
              <a:spcBef>
                <a:spcPts val="0"/>
              </a:spcBef>
              <a:spcAft>
                <a:spcPts val="0"/>
              </a:spcAft>
            </a:pPr>
            <a:endParaRPr lang="en-GB" sz="2400" dirty="0"/>
          </a:p>
          <a:p>
            <a:pPr lvl="0" algn="l" rtl="0">
              <a:spcBef>
                <a:spcPts val="0"/>
              </a:spcBef>
              <a:spcAft>
                <a:spcPts val="0"/>
              </a:spcAft>
            </a:pPr>
            <a:r>
              <a:rPr lang="en-GB" sz="2400" dirty="0"/>
              <a:t>The difference between Level 2 qualifications and GCSE qualifications is really important.  Broadly speaking, Level 2 qualifications place more of an emphasis on coursework (sometimes referred to as NEA or non-examined assessments) whilst the GCSE courses have more emphasis on theory alongside the practical application of skills.</a:t>
            </a:r>
          </a:p>
          <a:p>
            <a:pPr lvl="0" algn="l" rtl="0">
              <a:spcBef>
                <a:spcPts val="0"/>
              </a:spcBef>
              <a:spcAft>
                <a:spcPts val="0"/>
              </a:spcAft>
            </a:pPr>
            <a:endParaRPr lang="en-GB" sz="2400" dirty="0"/>
          </a:p>
          <a:p>
            <a:pPr lvl="0" algn="l" rtl="0">
              <a:spcBef>
                <a:spcPts val="0"/>
              </a:spcBef>
              <a:spcAft>
                <a:spcPts val="0"/>
              </a:spcAft>
            </a:pPr>
            <a:r>
              <a:rPr lang="en-GB" sz="2400" b="1" dirty="0"/>
              <a:t> </a:t>
            </a:r>
            <a:endParaRPr sz="2400" b="1" dirty="0"/>
          </a:p>
          <a:p>
            <a:pPr lvl="0" algn="l" rtl="0">
              <a:spcBef>
                <a:spcPts val="0"/>
              </a:spcBef>
              <a:spcAft>
                <a:spcPts val="0"/>
              </a:spcAft>
            </a:pPr>
            <a:endParaRPr sz="2400" b="1" u="sng" dirty="0"/>
          </a:p>
        </p:txBody>
      </p:sp>
    </p:spTree>
    <p:extLst>
      <p:ext uri="{BB962C8B-B14F-4D97-AF65-F5344CB8AC3E}">
        <p14:creationId xmlns:p14="http://schemas.microsoft.com/office/powerpoint/2010/main" val="26571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Next steps</a:t>
            </a:r>
            <a:endParaRPr sz="2600" b="1" i="0" u="none" strike="noStrike" cap="none" dirty="0">
              <a:solidFill>
                <a:srgbClr val="000000"/>
              </a:solidFill>
              <a:sym typeface="Arial"/>
            </a:endParaRPr>
          </a:p>
        </p:txBody>
      </p:sp>
      <p:sp>
        <p:nvSpPr>
          <p:cNvPr id="4" name="Google Shape;45;p5"/>
          <p:cNvSpPr txBox="1"/>
          <p:nvPr/>
        </p:nvSpPr>
        <p:spPr>
          <a:xfrm>
            <a:off x="764498" y="989351"/>
            <a:ext cx="11107712" cy="4996345"/>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342900" lvl="0" indent="-342900">
              <a:spcBef>
                <a:spcPts val="800"/>
              </a:spcBef>
              <a:buFontTx/>
              <a:buChar char="-"/>
            </a:pPr>
            <a:r>
              <a:rPr lang="en-GB" sz="2400" dirty="0"/>
              <a:t>Talk to your family members.  They might have experience of the different qualifications and can offer guidance</a:t>
            </a:r>
          </a:p>
          <a:p>
            <a:pPr marL="342900" lvl="0" indent="-342900">
              <a:spcBef>
                <a:spcPts val="800"/>
              </a:spcBef>
              <a:buFontTx/>
              <a:buChar char="-"/>
            </a:pPr>
            <a:r>
              <a:rPr lang="en-GB" sz="2400" dirty="0"/>
              <a:t>Talk to subject staff (especially in subjects where your child might be starting a ‘new’ qualification such as Photography or Business Studies)</a:t>
            </a:r>
          </a:p>
          <a:p>
            <a:pPr marL="342900" lvl="0" indent="-342900">
              <a:spcBef>
                <a:spcPts val="800"/>
              </a:spcBef>
              <a:buFontTx/>
              <a:buChar char="-"/>
            </a:pPr>
            <a:r>
              <a:rPr lang="en-GB" sz="2400" dirty="0"/>
              <a:t>Do some research and think ahead to what your child might want to do after they leave Studley High School (both in terms of post-16 studies and future careers)</a:t>
            </a:r>
          </a:p>
          <a:p>
            <a:pPr marL="342900" lvl="0" indent="-342900">
              <a:spcBef>
                <a:spcPts val="800"/>
              </a:spcBef>
              <a:buFontTx/>
              <a:buChar char="-"/>
            </a:pPr>
            <a:r>
              <a:rPr lang="en-GB" sz="2400" dirty="0"/>
              <a:t>Think very carefully about the upcoming ‘preferred choices’ survey as this affects the grids.  If uptake in a subject is too low to make it viable then we may not be able to offer it as an Options choice</a:t>
            </a:r>
          </a:p>
          <a:p>
            <a:pPr marL="342900" lvl="0" indent="-342900">
              <a:spcBef>
                <a:spcPts val="800"/>
              </a:spcBef>
              <a:buFontTx/>
              <a:buChar char="-"/>
            </a:pPr>
            <a:r>
              <a:rPr lang="en-GB" sz="2400" dirty="0"/>
              <a:t>Speak with senior staff (available both this evening and for future appointments if necessary)</a:t>
            </a:r>
          </a:p>
          <a:p>
            <a:pPr lvl="0" algn="l" rtl="0">
              <a:spcBef>
                <a:spcPts val="0"/>
              </a:spcBef>
              <a:spcAft>
                <a:spcPts val="0"/>
              </a:spcAft>
            </a:pPr>
            <a:endParaRPr lang="en-GB" sz="2400" dirty="0"/>
          </a:p>
          <a:p>
            <a:pPr lvl="0" algn="l" rtl="0">
              <a:spcBef>
                <a:spcPts val="0"/>
              </a:spcBef>
              <a:spcAft>
                <a:spcPts val="0"/>
              </a:spcAft>
            </a:pPr>
            <a:r>
              <a:rPr lang="en-GB" sz="2400" b="1" dirty="0"/>
              <a:t> </a:t>
            </a:r>
            <a:endParaRPr sz="2400" b="1" dirty="0"/>
          </a:p>
          <a:p>
            <a:pPr lvl="0" algn="l" rtl="0">
              <a:spcBef>
                <a:spcPts val="0"/>
              </a:spcBef>
              <a:spcAft>
                <a:spcPts val="0"/>
              </a:spcAft>
            </a:pPr>
            <a:endParaRPr sz="2400" b="1" u="sng" dirty="0"/>
          </a:p>
        </p:txBody>
      </p:sp>
    </p:spTree>
    <p:extLst>
      <p:ext uri="{BB962C8B-B14F-4D97-AF65-F5344CB8AC3E}">
        <p14:creationId xmlns:p14="http://schemas.microsoft.com/office/powerpoint/2010/main" val="21191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Key dates and decisions</a:t>
            </a:r>
            <a:endParaRPr sz="2600" b="1" i="0" u="none" strike="noStrike" cap="none" dirty="0">
              <a:solidFill>
                <a:srgbClr val="000000"/>
              </a:solidFill>
              <a:sym typeface="Arial"/>
            </a:endParaRPr>
          </a:p>
        </p:txBody>
      </p:sp>
      <p:sp>
        <p:nvSpPr>
          <p:cNvPr id="4" name="Google Shape;45;p5"/>
          <p:cNvSpPr txBox="1"/>
          <p:nvPr/>
        </p:nvSpPr>
        <p:spPr>
          <a:xfrm>
            <a:off x="637309" y="989351"/>
            <a:ext cx="11234901" cy="5780904"/>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58750" lvl="0">
              <a:spcBef>
                <a:spcPts val="800"/>
              </a:spcBef>
              <a:buSzPts val="1100"/>
            </a:pPr>
            <a:r>
              <a:rPr lang="en-GB" sz="2400" dirty="0"/>
              <a:t>1.  	Tuesday 1</a:t>
            </a:r>
            <a:r>
              <a:rPr lang="en-GB" sz="2400" baseline="30000" dirty="0"/>
              <a:t>st</a:t>
            </a:r>
            <a:r>
              <a:rPr lang="en-GB" sz="2400" dirty="0"/>
              <a:t> March – start of time in lessons exploring different Options</a:t>
            </a:r>
          </a:p>
          <a:p>
            <a:pPr marL="158750" lvl="0">
              <a:spcBef>
                <a:spcPts val="800"/>
              </a:spcBef>
              <a:buSzPts val="1100"/>
            </a:pPr>
            <a:r>
              <a:rPr lang="en-GB" sz="2400" dirty="0"/>
              <a:t>2.	Wednesday 2</a:t>
            </a:r>
            <a:r>
              <a:rPr lang="en-GB" sz="2400" baseline="30000" dirty="0"/>
              <a:t>nd</a:t>
            </a:r>
            <a:r>
              <a:rPr lang="en-GB" sz="2400" dirty="0"/>
              <a:t> March - Options assembly information and timeline</a:t>
            </a:r>
          </a:p>
          <a:p>
            <a:pPr marL="158750" lvl="0">
              <a:spcBef>
                <a:spcPts val="800"/>
              </a:spcBef>
              <a:buSzPts val="1100"/>
            </a:pPr>
            <a:r>
              <a:rPr lang="en-GB" sz="2400" dirty="0"/>
              <a:t>3.	Thursday 3</a:t>
            </a:r>
            <a:r>
              <a:rPr lang="en-GB" sz="2400" baseline="30000" dirty="0"/>
              <a:t>rd</a:t>
            </a:r>
            <a:r>
              <a:rPr lang="en-GB" sz="2400" dirty="0"/>
              <a:t> March – Parent information evening and release of the Options subject booklet</a:t>
            </a:r>
          </a:p>
          <a:p>
            <a:pPr marL="158750" lvl="0">
              <a:spcBef>
                <a:spcPts val="800"/>
              </a:spcBef>
              <a:buSzPts val="1100"/>
            </a:pPr>
            <a:r>
              <a:rPr lang="en-GB" sz="2400" dirty="0"/>
              <a:t>4.	Thursday 10</a:t>
            </a:r>
            <a:r>
              <a:rPr lang="en-GB" sz="2400" baseline="30000" dirty="0"/>
              <a:t>th</a:t>
            </a:r>
            <a:r>
              <a:rPr lang="en-GB" sz="2400" dirty="0"/>
              <a:t> March – Year 9 Parents Evening (chance to discuss Options choices with teachers and members of the Senior Leadership Team)</a:t>
            </a:r>
          </a:p>
          <a:p>
            <a:pPr marL="158750">
              <a:spcBef>
                <a:spcPts val="800"/>
              </a:spcBef>
            </a:pPr>
            <a:r>
              <a:rPr lang="en-GB" sz="2400" dirty="0"/>
              <a:t>5.       Friday 11th March – release of the ‘perfect Options’ survey.  Helps to give us an idea of possible Option blocks.  Deadline for completion is Wednesday 16th March</a:t>
            </a:r>
            <a:endParaRPr lang="en-GB" dirty="0"/>
          </a:p>
          <a:p>
            <a:pPr marL="158750">
              <a:spcBef>
                <a:spcPts val="800"/>
              </a:spcBef>
              <a:buSzPts val="1100"/>
            </a:pPr>
            <a:r>
              <a:rPr lang="en-GB" sz="2400" dirty="0"/>
              <a:t>6.	Monday 21</a:t>
            </a:r>
            <a:r>
              <a:rPr lang="en-GB" sz="2400" baseline="30000" dirty="0"/>
              <a:t>st</a:t>
            </a:r>
            <a:r>
              <a:rPr lang="en-GB" sz="2400" dirty="0"/>
              <a:t> March onwards – release of Option blocks to make your choices (first and second choice from each Option block)</a:t>
            </a:r>
          </a:p>
          <a:p>
            <a:pPr marL="158750" lvl="0">
              <a:spcBef>
                <a:spcPts val="800"/>
              </a:spcBef>
              <a:buSzPts val="1100"/>
            </a:pPr>
            <a:r>
              <a:rPr lang="en-GB" sz="2400" dirty="0"/>
              <a:t>7.	End of Spring term – confirmation of final Option choices for students</a:t>
            </a:r>
          </a:p>
          <a:p>
            <a:pPr lvl="0" algn="l" rtl="0">
              <a:spcBef>
                <a:spcPts val="0"/>
              </a:spcBef>
              <a:spcAft>
                <a:spcPts val="0"/>
              </a:spcAft>
            </a:pPr>
            <a:endParaRPr lang="en-GB" sz="2100" dirty="0"/>
          </a:p>
          <a:p>
            <a:pPr lvl="0" algn="l" rtl="0">
              <a:spcBef>
                <a:spcPts val="0"/>
              </a:spcBef>
              <a:spcAft>
                <a:spcPts val="0"/>
              </a:spcAft>
            </a:pPr>
            <a:endParaRPr lang="en-GB" sz="2100" dirty="0"/>
          </a:p>
          <a:p>
            <a:pPr lvl="0" algn="l" rtl="0">
              <a:spcBef>
                <a:spcPts val="0"/>
              </a:spcBef>
              <a:spcAft>
                <a:spcPts val="0"/>
              </a:spcAft>
            </a:pPr>
            <a:r>
              <a:rPr lang="en-GB" sz="2100" b="1" dirty="0"/>
              <a:t> </a:t>
            </a:r>
            <a:endParaRPr sz="2100" b="1" dirty="0"/>
          </a:p>
          <a:p>
            <a:pPr lvl="0" algn="l" rtl="0">
              <a:spcBef>
                <a:spcPts val="0"/>
              </a:spcBef>
              <a:spcAft>
                <a:spcPts val="0"/>
              </a:spcAft>
            </a:pPr>
            <a:endParaRPr sz="2100" b="1" u="sng" dirty="0"/>
          </a:p>
        </p:txBody>
      </p:sp>
    </p:spTree>
    <p:extLst>
      <p:ext uri="{BB962C8B-B14F-4D97-AF65-F5344CB8AC3E}">
        <p14:creationId xmlns:p14="http://schemas.microsoft.com/office/powerpoint/2010/main" val="7127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2;p27"/>
          <p:cNvPicPr preferRelativeResize="0"/>
          <p:nvPr/>
        </p:nvPicPr>
        <p:blipFill>
          <a:blip r:embed="rId3">
            <a:alphaModFix/>
          </a:blip>
          <a:stretch>
            <a:fillRect/>
          </a:stretch>
        </p:blipFill>
        <p:spPr>
          <a:xfrm>
            <a:off x="3605137" y="1042941"/>
            <a:ext cx="4269350" cy="2988525"/>
          </a:xfrm>
          <a:prstGeom prst="rect">
            <a:avLst/>
          </a:prstGeom>
          <a:noFill/>
          <a:ln>
            <a:noFill/>
          </a:ln>
        </p:spPr>
      </p:pic>
      <p:pic>
        <p:nvPicPr>
          <p:cNvPr id="3" name="Google Shape;144;p27"/>
          <p:cNvPicPr preferRelativeResize="0"/>
          <p:nvPr/>
        </p:nvPicPr>
        <p:blipFill>
          <a:blip r:embed="rId4">
            <a:alphaModFix/>
          </a:blip>
          <a:stretch>
            <a:fillRect/>
          </a:stretch>
        </p:blipFill>
        <p:spPr>
          <a:xfrm>
            <a:off x="1120337" y="226078"/>
            <a:ext cx="2185875" cy="2185875"/>
          </a:xfrm>
          <a:prstGeom prst="rect">
            <a:avLst/>
          </a:prstGeom>
          <a:noFill/>
          <a:ln>
            <a:noFill/>
          </a:ln>
        </p:spPr>
      </p:pic>
      <p:pic>
        <p:nvPicPr>
          <p:cNvPr id="4" name="Google Shape;145;p27"/>
          <p:cNvPicPr preferRelativeResize="0"/>
          <p:nvPr/>
        </p:nvPicPr>
        <p:blipFill>
          <a:blip r:embed="rId5">
            <a:alphaModFix/>
          </a:blip>
          <a:stretch>
            <a:fillRect/>
          </a:stretch>
        </p:blipFill>
        <p:spPr>
          <a:xfrm>
            <a:off x="7158148" y="4958047"/>
            <a:ext cx="3192775" cy="1164050"/>
          </a:xfrm>
          <a:prstGeom prst="rect">
            <a:avLst/>
          </a:prstGeom>
          <a:noFill/>
          <a:ln>
            <a:noFill/>
          </a:ln>
        </p:spPr>
      </p:pic>
      <p:pic>
        <p:nvPicPr>
          <p:cNvPr id="5" name="Google Shape;146;p27"/>
          <p:cNvPicPr preferRelativeResize="0"/>
          <p:nvPr/>
        </p:nvPicPr>
        <p:blipFill>
          <a:blip r:embed="rId6">
            <a:alphaModFix/>
          </a:blip>
          <a:stretch>
            <a:fillRect/>
          </a:stretch>
        </p:blipFill>
        <p:spPr>
          <a:xfrm>
            <a:off x="8124862" y="417060"/>
            <a:ext cx="1790846" cy="1164050"/>
          </a:xfrm>
          <a:prstGeom prst="rect">
            <a:avLst/>
          </a:prstGeom>
          <a:noFill/>
          <a:ln>
            <a:noFill/>
          </a:ln>
        </p:spPr>
      </p:pic>
      <p:pic>
        <p:nvPicPr>
          <p:cNvPr id="6" name="Google Shape;147;p27"/>
          <p:cNvPicPr preferRelativeResize="0"/>
          <p:nvPr/>
        </p:nvPicPr>
        <p:blipFill>
          <a:blip r:embed="rId7">
            <a:alphaModFix/>
          </a:blip>
          <a:stretch>
            <a:fillRect/>
          </a:stretch>
        </p:blipFill>
        <p:spPr>
          <a:xfrm>
            <a:off x="1120337" y="4337023"/>
            <a:ext cx="2484800" cy="1523775"/>
          </a:xfrm>
          <a:prstGeom prst="rect">
            <a:avLst/>
          </a:prstGeom>
          <a:noFill/>
          <a:ln>
            <a:noFill/>
          </a:ln>
        </p:spPr>
      </p:pic>
      <p:pic>
        <p:nvPicPr>
          <p:cNvPr id="7" name="Google Shape;148;p27"/>
          <p:cNvPicPr preferRelativeResize="0"/>
          <p:nvPr/>
        </p:nvPicPr>
        <p:blipFill>
          <a:blip r:embed="rId8">
            <a:alphaModFix/>
          </a:blip>
          <a:stretch>
            <a:fillRect/>
          </a:stretch>
        </p:blipFill>
        <p:spPr>
          <a:xfrm>
            <a:off x="9915708" y="1935036"/>
            <a:ext cx="2034318" cy="1523775"/>
          </a:xfrm>
          <a:prstGeom prst="rect">
            <a:avLst/>
          </a:prstGeom>
          <a:noFill/>
          <a:ln>
            <a:noFill/>
          </a:ln>
        </p:spPr>
      </p:pic>
      <p:pic>
        <p:nvPicPr>
          <p:cNvPr id="8" name="Google Shape;149;p27"/>
          <p:cNvPicPr preferRelativeResize="0"/>
          <p:nvPr/>
        </p:nvPicPr>
        <p:blipFill>
          <a:blip r:embed="rId9">
            <a:alphaModFix/>
          </a:blip>
          <a:stretch>
            <a:fillRect/>
          </a:stretch>
        </p:blipFill>
        <p:spPr>
          <a:xfrm>
            <a:off x="4944687" y="5098910"/>
            <a:ext cx="1590250" cy="882325"/>
          </a:xfrm>
          <a:prstGeom prst="rect">
            <a:avLst/>
          </a:prstGeom>
          <a:noFill/>
          <a:ln>
            <a:noFill/>
          </a:ln>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77559" y="3173352"/>
            <a:ext cx="1035077" cy="1035077"/>
          </a:xfrm>
          <a:prstGeom prst="rect">
            <a:avLst/>
          </a:prstGeom>
        </p:spPr>
      </p:pic>
    </p:spTree>
    <p:extLst>
      <p:ext uri="{BB962C8B-B14F-4D97-AF65-F5344CB8AC3E}">
        <p14:creationId xmlns:p14="http://schemas.microsoft.com/office/powerpoint/2010/main" val="316009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W</a:t>
            </a:r>
            <a:r>
              <a:rPr lang="en-GB" sz="2800" b="1" dirty="0"/>
              <a:t>h</a:t>
            </a:r>
            <a:r>
              <a:rPr lang="en" sz="2800" b="1" dirty="0"/>
              <a:t>at decisions do you have to make?</a:t>
            </a:r>
            <a:endParaRPr sz="2600" b="1" i="0" u="none" strike="noStrike" cap="none" dirty="0">
              <a:solidFill>
                <a:srgbClr val="000000"/>
              </a:solidFill>
              <a:sym typeface="Arial"/>
            </a:endParaRPr>
          </a:p>
        </p:txBody>
      </p:sp>
      <p:sp>
        <p:nvSpPr>
          <p:cNvPr id="4" name="Google Shape;45;p5"/>
          <p:cNvSpPr txBox="1"/>
          <p:nvPr/>
        </p:nvSpPr>
        <p:spPr>
          <a:xfrm>
            <a:off x="665019" y="989351"/>
            <a:ext cx="11207192" cy="579014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r>
              <a:rPr lang="en-GB" sz="2100" dirty="0"/>
              <a:t>When the survey is released you will have some important decisions to make.  The first is whether your child decides to do Geography or History:</a:t>
            </a:r>
          </a:p>
          <a:p>
            <a:pPr lvl="0" algn="l" rtl="0">
              <a:spcBef>
                <a:spcPts val="0"/>
              </a:spcBef>
              <a:spcAft>
                <a:spcPts val="0"/>
              </a:spcAft>
            </a:pPr>
            <a:endParaRPr lang="en-GB" sz="2100" dirty="0"/>
          </a:p>
          <a:p>
            <a:pPr lvl="0" algn="l" rtl="0">
              <a:spcBef>
                <a:spcPts val="0"/>
              </a:spcBef>
              <a:spcAft>
                <a:spcPts val="0"/>
              </a:spcAft>
            </a:pPr>
            <a:r>
              <a:rPr lang="en-GB" sz="2100" dirty="0"/>
              <a:t> </a:t>
            </a:r>
          </a:p>
          <a:p>
            <a:pPr lvl="0" algn="l" rtl="0">
              <a:spcBef>
                <a:spcPts val="0"/>
              </a:spcBef>
              <a:spcAft>
                <a:spcPts val="0"/>
              </a:spcAft>
            </a:pPr>
            <a:endParaRPr lang="en-GB" sz="2100" dirty="0"/>
          </a:p>
          <a:p>
            <a:pPr lvl="0" algn="l" rtl="0">
              <a:spcBef>
                <a:spcPts val="0"/>
              </a:spcBef>
              <a:spcAft>
                <a:spcPts val="0"/>
              </a:spcAft>
            </a:pPr>
            <a:r>
              <a:rPr lang="en-GB" sz="2100" b="1" dirty="0"/>
              <a:t> </a:t>
            </a:r>
            <a:endParaRPr sz="2100" b="1" dirty="0"/>
          </a:p>
          <a:p>
            <a:pPr lvl="0" algn="l" rtl="0">
              <a:spcBef>
                <a:spcPts val="0"/>
              </a:spcBef>
              <a:spcAft>
                <a:spcPts val="0"/>
              </a:spcAft>
            </a:pPr>
            <a:endParaRPr sz="2100" b="1" u="sng" dirty="0"/>
          </a:p>
        </p:txBody>
      </p:sp>
      <p:pic>
        <p:nvPicPr>
          <p:cNvPr id="2" name="Picture 1"/>
          <p:cNvPicPr>
            <a:picLocks noChangeAspect="1"/>
          </p:cNvPicPr>
          <p:nvPr/>
        </p:nvPicPr>
        <p:blipFill rotWithShape="1">
          <a:blip r:embed="rId3"/>
          <a:srcRect l="14877" t="23156" r="4590" b="11019"/>
          <a:stretch/>
        </p:blipFill>
        <p:spPr>
          <a:xfrm>
            <a:off x="1034321" y="1738860"/>
            <a:ext cx="9818557" cy="4512040"/>
          </a:xfrm>
          <a:prstGeom prst="rect">
            <a:avLst/>
          </a:prstGeom>
        </p:spPr>
      </p:pic>
    </p:spTree>
    <p:extLst>
      <p:ext uri="{BB962C8B-B14F-4D97-AF65-F5344CB8AC3E}">
        <p14:creationId xmlns:p14="http://schemas.microsoft.com/office/powerpoint/2010/main" val="245061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W</a:t>
            </a:r>
            <a:r>
              <a:rPr lang="en-GB" sz="2800" b="1" dirty="0"/>
              <a:t>h</a:t>
            </a:r>
            <a:r>
              <a:rPr lang="en" sz="2800" b="1" dirty="0"/>
              <a:t>at decisions do you have to make?</a:t>
            </a:r>
            <a:endParaRPr sz="2600" b="1" i="0" u="none" strike="noStrike" cap="none" dirty="0">
              <a:solidFill>
                <a:srgbClr val="000000"/>
              </a:solidFill>
              <a:sym typeface="Arial"/>
            </a:endParaRPr>
          </a:p>
        </p:txBody>
      </p:sp>
      <p:sp>
        <p:nvSpPr>
          <p:cNvPr id="4" name="Google Shape;45;p5"/>
          <p:cNvSpPr txBox="1"/>
          <p:nvPr/>
        </p:nvSpPr>
        <p:spPr>
          <a:xfrm>
            <a:off x="764498" y="989351"/>
            <a:ext cx="11107712" cy="5006715"/>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r>
              <a:rPr lang="en-GB" sz="2200" dirty="0"/>
              <a:t>Next, you will need to select if they are likely to be choosing Triple Science or not:</a:t>
            </a:r>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r>
              <a:rPr lang="en-GB" sz="2200" dirty="0"/>
              <a:t>Triple Science is more challenging and requires a strong work ethic in order to succeed.  Currently, around 30% of students nationally choose Triple Science.  It is expected that we will have 2 sets of Triple Science for this year group in Year 10.  If your child is in a higher set for Science at the moment then it is likely that this is a better option for them.</a:t>
            </a:r>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endParaRPr lang="en-GB" sz="2200" dirty="0"/>
          </a:p>
          <a:p>
            <a:pPr lvl="0" algn="l" rtl="0">
              <a:spcBef>
                <a:spcPts val="0"/>
              </a:spcBef>
              <a:spcAft>
                <a:spcPts val="0"/>
              </a:spcAft>
            </a:pPr>
            <a:r>
              <a:rPr lang="en-GB" sz="2200" dirty="0"/>
              <a:t> </a:t>
            </a:r>
          </a:p>
          <a:p>
            <a:pPr lvl="0" algn="l" rtl="0">
              <a:spcBef>
                <a:spcPts val="0"/>
              </a:spcBef>
              <a:spcAft>
                <a:spcPts val="0"/>
              </a:spcAft>
            </a:pPr>
            <a:endParaRPr lang="en-GB" sz="2200" dirty="0"/>
          </a:p>
          <a:p>
            <a:pPr lvl="0" algn="l" rtl="0">
              <a:spcBef>
                <a:spcPts val="0"/>
              </a:spcBef>
              <a:spcAft>
                <a:spcPts val="0"/>
              </a:spcAft>
            </a:pPr>
            <a:r>
              <a:rPr lang="en-GB" sz="2200" b="1" dirty="0"/>
              <a:t> </a:t>
            </a:r>
            <a:endParaRPr sz="2200" b="1" dirty="0"/>
          </a:p>
          <a:p>
            <a:pPr lvl="0" algn="l" rtl="0">
              <a:spcBef>
                <a:spcPts val="0"/>
              </a:spcBef>
              <a:spcAft>
                <a:spcPts val="0"/>
              </a:spcAft>
            </a:pPr>
            <a:endParaRPr sz="2200" b="1" u="sng" dirty="0"/>
          </a:p>
        </p:txBody>
      </p:sp>
      <p:pic>
        <p:nvPicPr>
          <p:cNvPr id="3" name="Picture 2"/>
          <p:cNvPicPr>
            <a:picLocks noChangeAspect="1"/>
          </p:cNvPicPr>
          <p:nvPr/>
        </p:nvPicPr>
        <p:blipFill rotWithShape="1">
          <a:blip r:embed="rId3"/>
          <a:srcRect l="16476" t="22719" b="58037"/>
          <a:stretch/>
        </p:blipFill>
        <p:spPr>
          <a:xfrm>
            <a:off x="974361" y="2248525"/>
            <a:ext cx="10183318" cy="1319134"/>
          </a:xfrm>
          <a:prstGeom prst="rect">
            <a:avLst/>
          </a:prstGeom>
        </p:spPr>
      </p:pic>
    </p:spTree>
    <p:extLst>
      <p:ext uri="{BB962C8B-B14F-4D97-AF65-F5344CB8AC3E}">
        <p14:creationId xmlns:p14="http://schemas.microsoft.com/office/powerpoint/2010/main" val="399082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 sz="2800" b="1" dirty="0"/>
              <a:t>W</a:t>
            </a:r>
            <a:r>
              <a:rPr lang="en-GB" sz="2800" b="1" dirty="0"/>
              <a:t>h</a:t>
            </a:r>
            <a:r>
              <a:rPr lang="en" sz="2800" b="1" dirty="0"/>
              <a:t>at decisions do you have to make?</a:t>
            </a:r>
            <a:endParaRPr sz="2600" b="1" i="0" u="none" strike="noStrike" cap="none" dirty="0">
              <a:solidFill>
                <a:srgbClr val="000000"/>
              </a:solidFill>
              <a:sym typeface="Arial"/>
            </a:endParaRPr>
          </a:p>
        </p:txBody>
      </p:sp>
      <p:sp>
        <p:nvSpPr>
          <p:cNvPr id="4" name="Google Shape;45;p5"/>
          <p:cNvSpPr txBox="1"/>
          <p:nvPr/>
        </p:nvSpPr>
        <p:spPr>
          <a:xfrm>
            <a:off x="655782" y="989350"/>
            <a:ext cx="11216428" cy="5726243"/>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lgn="l" rtl="0">
              <a:spcBef>
                <a:spcPts val="0"/>
              </a:spcBef>
              <a:spcAft>
                <a:spcPts val="0"/>
              </a:spcAft>
            </a:pPr>
            <a:r>
              <a:rPr lang="en-GB" sz="2000" dirty="0"/>
              <a:t>The final choice that you have to make is for your 2 remaining Options (3 if you have chosen to do Combined Science).  It is really important that you choose the correct number of remaining Options to ensure that their timetable is balanced.  Below is a section of what the final part of the survey will look like. </a:t>
            </a:r>
          </a:p>
          <a:p>
            <a:pPr lvl="0" algn="l" rtl="0">
              <a:spcBef>
                <a:spcPts val="0"/>
              </a:spcBef>
              <a:spcAft>
                <a:spcPts val="0"/>
              </a:spcAft>
            </a:pPr>
            <a:endParaRPr lang="en-GB" sz="2000" dirty="0"/>
          </a:p>
          <a:p>
            <a:pPr lvl="0" algn="l" rtl="0">
              <a:spcBef>
                <a:spcPts val="0"/>
              </a:spcBef>
              <a:spcAft>
                <a:spcPts val="0"/>
              </a:spcAft>
            </a:pPr>
            <a:r>
              <a:rPr lang="en-GB" sz="2000" dirty="0"/>
              <a:t> </a:t>
            </a:r>
          </a:p>
          <a:p>
            <a:pPr lvl="0" algn="l" rtl="0">
              <a:spcBef>
                <a:spcPts val="0"/>
              </a:spcBef>
              <a:spcAft>
                <a:spcPts val="0"/>
              </a:spcAft>
            </a:pPr>
            <a:endParaRPr lang="en-GB" sz="2000" dirty="0"/>
          </a:p>
          <a:p>
            <a:pPr lvl="0" algn="l" rtl="0">
              <a:spcBef>
                <a:spcPts val="0"/>
              </a:spcBef>
              <a:spcAft>
                <a:spcPts val="0"/>
              </a:spcAft>
            </a:pPr>
            <a:r>
              <a:rPr lang="en-GB" sz="2000" b="1" dirty="0"/>
              <a:t> </a:t>
            </a:r>
            <a:endParaRPr sz="2000" b="1" dirty="0"/>
          </a:p>
          <a:p>
            <a:pPr lvl="0" algn="l" rtl="0">
              <a:spcBef>
                <a:spcPts val="0"/>
              </a:spcBef>
              <a:spcAft>
                <a:spcPts val="0"/>
              </a:spcAft>
            </a:pPr>
            <a:endParaRPr sz="2000" b="1" u="sng" dirty="0"/>
          </a:p>
        </p:txBody>
      </p:sp>
      <p:pic>
        <p:nvPicPr>
          <p:cNvPr id="3" name="Picture 2"/>
          <p:cNvPicPr>
            <a:picLocks noChangeAspect="1"/>
          </p:cNvPicPr>
          <p:nvPr/>
        </p:nvPicPr>
        <p:blipFill rotWithShape="1">
          <a:blip r:embed="rId3"/>
          <a:srcRect l="13647" t="19439" r="4344" b="16486"/>
          <a:stretch/>
        </p:blipFill>
        <p:spPr>
          <a:xfrm>
            <a:off x="1184222" y="2323477"/>
            <a:ext cx="9998440" cy="4392117"/>
          </a:xfrm>
          <a:prstGeom prst="rect">
            <a:avLst/>
          </a:prstGeom>
        </p:spPr>
      </p:pic>
    </p:spTree>
    <p:extLst>
      <p:ext uri="{BB962C8B-B14F-4D97-AF65-F5344CB8AC3E}">
        <p14:creationId xmlns:p14="http://schemas.microsoft.com/office/powerpoint/2010/main" val="116006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GB" sz="2800" b="1" dirty="0"/>
              <a:t>Additional information about subjects</a:t>
            </a:r>
            <a:endParaRPr sz="2600" b="1" i="0" u="none" strike="noStrike" cap="none" dirty="0">
              <a:solidFill>
                <a:srgbClr val="000000"/>
              </a:solidFill>
              <a:sym typeface="Arial"/>
            </a:endParaRPr>
          </a:p>
        </p:txBody>
      </p:sp>
      <p:sp>
        <p:nvSpPr>
          <p:cNvPr id="4" name="Google Shape;45;p5"/>
          <p:cNvSpPr txBox="1"/>
          <p:nvPr/>
        </p:nvSpPr>
        <p:spPr>
          <a:xfrm>
            <a:off x="659567" y="989351"/>
            <a:ext cx="11107712" cy="5788467"/>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lvl="0"/>
            <a:r>
              <a:rPr lang="en-GB" sz="1600" b="1" dirty="0"/>
              <a:t>Modern Foreign Languages:</a:t>
            </a:r>
          </a:p>
          <a:p>
            <a:pPr lvl="0"/>
            <a:endParaRPr lang="en-GB" sz="1600" dirty="0"/>
          </a:p>
          <a:p>
            <a:r>
              <a:rPr lang="en-GB" sz="1600" dirty="0"/>
              <a:t>We are encouraging pupils to consider taking a Modern Foreign Language (French, Spanish or German) to complete their EBacc suite of subjects.  Languages are regarded as ‘facilitating’ subjects in that they offer opportunities to develop skills that can be transferred both to other subjects and to further study.  Languages can open doors in the future. Studying a language is a highly regarded skill for future employers.</a:t>
            </a:r>
          </a:p>
          <a:p>
            <a:pPr lvl="0"/>
            <a:endParaRPr lang="en-GB" sz="1600" dirty="0"/>
          </a:p>
          <a:p>
            <a:pPr lvl="0"/>
            <a:endParaRPr lang="en-GB" sz="1600" dirty="0"/>
          </a:p>
          <a:p>
            <a:pPr lvl="0"/>
            <a:r>
              <a:rPr lang="en-GB" sz="1600" b="1" dirty="0"/>
              <a:t>Differences between ‘GCSE’ and ‘Level 2’ awards:</a:t>
            </a:r>
          </a:p>
          <a:p>
            <a:pPr lvl="0"/>
            <a:r>
              <a:rPr lang="en-GB" sz="1600" dirty="0"/>
              <a:t>Although both qualifications carry the same weight, it is important to understand the differences between these types of qualifications.</a:t>
            </a:r>
          </a:p>
          <a:p>
            <a:r>
              <a:rPr lang="en-GB" sz="1600" dirty="0"/>
              <a:t>‘Level 2’ awards tend to focus more on the practical element of the subject and can often require less theory.  For example, Food and Nutrition has more weighting towards the knowledge of food preparation whereas Hospitality and Catering places more emphasis on the practical creation of food.</a:t>
            </a:r>
          </a:p>
          <a:p>
            <a:pPr lvl="0"/>
            <a:endParaRPr lang="en-GB" sz="1600" dirty="0"/>
          </a:p>
          <a:p>
            <a:pPr lvl="0"/>
            <a:r>
              <a:rPr lang="en-GB" sz="1600" dirty="0"/>
              <a:t>Similarly, GCSE PE places more emphasis on the theory behind scientific elements such as the muscular and skeletal system when compared to the Cambridge National Certificate in PE.</a:t>
            </a:r>
          </a:p>
          <a:p>
            <a:endParaRPr lang="en-GB" sz="1600" dirty="0"/>
          </a:p>
          <a:p>
            <a:r>
              <a:rPr lang="en-GB" sz="1600" b="1"/>
              <a:t>Important detail about Options choices</a:t>
            </a:r>
            <a:endParaRPr lang="en-GB" sz="1600" dirty="0"/>
          </a:p>
          <a:p>
            <a:r>
              <a:rPr lang="en-GB" sz="1600"/>
              <a:t>The following Options cannot be chosen together:</a:t>
            </a:r>
            <a:endParaRPr lang="en-GB" sz="1600" dirty="0"/>
          </a:p>
          <a:p>
            <a:r>
              <a:rPr lang="en-GB" sz="1600" dirty="0"/>
              <a:t>- Food and Nutrition with Hospitality and Catering</a:t>
            </a:r>
            <a:endParaRPr lang="en-US" sz="1600" dirty="0"/>
          </a:p>
          <a:p>
            <a:r>
              <a:rPr lang="en-GB" sz="1600" dirty="0"/>
              <a:t>- Art with Photography</a:t>
            </a:r>
            <a:endParaRPr lang="en-US" sz="1600" dirty="0"/>
          </a:p>
          <a:p>
            <a:r>
              <a:rPr lang="en-GB" sz="1600" dirty="0"/>
              <a:t>- GCSE PE with Cambridge National PE</a:t>
            </a:r>
          </a:p>
          <a:p>
            <a:endParaRPr lang="en-GB" sz="1600" dirty="0"/>
          </a:p>
          <a:p>
            <a:endParaRPr lang="en-GB" sz="1600" dirty="0"/>
          </a:p>
          <a:p>
            <a:endParaRPr sz="1600" b="1" dirty="0"/>
          </a:p>
          <a:p>
            <a:pPr lvl="0" algn="l" rtl="0">
              <a:spcBef>
                <a:spcPts val="0"/>
              </a:spcBef>
              <a:spcAft>
                <a:spcPts val="0"/>
              </a:spcAft>
            </a:pPr>
            <a:endParaRPr sz="1600" b="1" u="sng" dirty="0"/>
          </a:p>
        </p:txBody>
      </p:sp>
    </p:spTree>
    <p:extLst>
      <p:ext uri="{BB962C8B-B14F-4D97-AF65-F5344CB8AC3E}">
        <p14:creationId xmlns:p14="http://schemas.microsoft.com/office/powerpoint/2010/main" val="29269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1000"/>
                                        <p:tgtEl>
                                          <p:spTgt spid="4">
                                            <p:txEl>
                                              <p:pRg st="9" end="9"/>
                                            </p:txEl>
                                          </p:spTgt>
                                        </p:tgtEl>
                                      </p:cBhvr>
                                    </p:animEffect>
                                    <p:anim calcmode="lin" valueType="num">
                                      <p:cBhvr>
                                        <p:cTn id="3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1000"/>
                                        <p:tgtEl>
                                          <p:spTgt spid="4">
                                            <p:txEl>
                                              <p:pRg st="11" end="11"/>
                                            </p:txEl>
                                          </p:spTgt>
                                        </p:tgtEl>
                                      </p:cBhvr>
                                    </p:animEffect>
                                    <p:anim calcmode="lin" valueType="num">
                                      <p:cBhvr>
                                        <p:cTn id="4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1000"/>
                                        <p:tgtEl>
                                          <p:spTgt spid="4">
                                            <p:txEl>
                                              <p:pRg st="12" end="12"/>
                                            </p:txEl>
                                          </p:spTgt>
                                        </p:tgtEl>
                                      </p:cBhvr>
                                    </p:animEffect>
                                    <p:anim calcmode="lin" valueType="num">
                                      <p:cBhvr>
                                        <p:cTn id="4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4" end="14"/>
                                            </p:txEl>
                                          </p:spTgt>
                                        </p:tgtEl>
                                        <p:attrNameLst>
                                          <p:attrName>style.visibility</p:attrName>
                                        </p:attrNameLst>
                                      </p:cBhvr>
                                      <p:to>
                                        <p:strVal val="visible"/>
                                      </p:to>
                                    </p:set>
                                    <p:animEffect transition="in" filter="fade">
                                      <p:cBhvr>
                                        <p:cTn id="54" dur="1000"/>
                                        <p:tgtEl>
                                          <p:spTgt spid="4">
                                            <p:txEl>
                                              <p:pRg st="14" end="14"/>
                                            </p:txEl>
                                          </p:spTgt>
                                        </p:tgtEl>
                                      </p:cBhvr>
                                    </p:animEffect>
                                    <p:anim calcmode="lin" valueType="num">
                                      <p:cBhvr>
                                        <p:cTn id="5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Effect transition="in" filter="fade">
                                      <p:cBhvr>
                                        <p:cTn id="59" dur="1000"/>
                                        <p:tgtEl>
                                          <p:spTgt spid="4">
                                            <p:txEl>
                                              <p:pRg st="15" end="15"/>
                                            </p:txEl>
                                          </p:spTgt>
                                        </p:tgtEl>
                                      </p:cBhvr>
                                    </p:animEffect>
                                    <p:anim calcmode="lin" valueType="num">
                                      <p:cBhvr>
                                        <p:cTn id="60"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GB" sz="2800" b="1" dirty="0"/>
              <a:t>Curriculum model – compulsory subjects</a:t>
            </a:r>
            <a:endParaRPr sz="2600" b="1" i="0" u="none" strike="noStrike" cap="none" dirty="0">
              <a:solidFill>
                <a:srgbClr val="000000"/>
              </a:solidFill>
              <a:sym typeface="Arial"/>
            </a:endParaRPr>
          </a:p>
        </p:txBody>
      </p:sp>
      <p:sp>
        <p:nvSpPr>
          <p:cNvPr id="4" name="Google Shape;45;p5"/>
          <p:cNvSpPr txBox="1"/>
          <p:nvPr/>
        </p:nvSpPr>
        <p:spPr>
          <a:xfrm>
            <a:off x="764498" y="989351"/>
            <a:ext cx="11107712" cy="4823817"/>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77800" lvl="0" indent="-38100">
              <a:spcBef>
                <a:spcPts val="800"/>
              </a:spcBef>
            </a:pPr>
            <a:r>
              <a:rPr lang="en-GB" sz="3200" dirty="0"/>
              <a:t>English Language – 1 GCSE</a:t>
            </a:r>
          </a:p>
          <a:p>
            <a:pPr marL="177800" lvl="0" indent="-38100">
              <a:spcBef>
                <a:spcPts val="800"/>
              </a:spcBef>
            </a:pPr>
            <a:r>
              <a:rPr lang="en-GB" sz="3200" dirty="0"/>
              <a:t>English Literature – 1 GCSE</a:t>
            </a:r>
          </a:p>
          <a:p>
            <a:pPr marL="177800" lvl="0" indent="-38100">
              <a:spcBef>
                <a:spcPts val="800"/>
              </a:spcBef>
            </a:pPr>
            <a:r>
              <a:rPr lang="en-GB" sz="3200" dirty="0"/>
              <a:t>Mathematics – 1 GCSE</a:t>
            </a:r>
          </a:p>
          <a:p>
            <a:pPr marL="177800" indent="-38100">
              <a:spcBef>
                <a:spcPts val="800"/>
              </a:spcBef>
            </a:pPr>
            <a:r>
              <a:rPr lang="en-GB" sz="3200" dirty="0"/>
              <a:t>Science Combined – 2 GCSEs (becomes 3 if you choose Triple Science as an Option)</a:t>
            </a:r>
          </a:p>
          <a:p>
            <a:pPr marL="177800" lvl="0" indent="-38100">
              <a:spcBef>
                <a:spcPts val="800"/>
              </a:spcBef>
            </a:pPr>
            <a:r>
              <a:rPr lang="en-GB" sz="3200" dirty="0"/>
              <a:t>History OR Geography – 1 GCSE (it is possible to do both if there is sufficient interest)</a:t>
            </a:r>
          </a:p>
          <a:p>
            <a:pPr marL="177800" lvl="0" indent="-38100">
              <a:spcBef>
                <a:spcPts val="800"/>
              </a:spcBef>
            </a:pPr>
            <a:r>
              <a:rPr lang="en-GB" sz="3200" dirty="0"/>
              <a:t>PE Core  (no GCSE awarded)</a:t>
            </a:r>
          </a:p>
        </p:txBody>
      </p:sp>
    </p:spTree>
    <p:extLst>
      <p:ext uri="{BB962C8B-B14F-4D97-AF65-F5344CB8AC3E}">
        <p14:creationId xmlns:p14="http://schemas.microsoft.com/office/powerpoint/2010/main" val="240418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1340823" y="76573"/>
            <a:ext cx="8501100" cy="762876"/>
          </a:xfrm>
          <a:prstGeom prst="rect">
            <a:avLst/>
          </a:prstGeom>
          <a:noFill/>
          <a:ln>
            <a:noFill/>
          </a:ln>
        </p:spPr>
        <p:txBody>
          <a:bodyPr spcFirstLastPara="1" wrap="square" lIns="91425" tIns="45700" rIns="91425" bIns="45700" anchor="t" anchorCtr="0">
            <a:noAutofit/>
          </a:bodyPr>
          <a:lstStyle/>
          <a:p>
            <a:pPr lvl="0" algn="ctr"/>
            <a:r>
              <a:rPr lang="en-GB" sz="2800" b="1" dirty="0"/>
              <a:t>Curriculum model – Options subjects</a:t>
            </a:r>
            <a:endParaRPr sz="2600" b="1" i="0" u="none" strike="noStrike" cap="none" dirty="0">
              <a:solidFill>
                <a:srgbClr val="000000"/>
              </a:solidFill>
              <a:sym typeface="Arial"/>
            </a:endParaRPr>
          </a:p>
        </p:txBody>
      </p:sp>
      <p:sp>
        <p:nvSpPr>
          <p:cNvPr id="4" name="Google Shape;45;p5"/>
          <p:cNvSpPr txBox="1"/>
          <p:nvPr/>
        </p:nvSpPr>
        <p:spPr>
          <a:xfrm>
            <a:off x="693980" y="666078"/>
            <a:ext cx="4897393" cy="5642358"/>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77800" lvl="0" indent="-38100">
              <a:spcBef>
                <a:spcPts val="800"/>
              </a:spcBef>
            </a:pPr>
            <a:r>
              <a:rPr lang="en-GB" sz="2000" dirty="0"/>
              <a:t>Art &amp; </a:t>
            </a:r>
            <a:r>
              <a:rPr lang="en-GB" sz="2000" dirty="0" smtClean="0"/>
              <a:t>Design</a:t>
            </a:r>
          </a:p>
          <a:p>
            <a:pPr marL="177800" lvl="0" indent="-38100">
              <a:spcBef>
                <a:spcPts val="800"/>
              </a:spcBef>
            </a:pPr>
            <a:r>
              <a:rPr lang="en-GB" sz="2000" b="1" dirty="0" smtClean="0"/>
              <a:t>Astronomy (twilight invitation only)</a:t>
            </a:r>
            <a:endParaRPr lang="en-GB" sz="2000" b="1" dirty="0"/>
          </a:p>
          <a:p>
            <a:pPr marL="177800" lvl="0" indent="-38100">
              <a:spcBef>
                <a:spcPts val="800"/>
              </a:spcBef>
            </a:pPr>
            <a:r>
              <a:rPr lang="en-GB" sz="2000" dirty="0"/>
              <a:t>Business Studies</a:t>
            </a:r>
          </a:p>
          <a:p>
            <a:pPr marL="177800" lvl="0" indent="-38100">
              <a:spcBef>
                <a:spcPts val="800"/>
              </a:spcBef>
            </a:pPr>
            <a:r>
              <a:rPr lang="en-GB" sz="2000" b="1" dirty="0"/>
              <a:t>Computer Science (twilight invitation only)</a:t>
            </a:r>
          </a:p>
          <a:p>
            <a:pPr marL="177800" lvl="0" indent="-38100">
              <a:spcBef>
                <a:spcPts val="800"/>
              </a:spcBef>
            </a:pPr>
            <a:r>
              <a:rPr lang="en-GB" sz="2000" dirty="0"/>
              <a:t>Creative </a:t>
            </a:r>
            <a:r>
              <a:rPr lang="en-GB" sz="2000" dirty="0" err="1"/>
              <a:t>iMedia</a:t>
            </a:r>
            <a:endParaRPr lang="en-GB" sz="2000" dirty="0"/>
          </a:p>
          <a:p>
            <a:pPr marL="177800" lvl="0" indent="-38100">
              <a:spcBef>
                <a:spcPts val="800"/>
              </a:spcBef>
            </a:pPr>
            <a:r>
              <a:rPr lang="en-GB" sz="2000" dirty="0"/>
              <a:t>Design &amp; Technology (Resistant Materials)</a:t>
            </a:r>
          </a:p>
          <a:p>
            <a:pPr marL="177800" lvl="0" indent="-38100">
              <a:spcBef>
                <a:spcPts val="800"/>
              </a:spcBef>
            </a:pPr>
            <a:r>
              <a:rPr lang="en-GB" sz="2000" dirty="0"/>
              <a:t>Design &amp; Technology (Textiles)</a:t>
            </a:r>
          </a:p>
          <a:p>
            <a:pPr marL="177800" lvl="0" indent="-38100">
              <a:spcBef>
                <a:spcPts val="800"/>
              </a:spcBef>
            </a:pPr>
            <a:r>
              <a:rPr lang="en-GB" sz="2000" dirty="0"/>
              <a:t>Drama</a:t>
            </a:r>
          </a:p>
          <a:p>
            <a:pPr marL="177800" lvl="0" indent="-38100">
              <a:spcBef>
                <a:spcPts val="800"/>
              </a:spcBef>
            </a:pPr>
            <a:r>
              <a:rPr lang="en-GB" sz="2000" dirty="0"/>
              <a:t>Food Preparation &amp; Nutrition</a:t>
            </a:r>
          </a:p>
          <a:p>
            <a:pPr marL="177800" lvl="0" indent="-38100">
              <a:spcBef>
                <a:spcPts val="800"/>
              </a:spcBef>
            </a:pPr>
            <a:r>
              <a:rPr lang="en-GB" sz="2000" dirty="0"/>
              <a:t>Geography</a:t>
            </a:r>
          </a:p>
          <a:p>
            <a:pPr marL="177800" lvl="0" indent="-38100">
              <a:spcBef>
                <a:spcPts val="800"/>
              </a:spcBef>
            </a:pPr>
            <a:r>
              <a:rPr lang="en-GB" sz="2000" dirty="0"/>
              <a:t>History</a:t>
            </a:r>
          </a:p>
          <a:p>
            <a:pPr marL="177800" lvl="0" indent="-38100">
              <a:spcBef>
                <a:spcPts val="800"/>
              </a:spcBef>
            </a:pPr>
            <a:r>
              <a:rPr lang="en-GB" sz="2000" dirty="0"/>
              <a:t>Hospitality &amp; Catering</a:t>
            </a:r>
          </a:p>
        </p:txBody>
      </p:sp>
      <p:sp>
        <p:nvSpPr>
          <p:cNvPr id="5" name="Google Shape;45;p5"/>
          <p:cNvSpPr txBox="1"/>
          <p:nvPr/>
        </p:nvSpPr>
        <p:spPr>
          <a:xfrm>
            <a:off x="5706903" y="666078"/>
            <a:ext cx="4781863" cy="4109122"/>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77800" lvl="0" indent="-38100">
              <a:spcBef>
                <a:spcPts val="800"/>
              </a:spcBef>
            </a:pPr>
            <a:r>
              <a:rPr lang="en-GB" sz="2000" dirty="0"/>
              <a:t>Modern Foreign Languages (French, German or Spanish)</a:t>
            </a:r>
          </a:p>
          <a:p>
            <a:pPr marL="177800" lvl="0" indent="-38100">
              <a:spcBef>
                <a:spcPts val="800"/>
              </a:spcBef>
            </a:pPr>
            <a:r>
              <a:rPr lang="en-GB" sz="2000" dirty="0"/>
              <a:t>Music (Level 2)</a:t>
            </a:r>
          </a:p>
          <a:p>
            <a:pPr marL="177800" lvl="0" indent="-38100">
              <a:spcBef>
                <a:spcPts val="800"/>
              </a:spcBef>
            </a:pPr>
            <a:r>
              <a:rPr lang="en-GB" sz="2000" b="1" dirty="0"/>
              <a:t>Music (GCSE) (twilight - invitation only)</a:t>
            </a:r>
          </a:p>
          <a:p>
            <a:pPr marL="177800" lvl="0" indent="-38100">
              <a:spcBef>
                <a:spcPts val="800"/>
              </a:spcBef>
            </a:pPr>
            <a:r>
              <a:rPr lang="en-GB" sz="2000" dirty="0"/>
              <a:t>Photography</a:t>
            </a:r>
          </a:p>
          <a:p>
            <a:pPr marL="177800" lvl="0" indent="-38100">
              <a:spcBef>
                <a:spcPts val="800"/>
              </a:spcBef>
            </a:pPr>
            <a:r>
              <a:rPr lang="en-GB" sz="2000" dirty="0"/>
              <a:t>Physical Education (GCSE)</a:t>
            </a:r>
          </a:p>
          <a:p>
            <a:pPr marL="177800" lvl="0" indent="-38100">
              <a:spcBef>
                <a:spcPts val="800"/>
              </a:spcBef>
            </a:pPr>
            <a:r>
              <a:rPr lang="en-GB" sz="2000" dirty="0"/>
              <a:t>Religious Studies</a:t>
            </a:r>
          </a:p>
          <a:p>
            <a:pPr marL="177800" lvl="0" indent="-38100">
              <a:spcBef>
                <a:spcPts val="800"/>
              </a:spcBef>
            </a:pPr>
            <a:r>
              <a:rPr lang="en-GB" sz="2000" dirty="0"/>
              <a:t>Sports Studies (Level 2)</a:t>
            </a:r>
          </a:p>
          <a:p>
            <a:pPr marL="177800" lvl="0" indent="-38100">
              <a:spcBef>
                <a:spcPts val="800"/>
              </a:spcBef>
            </a:pPr>
            <a:r>
              <a:rPr lang="en-GB" sz="2000" dirty="0"/>
              <a:t>Travel &amp; Tourism </a:t>
            </a:r>
          </a:p>
        </p:txBody>
      </p:sp>
    </p:spTree>
    <p:extLst>
      <p:ext uri="{BB962C8B-B14F-4D97-AF65-F5344CB8AC3E}">
        <p14:creationId xmlns:p14="http://schemas.microsoft.com/office/powerpoint/2010/main" val="3214526987"/>
      </p:ext>
    </p:extLst>
  </p:cSld>
  <p:clrMapOvr>
    <a:masterClrMapping/>
  </p:clrMapOvr>
</p:sld>
</file>

<file path=ppt/theme/theme1.xml><?xml version="1.0" encoding="utf-8"?>
<a:theme xmlns:a="http://schemas.openxmlformats.org/drawingml/2006/main" name="Facet">
  <a:themeElements>
    <a:clrScheme name="SHS">
      <a:dk1>
        <a:srgbClr val="000000"/>
      </a:dk1>
      <a:lt1>
        <a:srgbClr val="FFFFFF"/>
      </a:lt1>
      <a:dk2>
        <a:srgbClr val="A51E36"/>
      </a:dk2>
      <a:lt2>
        <a:srgbClr val="EBEBEB"/>
      </a:lt2>
      <a:accent1>
        <a:srgbClr val="A51E36"/>
      </a:accent1>
      <a:accent2>
        <a:srgbClr val="FFC000"/>
      </a:accent2>
      <a:accent3>
        <a:srgbClr val="A51E36"/>
      </a:accent3>
      <a:accent4>
        <a:srgbClr val="FFC000"/>
      </a:accent4>
      <a:accent5>
        <a:srgbClr val="A51E36"/>
      </a:accent5>
      <a:accent6>
        <a:srgbClr val="FFC000"/>
      </a:accent6>
      <a:hlink>
        <a:srgbClr val="A51E36"/>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516b6d-577a-4ed0-97bc-3d49438a33f4">
      <Terms xmlns="http://schemas.microsoft.com/office/infopath/2007/PartnerControls"/>
    </lcf76f155ced4ddcb4097134ff3c332f>
    <TaxCatchAll xmlns="62d02ae4-1faa-4674-943a-0a597e8885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5120472F83C2408C688D8F21003E99" ma:contentTypeVersion="15" ma:contentTypeDescription="Create a new document." ma:contentTypeScope="" ma:versionID="d610cace7c0b0d7dad8f645344103932">
  <xsd:schema xmlns:xsd="http://www.w3.org/2001/XMLSchema" xmlns:xs="http://www.w3.org/2001/XMLSchema" xmlns:p="http://schemas.microsoft.com/office/2006/metadata/properties" xmlns:ns2="b4516b6d-577a-4ed0-97bc-3d49438a33f4" xmlns:ns3="62d02ae4-1faa-4674-943a-0a597e888516" targetNamespace="http://schemas.microsoft.com/office/2006/metadata/properties" ma:root="true" ma:fieldsID="a83153700c98b0713134425b6222b322" ns2:_="" ns3:_="">
    <xsd:import namespace="b4516b6d-577a-4ed0-97bc-3d49438a33f4"/>
    <xsd:import namespace="62d02ae4-1faa-4674-943a-0a597e8885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516b6d-577a-4ed0-97bc-3d49438a3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d02ae4-1faa-4674-943a-0a597e88851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79786f3-b2b4-4d4b-8366-4a3146525afb}" ma:internalName="TaxCatchAll" ma:showField="CatchAllData" ma:web="62d02ae4-1faa-4674-943a-0a597e8885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51EDA8-75E1-4B40-B65E-98DE30D8C98E}">
  <ds:schemaRefs>
    <ds:schemaRef ds:uri="http://purl.org/dc/dcmitype/"/>
    <ds:schemaRef ds:uri="http://schemas.microsoft.com/office/infopath/2007/PartnerControls"/>
    <ds:schemaRef ds:uri="http://purl.org/dc/elements/1.1/"/>
    <ds:schemaRef ds:uri="http://schemas.microsoft.com/office/2006/metadata/properties"/>
    <ds:schemaRef ds:uri="62d02ae4-1faa-4674-943a-0a597e888516"/>
    <ds:schemaRef ds:uri="http://schemas.microsoft.com/office/2006/documentManagement/types"/>
    <ds:schemaRef ds:uri="http://purl.org/dc/terms/"/>
    <ds:schemaRef ds:uri="http://schemas.openxmlformats.org/package/2006/metadata/core-properties"/>
    <ds:schemaRef ds:uri="b4516b6d-577a-4ed0-97bc-3d49438a33f4"/>
    <ds:schemaRef ds:uri="http://www.w3.org/XML/1998/namespace"/>
  </ds:schemaRefs>
</ds:datastoreItem>
</file>

<file path=customXml/itemProps2.xml><?xml version="1.0" encoding="utf-8"?>
<ds:datastoreItem xmlns:ds="http://schemas.openxmlformats.org/officeDocument/2006/customXml" ds:itemID="{81EFC57F-8BB2-41CF-9888-5D5E8387A50B}">
  <ds:schemaRefs>
    <ds:schemaRef ds:uri="http://schemas.microsoft.com/sharepoint/v3/contenttype/forms"/>
  </ds:schemaRefs>
</ds:datastoreItem>
</file>

<file path=customXml/itemProps3.xml><?xml version="1.0" encoding="utf-8"?>
<ds:datastoreItem xmlns:ds="http://schemas.openxmlformats.org/officeDocument/2006/customXml" ds:itemID="{95F8C76F-BA7C-4E04-B5DF-D9D9480F5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516b6d-577a-4ed0-97bc-3d49438a33f4"/>
    <ds:schemaRef ds:uri="62d02ae4-1faa-4674-943a-0a597e888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1112</Words>
  <Application>Microsoft Office PowerPoint</Application>
  <PresentationFormat>Widescreen</PresentationFormat>
  <Paragraphs>137</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Rushton</dc:creator>
  <cp:lastModifiedBy>Mr M Rushton</cp:lastModifiedBy>
  <cp:revision>83</cp:revision>
  <dcterms:modified xsi:type="dcterms:W3CDTF">2022-03-02T11:56:32Z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0x010100E85120472F83C2408C688D8F21003E99</vt:lpwstr>
  </property>
  <property fmtid="{D5CDD505-2E9C-101B-9397-08002B2CF9AE}" pid="3" name="MediaServiceImageTags">
    <vt:lpwstr/>
  </property>
</Properties>
</file>