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7" r:id="rId4"/>
    <p:sldId id="285" r:id="rId5"/>
    <p:sldId id="258" r:id="rId6"/>
    <p:sldId id="259" r:id="rId7"/>
    <p:sldId id="278" r:id="rId8"/>
    <p:sldId id="279" r:id="rId9"/>
    <p:sldId id="280" r:id="rId10"/>
    <p:sldId id="281" r:id="rId11"/>
    <p:sldId id="282" r:id="rId12"/>
    <p:sldId id="283" r:id="rId13"/>
    <p:sldId id="263" r:id="rId14"/>
    <p:sldId id="268" r:id="rId15"/>
    <p:sldId id="267" r:id="rId16"/>
    <p:sldId id="284" r:id="rId17"/>
    <p:sldId id="269" r:id="rId18"/>
    <p:sldId id="270" r:id="rId19"/>
    <p:sldId id="271" r:id="rId20"/>
    <p:sldId id="273" r:id="rId21"/>
    <p:sldId id="28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C7F3"/>
    <a:srgbClr val="FF0066"/>
    <a:srgbClr val="0000FF"/>
    <a:srgbClr val="E5D4E6"/>
    <a:srgbClr val="DFDBDF"/>
    <a:srgbClr val="E6D4E6"/>
    <a:srgbClr val="9900CC"/>
    <a:srgbClr val="0033CC"/>
    <a:srgbClr val="0099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1593B-E24D-4D3A-B5B3-9F76A4DEE2BF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6188-55A9-4167-BD5A-9CC5FF9D0C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737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1593B-E24D-4D3A-B5B3-9F76A4DEE2BF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6188-55A9-4167-BD5A-9CC5FF9D0C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3893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1593B-E24D-4D3A-B5B3-9F76A4DEE2BF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6188-55A9-4167-BD5A-9CC5FF9D0C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253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1593B-E24D-4D3A-B5B3-9F76A4DEE2BF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6188-55A9-4167-BD5A-9CC5FF9D0C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221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1593B-E24D-4D3A-B5B3-9F76A4DEE2BF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6188-55A9-4167-BD5A-9CC5FF9D0C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25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1593B-E24D-4D3A-B5B3-9F76A4DEE2BF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6188-55A9-4167-BD5A-9CC5FF9D0C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953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1593B-E24D-4D3A-B5B3-9F76A4DEE2BF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6188-55A9-4167-BD5A-9CC5FF9D0C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369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1593B-E24D-4D3A-B5B3-9F76A4DEE2BF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6188-55A9-4167-BD5A-9CC5FF9D0C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5378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1593B-E24D-4D3A-B5B3-9F76A4DEE2BF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6188-55A9-4167-BD5A-9CC5FF9D0C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709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1593B-E24D-4D3A-B5B3-9F76A4DEE2BF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6188-55A9-4167-BD5A-9CC5FF9D0C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2085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1593B-E24D-4D3A-B5B3-9F76A4DEE2BF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6188-55A9-4167-BD5A-9CC5FF9D0C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078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1593B-E24D-4D3A-B5B3-9F76A4DEE2BF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F6188-55A9-4167-BD5A-9CC5FF9D0C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68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www.dasp.org.uk/DASPMaths/mathsvideo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11" Type="http://schemas.openxmlformats.org/officeDocument/2006/relationships/image" Target="../media/image48.jpeg"/><Relationship Id="rId5" Type="http://schemas.openxmlformats.org/officeDocument/2006/relationships/image" Target="../media/image42.jpg"/><Relationship Id="rId10" Type="http://schemas.openxmlformats.org/officeDocument/2006/relationships/image" Target="../media/image47.jp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uk.ixl.com/math/year-6" TargetMode="External"/><Relationship Id="rId13" Type="http://schemas.openxmlformats.org/officeDocument/2006/relationships/hyperlink" Target="http://www.transum.org/Software/Fun_Maths/" TargetMode="External"/><Relationship Id="rId3" Type="http://schemas.openxmlformats.org/officeDocument/2006/relationships/hyperlink" Target="https://www.topmarks.co.uk/maths-games/7-11-years/problem-solving" TargetMode="External"/><Relationship Id="rId7" Type="http://schemas.openxmlformats.org/officeDocument/2006/relationships/hyperlink" Target="https://uk.ixl.com/math/year-5" TargetMode="External"/><Relationship Id="rId12" Type="http://schemas.openxmlformats.org/officeDocument/2006/relationships/hyperlink" Target="https://nrich.maths.org/primary-upper" TargetMode="External"/><Relationship Id="rId2" Type="http://schemas.openxmlformats.org/officeDocument/2006/relationships/hyperlink" Target="https://mathsframe.co.uk/en/resources/category/22/most-popular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rimarygamesarena.com/Years/Year-6" TargetMode="External"/><Relationship Id="rId11" Type="http://schemas.openxmlformats.org/officeDocument/2006/relationships/hyperlink" Target="http://www.mathsphere.co.uk/resources/MathSphereFreeResourcesBoardgames.htm" TargetMode="External"/><Relationship Id="rId5" Type="http://schemas.openxmlformats.org/officeDocument/2006/relationships/hyperlink" Target="http://www.crickweb.co.uk/ks2numeracy.html" TargetMode="External"/><Relationship Id="rId15" Type="http://schemas.openxmlformats.org/officeDocument/2006/relationships/image" Target="../media/image50.png"/><Relationship Id="rId10" Type="http://schemas.openxmlformats.org/officeDocument/2006/relationships/hyperlink" Target="http://www.math-exercises-for-kids.com/mathematics-10.htm" TargetMode="External"/><Relationship Id="rId4" Type="http://schemas.openxmlformats.org/officeDocument/2006/relationships/hyperlink" Target="http://everydaymath.uchicago.edu/parents/" TargetMode="External"/><Relationship Id="rId9" Type="http://schemas.openxmlformats.org/officeDocument/2006/relationships/hyperlink" Target="https://claritymaths.uk/games/" TargetMode="External"/><Relationship Id="rId1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5294243"/>
            <a:ext cx="12192000" cy="1563757"/>
            <a:chOff x="0" y="5294243"/>
            <a:chExt cx="12192000" cy="1563757"/>
          </a:xfrm>
        </p:grpSpPr>
        <p:sp>
          <p:nvSpPr>
            <p:cNvPr id="4" name="Rectangle 3"/>
            <p:cNvSpPr/>
            <p:nvPr/>
          </p:nvSpPr>
          <p:spPr>
            <a:xfrm>
              <a:off x="0" y="5294243"/>
              <a:ext cx="12192000" cy="15637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590" y="5538710"/>
              <a:ext cx="2149642" cy="107482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374232" y="5538710"/>
              <a:ext cx="8686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 smtClean="0">
                  <a:solidFill>
                    <a:schemeClr val="bg1"/>
                  </a:solidFill>
                  <a:latin typeface="SassoonPrimaryInfant" pitchFamily="2" charset="0"/>
                </a:rPr>
                <a:t>dunnstreetprimary.co.uk</a:t>
              </a:r>
              <a:endParaRPr lang="en-GB" sz="4800" dirty="0">
                <a:solidFill>
                  <a:schemeClr val="bg1"/>
                </a:solidFill>
                <a:latin typeface="SassoonPrimaryInfant" pitchFamily="2" charset="0"/>
              </a:endParaRPr>
            </a:p>
          </p:txBody>
        </p:sp>
      </p:grpSp>
      <p:pic>
        <p:nvPicPr>
          <p:cNvPr id="7" name="Picture 6" descr="C:\Users\trace\AppData\Local\Microsoft\Windows\INetCacheContent.Word\Untitled-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1656951"/>
            <a:ext cx="5966518" cy="33934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5329645" y="456622"/>
            <a:ext cx="63451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7200" dirty="0">
                <a:solidFill>
                  <a:srgbClr val="0000FF"/>
                </a:solidFill>
                <a:latin typeface="SassoonPrimaryInfant" pitchFamily="2" charset="0"/>
              </a:rPr>
              <a:t>Welcome!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8" y="65606"/>
            <a:ext cx="5728843" cy="3182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367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1533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52926" y="0"/>
            <a:ext cx="11117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National Expectations</a:t>
            </a:r>
            <a:endParaRPr lang="en-GB" sz="54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2925" y="682466"/>
            <a:ext cx="11117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Year 5                  Year 6</a:t>
            </a:r>
            <a:endParaRPr lang="en-GB" sz="54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24" y="1605795"/>
            <a:ext cx="5834063" cy="3643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713" y="1605795"/>
            <a:ext cx="5669267" cy="259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24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1533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52926" y="0"/>
            <a:ext cx="11117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National Expectations</a:t>
            </a:r>
            <a:endParaRPr lang="en-GB" sz="54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2925" y="682466"/>
            <a:ext cx="11117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Year 5                  Year 6</a:t>
            </a:r>
            <a:endParaRPr lang="en-GB" sz="54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24" y="1605796"/>
            <a:ext cx="5975829" cy="16925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924" y="3597837"/>
            <a:ext cx="5975829" cy="16509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8753" y="1605795"/>
            <a:ext cx="5754390" cy="1598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8753" y="3597837"/>
            <a:ext cx="5863247" cy="140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73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1533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52926" y="0"/>
            <a:ext cx="11117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National Expectations</a:t>
            </a:r>
            <a:endParaRPr lang="en-GB" sz="54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2925" y="682466"/>
            <a:ext cx="11117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Year 5                  Year 6</a:t>
            </a:r>
            <a:endParaRPr lang="en-GB" sz="54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4858" y="1724513"/>
            <a:ext cx="5761219" cy="50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16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5637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352926" y="320213"/>
            <a:ext cx="11117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Segoe Print" panose="02000600000000000000" pitchFamily="2" charset="0"/>
              </a:rPr>
              <a:t>How are </a:t>
            </a:r>
            <a:r>
              <a:rPr lang="en-GB" sz="54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our </a:t>
            </a:r>
            <a:r>
              <a:rPr lang="en-GB" sz="5400" dirty="0">
                <a:solidFill>
                  <a:schemeClr val="bg1"/>
                </a:solidFill>
                <a:latin typeface="Segoe Print" panose="02000600000000000000" pitchFamily="2" charset="0"/>
              </a:rPr>
              <a:t>children assessed?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595021"/>
            <a:ext cx="1219199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SassoonPrimaryInfant"/>
              </a:rPr>
              <a:t>The children in </a:t>
            </a:r>
            <a:r>
              <a:rPr lang="en-GB" sz="2000" b="1" dirty="0" smtClean="0">
                <a:latin typeface="SassoonPrimaryInfant"/>
              </a:rPr>
              <a:t>Key Stage 2 </a:t>
            </a:r>
            <a:r>
              <a:rPr lang="en-GB" sz="2000" dirty="0" smtClean="0">
                <a:latin typeface="SassoonPrimaryInfant"/>
              </a:rPr>
              <a:t>are </a:t>
            </a:r>
            <a:r>
              <a:rPr lang="en-GB" sz="2000" dirty="0">
                <a:latin typeface="SassoonPrimaryInfant"/>
              </a:rPr>
              <a:t>assessed </a:t>
            </a:r>
            <a:r>
              <a:rPr lang="en-GB" sz="2000" dirty="0" smtClean="0">
                <a:latin typeface="SassoonPrimaryInfant"/>
              </a:rPr>
              <a:t>against the End of Year Expectations, throughout the year, as either:</a:t>
            </a:r>
          </a:p>
          <a:p>
            <a:endParaRPr lang="en-GB" sz="2400" dirty="0" smtClean="0">
              <a:latin typeface="SassoonPrimaryInfant"/>
            </a:endParaRPr>
          </a:p>
          <a:p>
            <a:pPr algn="ctr"/>
            <a:r>
              <a:rPr lang="en-GB" sz="2400" dirty="0">
                <a:latin typeface="SassoonPrimaryInfant"/>
              </a:rPr>
              <a:t>b</a:t>
            </a:r>
            <a:r>
              <a:rPr lang="en-GB" sz="2400" dirty="0" smtClean="0">
                <a:latin typeface="SassoonPrimaryInfant"/>
              </a:rPr>
              <a:t>eginning</a:t>
            </a:r>
          </a:p>
          <a:p>
            <a:pPr algn="ctr"/>
            <a:r>
              <a:rPr lang="en-GB" sz="2400" dirty="0" smtClean="0">
                <a:latin typeface="SassoonPrimaryInfant"/>
              </a:rPr>
              <a:t>developing</a:t>
            </a:r>
            <a:endParaRPr lang="en-GB" sz="2400" dirty="0">
              <a:latin typeface="SassoonPrimaryInfant"/>
            </a:endParaRPr>
          </a:p>
          <a:p>
            <a:pPr algn="ctr"/>
            <a:r>
              <a:rPr lang="en-GB" sz="2400" dirty="0" smtClean="0">
                <a:latin typeface="SassoonPrimaryInfant"/>
              </a:rPr>
              <a:t>secure (at mastery level) </a:t>
            </a:r>
          </a:p>
          <a:p>
            <a:pPr algn="ctr"/>
            <a:r>
              <a:rPr lang="en-GB" sz="2400" dirty="0" smtClean="0">
                <a:latin typeface="SassoonPrimaryInfant"/>
              </a:rPr>
              <a:t>or </a:t>
            </a:r>
          </a:p>
          <a:p>
            <a:pPr algn="ctr"/>
            <a:r>
              <a:rPr lang="en-GB" sz="2400" dirty="0">
                <a:latin typeface="SassoonPrimaryInfant"/>
                <a:cs typeface="Arial" panose="020B0604020202020204" pitchFamily="34" charset="0"/>
              </a:rPr>
              <a:t>w</a:t>
            </a:r>
            <a:r>
              <a:rPr lang="en-GB" sz="2400" dirty="0" smtClean="0">
                <a:latin typeface="SassoonPrimaryInfant"/>
                <a:cs typeface="Arial" panose="020B0604020202020204" pitchFamily="34" charset="0"/>
              </a:rPr>
              <a:t>orking at depth (mastery </a:t>
            </a:r>
            <a:r>
              <a:rPr lang="en-GB" sz="2400" dirty="0">
                <a:latin typeface="SassoonPrimaryInfant"/>
                <a:cs typeface="Arial" panose="020B0604020202020204" pitchFamily="34" charset="0"/>
              </a:rPr>
              <a:t>with greater </a:t>
            </a:r>
            <a:r>
              <a:rPr lang="en-GB" sz="2400" dirty="0" smtClean="0">
                <a:latin typeface="SassoonPrimaryInfant"/>
                <a:cs typeface="Arial" panose="020B0604020202020204" pitchFamily="34" charset="0"/>
              </a:rPr>
              <a:t>depth)</a:t>
            </a:r>
            <a:r>
              <a:rPr lang="en-GB" sz="2400" dirty="0" smtClean="0">
                <a:solidFill>
                  <a:srgbClr val="FF0066"/>
                </a:solidFill>
                <a:latin typeface="AR CHRISTY" panose="02000000000000000000" pitchFamily="2" charset="0"/>
              </a:rPr>
              <a:t>.</a:t>
            </a:r>
            <a:endParaRPr lang="en-GB" sz="2400" dirty="0">
              <a:solidFill>
                <a:srgbClr val="FF0066"/>
              </a:solidFill>
              <a:latin typeface="AR CHRISTY" panose="02000000000000000000" pitchFamily="2" charset="0"/>
            </a:endParaRPr>
          </a:p>
          <a:p>
            <a:endParaRPr lang="en-GB" sz="2400" dirty="0">
              <a:latin typeface="SassoonPrimaryInfant" pitchFamily="2" charset="0"/>
            </a:endParaRPr>
          </a:p>
          <a:p>
            <a:r>
              <a:rPr lang="en-GB" sz="2000" dirty="0">
                <a:latin typeface="SassoonPrimaryInfant"/>
              </a:rPr>
              <a:t>They are assessed on a daily basis, through </a:t>
            </a:r>
            <a:r>
              <a:rPr lang="en-GB" sz="2000" dirty="0" smtClean="0">
                <a:latin typeface="SassoonPrimaryInfant"/>
              </a:rPr>
              <a:t>questioning, marking </a:t>
            </a:r>
            <a:r>
              <a:rPr lang="en-GB" sz="2000" dirty="0">
                <a:latin typeface="SassoonPrimaryInfant"/>
              </a:rPr>
              <a:t>and feedback</a:t>
            </a:r>
            <a:r>
              <a:rPr lang="en-GB" sz="2000" dirty="0" smtClean="0">
                <a:latin typeface="SassoonPrimaryInfant"/>
              </a:rPr>
              <a:t>.  We use the </a:t>
            </a:r>
            <a:r>
              <a:rPr lang="en-GB" sz="2000" dirty="0" err="1" smtClean="0">
                <a:latin typeface="SassoonPrimaryInfant"/>
              </a:rPr>
              <a:t>WhiteRose</a:t>
            </a:r>
            <a:r>
              <a:rPr lang="en-GB" sz="2000" dirty="0" smtClean="0">
                <a:latin typeface="SassoonPrimaryInfant"/>
              </a:rPr>
              <a:t> scheme of work and tasks based on fluency, reasoning and problem solving.</a:t>
            </a:r>
            <a:r>
              <a:rPr lang="en-GB" sz="2000" dirty="0">
                <a:latin typeface="SassoonPrimaryInfant"/>
              </a:rPr>
              <a:t> </a:t>
            </a:r>
            <a:r>
              <a:rPr lang="en-GB" sz="2000" dirty="0" smtClean="0">
                <a:latin typeface="SassoonPrimaryInfant"/>
              </a:rPr>
              <a:t> We also use Big Maths.</a:t>
            </a:r>
          </a:p>
          <a:p>
            <a:endParaRPr lang="en-GB" sz="2400" dirty="0">
              <a:latin typeface="SassoonPrimaryInfant"/>
            </a:endParaRPr>
          </a:p>
          <a:p>
            <a:r>
              <a:rPr lang="en-GB" sz="2000" dirty="0" smtClean="0">
                <a:latin typeface="SassoonPrimaryInfant"/>
              </a:rPr>
              <a:t>Pupils are assessed termly using </a:t>
            </a:r>
            <a:r>
              <a:rPr lang="en-GB" sz="2000" dirty="0" err="1" smtClean="0">
                <a:latin typeface="SassoonPrimaryInfant"/>
              </a:rPr>
              <a:t>Testbase</a:t>
            </a:r>
            <a:r>
              <a:rPr lang="en-GB" sz="2000" dirty="0" smtClean="0">
                <a:latin typeface="SassoonPrimaryInfant"/>
              </a:rPr>
              <a:t> materials and Year 6 complete compulsory Standard Assessment Tests (SATs) at the end of the academic year.</a:t>
            </a:r>
          </a:p>
        </p:txBody>
      </p:sp>
    </p:spTree>
    <p:extLst>
      <p:ext uri="{BB962C8B-B14F-4D97-AF65-F5344CB8AC3E}">
        <p14:creationId xmlns:p14="http://schemas.microsoft.com/office/powerpoint/2010/main" val="178154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2346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85010" y="113384"/>
            <a:ext cx="11117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Segoe Print" panose="02000600000000000000" pitchFamily="2" charset="0"/>
              </a:rPr>
              <a:t>How can you help</a:t>
            </a:r>
            <a:r>
              <a:rPr lang="en-GB" sz="54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012" y="1234613"/>
            <a:ext cx="1207798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 smtClean="0">
                <a:latin typeface="SassoonPrimaryInfant" pitchFamily="2" charset="0"/>
              </a:rPr>
              <a:t>Make sure homework is completed and revisited. It is linked to the objectives covered in class so this reinforcement is crucial.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="1" dirty="0" smtClean="0">
              <a:latin typeface="SassoonPrimaryInfan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 smtClean="0">
                <a:latin typeface="SassoonPrimaryInfant" pitchFamily="2" charset="0"/>
              </a:rPr>
              <a:t>Share the learning process: do not be afraid of finding out together:</a:t>
            </a:r>
            <a:endParaRPr lang="en-GB" sz="2400" b="1" dirty="0">
              <a:latin typeface="SassoonPrimaryInfant" pitchFamily="2" charset="0"/>
            </a:endParaRPr>
          </a:p>
          <a:p>
            <a:pPr algn="ctr"/>
            <a:r>
              <a:rPr lang="en-GB" sz="2400" b="1" dirty="0" smtClean="0">
                <a:latin typeface="SassoonPrimaryInfant" pitchFamily="2" charset="0"/>
                <a:hlinkClick r:id="rId2"/>
              </a:rPr>
              <a:t>http</a:t>
            </a:r>
            <a:r>
              <a:rPr lang="en-GB" sz="2400" b="1" dirty="0">
                <a:latin typeface="SassoonPrimaryInfant" pitchFamily="2" charset="0"/>
                <a:hlinkClick r:id="rId2"/>
              </a:rPr>
              <a:t>://</a:t>
            </a:r>
            <a:r>
              <a:rPr lang="en-GB" sz="2400" b="1" dirty="0" smtClean="0">
                <a:latin typeface="SassoonPrimaryInfant" pitchFamily="2" charset="0"/>
                <a:hlinkClick r:id="rId2"/>
              </a:rPr>
              <a:t>www.dasp.org.uk/DASPMaths/mathsvideo.html</a:t>
            </a:r>
            <a:endParaRPr lang="en-GB" sz="2400" b="1" dirty="0" smtClean="0">
              <a:latin typeface="SassoonPrimaryInfant" pitchFamily="2" charset="0"/>
            </a:endParaRPr>
          </a:p>
          <a:p>
            <a:endParaRPr lang="en-GB" sz="1400" dirty="0">
              <a:latin typeface="SassoonPrimaryInfan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 smtClean="0">
                <a:latin typeface="SassoonPrimaryInfant" pitchFamily="2" charset="0"/>
              </a:rPr>
              <a:t>Cook and/or bake together – measuring, timing, proportion… If this is a recipe for 4 people, how can we bake for 6?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="1" dirty="0">
              <a:latin typeface="SassoonPrimaryInfan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 smtClean="0">
                <a:latin typeface="SassoonPrimaryInfant" pitchFamily="2" charset="0"/>
              </a:rPr>
              <a:t>Make something – e.g. a book shelf: calculate lengths, weights, amounts of materials required.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="1" dirty="0">
              <a:latin typeface="SassoonPrimaryInfan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 smtClean="0">
                <a:latin typeface="SassoonPrimaryInfant" pitchFamily="2" charset="0"/>
              </a:rPr>
              <a:t>Talk </a:t>
            </a:r>
            <a:r>
              <a:rPr lang="en-GB" sz="2400" b="1" dirty="0">
                <a:latin typeface="SassoonPrimaryInfant" pitchFamily="2" charset="0"/>
              </a:rPr>
              <a:t>about time, e.g. How long is it until lunch time? The journey takes 2½ hours, when will we arrive? We need to be there at 2.00 pm, when do we need to leave home? </a:t>
            </a:r>
            <a:r>
              <a:rPr lang="en-GB" sz="2400" b="1" dirty="0" smtClean="0">
                <a:latin typeface="SassoonPrimaryInfant" pitchFamily="2" charset="0"/>
              </a:rPr>
              <a:t>What is that in 24 hour clock?  Read timetables and TV listings.</a:t>
            </a:r>
            <a:endParaRPr lang="en-GB" sz="2400" b="1" dirty="0">
              <a:latin typeface="SassoonPrimaryInfan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SassoonPrimaryInfant" pitchFamily="2" charset="0"/>
            </a:endParaRPr>
          </a:p>
        </p:txBody>
      </p:sp>
      <p:pic>
        <p:nvPicPr>
          <p:cNvPr id="1026" name="Picture 2" descr="http://blog.innotas.com/wp-content/uploads/2014/06/Time-Track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2" y="2172"/>
            <a:ext cx="2261054" cy="117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885871" y="44044"/>
            <a:ext cx="1719789" cy="114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0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10317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352926" y="108373"/>
            <a:ext cx="11117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Segoe Print" panose="02000600000000000000" pitchFamily="2" charset="0"/>
              </a:rPr>
              <a:t>How can you help</a:t>
            </a:r>
            <a:r>
              <a:rPr lang="en-GB" sz="54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1031703"/>
            <a:ext cx="12192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50" b="1" dirty="0" smtClean="0">
                <a:latin typeface="SassoonPrimaryInfant" pitchFamily="2" charset="0"/>
              </a:rPr>
              <a:t>Handle </a:t>
            </a:r>
            <a:r>
              <a:rPr lang="en-GB" sz="2350" b="1" dirty="0">
                <a:latin typeface="SassoonPrimaryInfant" pitchFamily="2" charset="0"/>
              </a:rPr>
              <a:t>amounts of money when </a:t>
            </a:r>
            <a:r>
              <a:rPr lang="en-GB" sz="2350" b="1" dirty="0" smtClean="0">
                <a:latin typeface="SassoonPrimaryInfant" pitchFamily="2" charset="0"/>
              </a:rPr>
              <a:t>shopping: work </a:t>
            </a:r>
            <a:r>
              <a:rPr lang="en-GB" sz="2350" b="1" dirty="0">
                <a:latin typeface="SassoonPrimaryInfant" pitchFamily="2" charset="0"/>
              </a:rPr>
              <a:t>out total costs, </a:t>
            </a:r>
            <a:r>
              <a:rPr lang="en-GB" sz="2350" b="1" dirty="0" smtClean="0">
                <a:latin typeface="SassoonPrimaryInfant" pitchFamily="2" charset="0"/>
              </a:rPr>
              <a:t>work </a:t>
            </a:r>
            <a:r>
              <a:rPr lang="en-GB" sz="2350" b="1" dirty="0">
                <a:latin typeface="SassoonPrimaryInfant" pitchFamily="2" charset="0"/>
              </a:rPr>
              <a:t>out </a:t>
            </a:r>
            <a:r>
              <a:rPr lang="en-GB" sz="2350" b="1" dirty="0" smtClean="0">
                <a:latin typeface="SassoonPrimaryInfant" pitchFamily="2" charset="0"/>
              </a:rPr>
              <a:t>change &amp; check </a:t>
            </a:r>
            <a:r>
              <a:rPr lang="en-GB" sz="2350" b="1" dirty="0">
                <a:latin typeface="SassoonPrimaryInfant" pitchFamily="2" charset="0"/>
              </a:rPr>
              <a:t>receipts. </a:t>
            </a:r>
            <a:r>
              <a:rPr lang="en-GB" sz="2350" b="1" dirty="0" smtClean="0">
                <a:latin typeface="SassoonPrimaryInfant" pitchFamily="2" charset="0"/>
              </a:rPr>
              <a:t>Work </a:t>
            </a:r>
            <a:r>
              <a:rPr lang="en-GB" sz="2350" b="1" dirty="0">
                <a:latin typeface="SassoonPrimaryInfant" pitchFamily="2" charset="0"/>
              </a:rPr>
              <a:t>out prices of sale </a:t>
            </a:r>
            <a:r>
              <a:rPr lang="en-GB" sz="2350" b="1" dirty="0" smtClean="0">
                <a:latin typeface="SassoonPrimaryInfant" pitchFamily="2" charset="0"/>
              </a:rPr>
              <a:t>items </a:t>
            </a:r>
            <a:r>
              <a:rPr lang="en-GB" sz="2350" b="1" dirty="0">
                <a:latin typeface="SassoonPrimaryInfant" pitchFamily="2" charset="0"/>
              </a:rPr>
              <a:t>e.g. 20% off.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350" b="1" dirty="0">
              <a:latin typeface="SassoonPrimaryInfan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50" b="1" dirty="0" smtClean="0">
                <a:latin typeface="SassoonPrimaryInfant" pitchFamily="2" charset="0"/>
              </a:rPr>
              <a:t>Work </a:t>
            </a:r>
            <a:r>
              <a:rPr lang="en-GB" sz="2350" b="1" dirty="0">
                <a:latin typeface="SassoonPrimaryInfant" pitchFamily="2" charset="0"/>
              </a:rPr>
              <a:t>out distances and directions from maps.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350" b="1" dirty="0">
              <a:latin typeface="SassoonPrimaryInfan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50" b="1" dirty="0" smtClean="0">
                <a:latin typeface="SassoonPrimaryInfant" pitchFamily="2" charset="0"/>
              </a:rPr>
              <a:t>Discuss </a:t>
            </a:r>
            <a:r>
              <a:rPr lang="en-GB" sz="2350" b="1" dirty="0">
                <a:latin typeface="SassoonPrimaryInfant" pitchFamily="2" charset="0"/>
              </a:rPr>
              <a:t>and </a:t>
            </a:r>
            <a:r>
              <a:rPr lang="en-GB" sz="2350" b="1" dirty="0" smtClean="0">
                <a:latin typeface="SassoonPrimaryInfant" pitchFamily="2" charset="0"/>
              </a:rPr>
              <a:t>compare </a:t>
            </a:r>
            <a:r>
              <a:rPr lang="en-GB" sz="2350" b="1" dirty="0">
                <a:latin typeface="SassoonPrimaryInfant" pitchFamily="2" charset="0"/>
              </a:rPr>
              <a:t>house prices from newspaper house sales pages.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350" b="1" dirty="0">
              <a:latin typeface="SassoonPrimaryInfan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50" b="1" dirty="0" smtClean="0">
                <a:latin typeface="SassoonPrimaryInfant" pitchFamily="2" charset="0"/>
              </a:rPr>
              <a:t>Work </a:t>
            </a:r>
            <a:r>
              <a:rPr lang="en-GB" sz="2350" b="1" dirty="0">
                <a:latin typeface="SassoonPrimaryInfant" pitchFamily="2" charset="0"/>
              </a:rPr>
              <a:t>out how much petrol will be used on a journey, </a:t>
            </a:r>
            <a:r>
              <a:rPr lang="en-GB" sz="2350" b="1" dirty="0" smtClean="0">
                <a:latin typeface="SassoonPrimaryInfant" pitchFamily="2" charset="0"/>
              </a:rPr>
              <a:t>work </a:t>
            </a:r>
            <a:r>
              <a:rPr lang="en-GB" sz="2350" b="1" dirty="0">
                <a:latin typeface="SassoonPrimaryInfant" pitchFamily="2" charset="0"/>
              </a:rPr>
              <a:t>out average speed for a </a:t>
            </a:r>
            <a:r>
              <a:rPr lang="en-GB" sz="2350" b="1" dirty="0" smtClean="0">
                <a:latin typeface="SassoonPrimaryInfant" pitchFamily="2" charset="0"/>
              </a:rPr>
              <a:t>journey.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350" b="1" dirty="0">
              <a:latin typeface="SassoonPrimaryInfan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50" b="1" dirty="0" smtClean="0">
                <a:latin typeface="SassoonPrimaryInfant" pitchFamily="2" charset="0"/>
              </a:rPr>
              <a:t>Work out the cost of an ideal holiday using websites and/or brochures.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350" b="1" dirty="0">
              <a:latin typeface="SassoonPrimaryInfan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50" b="1" dirty="0" smtClean="0">
                <a:latin typeface="SassoonPrimaryInfant" pitchFamily="2" charset="0"/>
              </a:rPr>
              <a:t>Play games which involve calculations and strategies: bridge, twenty-one, Scrabble, darts, bowling, snooker, rugby, draughts &amp; chess.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350" b="1" dirty="0">
              <a:latin typeface="SassoonPrimaryInfan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50" b="1" dirty="0" smtClean="0">
                <a:latin typeface="SassoonPrimaryInfant" pitchFamily="2" charset="0"/>
              </a:rPr>
              <a:t>Embrace the WWW and Google!</a:t>
            </a:r>
            <a:endParaRPr lang="en-GB" sz="2350" dirty="0">
              <a:latin typeface="SassoonPrimaryInfant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40536"/>
          <a:stretch/>
        </p:blipFill>
        <p:spPr>
          <a:xfrm>
            <a:off x="309415" y="0"/>
            <a:ext cx="1795429" cy="1067622"/>
          </a:xfrm>
          <a:prstGeom prst="rect">
            <a:avLst/>
          </a:prstGeom>
        </p:spPr>
      </p:pic>
      <p:pic>
        <p:nvPicPr>
          <p:cNvPr id="3074" name="Picture 2" descr="https://upload.wikimedia.org/wikipedia/commons/thumb/5/57/Dartboard_diagram.svg/250px-Dartboard_diagram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390" y="44740"/>
            <a:ext cx="1302289" cy="96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66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352926" y="108373"/>
            <a:ext cx="11117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Segoe Print" panose="02000600000000000000" pitchFamily="2" charset="0"/>
              </a:rPr>
              <a:t>How can you help</a:t>
            </a:r>
            <a:r>
              <a:rPr lang="en-GB" sz="54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4012" y="1234613"/>
            <a:ext cx="1189522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200" b="1" dirty="0" smtClean="0">
                <a:latin typeface="SassoonPrimaryInfant"/>
              </a:rPr>
              <a:t>“The </a:t>
            </a:r>
            <a:r>
              <a:rPr lang="en-GB" sz="2200" b="1" dirty="0">
                <a:latin typeface="SassoonPrimaryInfant"/>
              </a:rPr>
              <a:t>answer is 10 (or any number), what’s the question</a:t>
            </a:r>
            <a:r>
              <a:rPr lang="en-GB" sz="2200" b="1" dirty="0" smtClean="0">
                <a:latin typeface="SassoonPrimaryInfant"/>
              </a:rPr>
              <a:t>?”</a:t>
            </a:r>
          </a:p>
          <a:p>
            <a:endParaRPr lang="en-GB" sz="2200" dirty="0">
              <a:latin typeface="SassoonPrimaryInfant"/>
            </a:endParaRPr>
          </a:p>
          <a:p>
            <a:r>
              <a:rPr lang="en-GB" sz="2200" i="1" dirty="0">
                <a:latin typeface="SassoonPrimaryInfant"/>
              </a:rPr>
              <a:t>Possible responses</a:t>
            </a:r>
            <a:r>
              <a:rPr lang="en-GB" sz="2200" i="1" dirty="0" smtClean="0">
                <a:latin typeface="SassoonPrimaryInfant"/>
              </a:rPr>
              <a:t>:</a:t>
            </a:r>
          </a:p>
          <a:p>
            <a:endParaRPr lang="en-GB" sz="2200" i="1" dirty="0">
              <a:latin typeface="SassoonPrimaryInfant"/>
            </a:endParaRPr>
          </a:p>
          <a:p>
            <a:pPr algn="ctr"/>
            <a:r>
              <a:rPr lang="en-GB" sz="2200" dirty="0">
                <a:latin typeface="SassoonPrimaryInfant"/>
              </a:rPr>
              <a:t>8 plus 2</a:t>
            </a:r>
          </a:p>
          <a:p>
            <a:pPr algn="ctr"/>
            <a:r>
              <a:rPr lang="en-GB" sz="2200" dirty="0">
                <a:latin typeface="SassoonPrimaryInfant"/>
              </a:rPr>
              <a:t>1 million divided by one hundred thousand</a:t>
            </a:r>
          </a:p>
          <a:p>
            <a:pPr algn="ctr"/>
            <a:r>
              <a:rPr lang="en-GB" sz="2200" dirty="0">
                <a:latin typeface="SassoonPrimaryInfant"/>
              </a:rPr>
              <a:t>5 x 2</a:t>
            </a:r>
          </a:p>
          <a:p>
            <a:pPr algn="ctr"/>
            <a:r>
              <a:rPr lang="en-GB" sz="2200" dirty="0">
                <a:latin typeface="SassoonPrimaryInfant"/>
              </a:rPr>
              <a:t>25 - 15</a:t>
            </a:r>
          </a:p>
          <a:p>
            <a:pPr algn="ctr"/>
            <a:r>
              <a:rPr lang="en-GB" sz="2200" dirty="0">
                <a:latin typeface="SassoonPrimaryInfant"/>
              </a:rPr>
              <a:t>2.5 times 4</a:t>
            </a:r>
          </a:p>
          <a:p>
            <a:pPr algn="ctr"/>
            <a:r>
              <a:rPr lang="en-GB" sz="2200" dirty="0">
                <a:latin typeface="SassoonPrimaryInfant"/>
              </a:rPr>
              <a:t>the number before 11</a:t>
            </a:r>
          </a:p>
          <a:p>
            <a:pPr algn="ctr"/>
            <a:r>
              <a:rPr lang="en-GB" sz="2200" dirty="0">
                <a:latin typeface="SassoonPrimaryInfant"/>
              </a:rPr>
              <a:t>9999 subtract 9989</a:t>
            </a:r>
          </a:p>
          <a:p>
            <a:pPr algn="ctr"/>
            <a:r>
              <a:rPr lang="en-GB" sz="2200" dirty="0">
                <a:latin typeface="SassoonPrimaryInfant"/>
              </a:rPr>
              <a:t>the square root of </a:t>
            </a:r>
            <a:r>
              <a:rPr lang="en-GB" sz="2200" dirty="0" smtClean="0">
                <a:latin typeface="SassoonPrimaryInfant"/>
              </a:rPr>
              <a:t>100</a:t>
            </a:r>
          </a:p>
          <a:p>
            <a:pPr algn="ctr"/>
            <a:endParaRPr lang="en-GB" sz="2200" dirty="0">
              <a:latin typeface="SassoonPrimaryInfant"/>
            </a:endParaRPr>
          </a:p>
          <a:p>
            <a:pPr algn="ctr"/>
            <a:r>
              <a:rPr lang="en-GB" sz="2200" dirty="0">
                <a:latin typeface="SassoonPrimaryInfant"/>
              </a:rPr>
              <a:t>This is a brilliant activity because: there's no failure; it stimulates thinking about and stretching knowledge of numbers and mathematical relationships; it's good fun.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3134" y="2888073"/>
            <a:ext cx="3086100" cy="2314575"/>
          </a:xfrm>
          <a:prstGeom prst="rect">
            <a:avLst/>
          </a:prstGeom>
        </p:spPr>
      </p:pic>
      <p:sp>
        <p:nvSpPr>
          <p:cNvPr id="5" name="AutoShape 2" descr="Image result for 1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74" y="2720426"/>
            <a:ext cx="3075305" cy="248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0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5637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68441" y="1462277"/>
            <a:ext cx="117508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2400" b="1" dirty="0">
              <a:solidFill>
                <a:srgbClr val="9900CC"/>
              </a:solidFill>
              <a:latin typeface="SassoonPrimaryInfant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2926" y="320213"/>
            <a:ext cx="11117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Segoe Print" panose="02000600000000000000" pitchFamily="2" charset="0"/>
              </a:rPr>
              <a:t>Mathematical </a:t>
            </a:r>
            <a:r>
              <a:rPr lang="en-GB" sz="54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Vocabulary</a:t>
            </a:r>
            <a:endParaRPr lang="en-GB" sz="54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8441" y="1720163"/>
            <a:ext cx="1175084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latin typeface="SassoonPrimaryInfant"/>
              </a:rPr>
              <a:t>There are a lot of mathematical words that can just completely confuse the children! </a:t>
            </a:r>
          </a:p>
          <a:p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1" t="10046" r="14145" b="14244"/>
          <a:stretch/>
        </p:blipFill>
        <p:spPr>
          <a:xfrm>
            <a:off x="10339134" y="4064209"/>
            <a:ext cx="1716506" cy="24599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6" y="2300403"/>
            <a:ext cx="2122195" cy="19791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424" y="3024090"/>
            <a:ext cx="1462277" cy="14622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455" y="4596366"/>
            <a:ext cx="2506578" cy="11190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4" y="4596366"/>
            <a:ext cx="1995237" cy="16009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135" y="4478726"/>
            <a:ext cx="1955320" cy="13231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040" y="2333077"/>
            <a:ext cx="1841437" cy="12211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6" r="27018"/>
          <a:stretch/>
        </p:blipFill>
        <p:spPr>
          <a:xfrm>
            <a:off x="6715684" y="3416830"/>
            <a:ext cx="842559" cy="13541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34" y="2983397"/>
            <a:ext cx="2090806" cy="13938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170" y="2753442"/>
            <a:ext cx="1623826" cy="16238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5099" y="4393660"/>
            <a:ext cx="716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SassoonPrimaryInfant" pitchFamily="2" charset="0"/>
              </a:rPr>
              <a:t>scales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2266749" y="5860685"/>
            <a:ext cx="13360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latin typeface="SassoonPrimaryInfant" pitchFamily="2" charset="0"/>
              </a:rPr>
              <a:t>whole</a:t>
            </a:r>
            <a:endParaRPr lang="en-GB" dirty="0"/>
          </a:p>
        </p:txBody>
      </p:sp>
      <p:sp>
        <p:nvSpPr>
          <p:cNvPr id="23" name="Rectangle 22"/>
          <p:cNvSpPr/>
          <p:nvPr/>
        </p:nvSpPr>
        <p:spPr>
          <a:xfrm>
            <a:off x="3189549" y="3803490"/>
            <a:ext cx="493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SassoonPrimaryInfant" pitchFamily="2" charset="0"/>
              </a:rPr>
              <a:t>key</a:t>
            </a:r>
            <a:endParaRPr lang="en-GB" dirty="0"/>
          </a:p>
        </p:txBody>
      </p:sp>
      <p:sp>
        <p:nvSpPr>
          <p:cNvPr id="24" name="Rectangle 23"/>
          <p:cNvSpPr/>
          <p:nvPr/>
        </p:nvSpPr>
        <p:spPr>
          <a:xfrm>
            <a:off x="4782424" y="5798917"/>
            <a:ext cx="1437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PrimaryInfant" pitchFamily="2" charset="0"/>
              </a:rPr>
              <a:t>t</a:t>
            </a:r>
            <a:r>
              <a:rPr lang="en-GB" dirty="0" smtClean="0">
                <a:latin typeface="SassoonPrimaryInfant" pitchFamily="2" charset="0"/>
              </a:rPr>
              <a:t>he difference</a:t>
            </a:r>
            <a:endParaRPr lang="en-GB" dirty="0"/>
          </a:p>
        </p:txBody>
      </p:sp>
      <p:sp>
        <p:nvSpPr>
          <p:cNvPr id="25" name="Rectangle 24"/>
          <p:cNvSpPr/>
          <p:nvPr/>
        </p:nvSpPr>
        <p:spPr>
          <a:xfrm>
            <a:off x="6892746" y="4762992"/>
            <a:ext cx="574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SassoonPrimaryInfant" pitchFamily="2" charset="0"/>
              </a:rPr>
              <a:t>pair</a:t>
            </a:r>
            <a:endParaRPr lang="en-GB" dirty="0"/>
          </a:p>
        </p:txBody>
      </p:sp>
      <p:sp>
        <p:nvSpPr>
          <p:cNvPr id="26" name="Rectangle 25"/>
          <p:cNvSpPr/>
          <p:nvPr/>
        </p:nvSpPr>
        <p:spPr>
          <a:xfrm>
            <a:off x="9148558" y="3755228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SassoonPrimaryInfant" pitchFamily="2" charset="0"/>
              </a:rPr>
              <a:t>digits</a:t>
            </a:r>
            <a:endParaRPr lang="en-GB" dirty="0"/>
          </a:p>
        </p:txBody>
      </p:sp>
      <p:sp>
        <p:nvSpPr>
          <p:cNvPr id="27" name="Rectangle 26"/>
          <p:cNvSpPr/>
          <p:nvPr/>
        </p:nvSpPr>
        <p:spPr>
          <a:xfrm>
            <a:off x="8572851" y="6197306"/>
            <a:ext cx="728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SassoonPrimaryInfant" pitchFamily="2" charset="0"/>
              </a:rPr>
              <a:t>tables</a:t>
            </a:r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>
            <a:off x="10605865" y="3651221"/>
            <a:ext cx="1060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SassoonPrimaryInfant" pitchFamily="2" charset="0"/>
              </a:rPr>
              <a:t>operation</a:t>
            </a:r>
            <a:endParaRPr lang="en-GB" dirty="0"/>
          </a:p>
        </p:txBody>
      </p:sp>
      <p:sp>
        <p:nvSpPr>
          <p:cNvPr id="29" name="Rectangle 28"/>
          <p:cNvSpPr/>
          <p:nvPr/>
        </p:nvSpPr>
        <p:spPr>
          <a:xfrm>
            <a:off x="10910129" y="4539990"/>
            <a:ext cx="5745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face</a:t>
            </a:r>
            <a:endParaRPr lang="en-GB" dirty="0"/>
          </a:p>
        </p:txBody>
      </p:sp>
      <p:sp>
        <p:nvSpPr>
          <p:cNvPr id="30" name="Rectangle 29"/>
          <p:cNvSpPr/>
          <p:nvPr/>
        </p:nvSpPr>
        <p:spPr>
          <a:xfrm>
            <a:off x="5476230" y="2990336"/>
            <a:ext cx="4748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SassoonPrimaryInfant" pitchFamily="2" charset="0"/>
              </a:rPr>
              <a:t>net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-51074" y="2481976"/>
            <a:ext cx="7104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559099" y="2580590"/>
            <a:ext cx="7104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2.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885513" y="2481976"/>
            <a:ext cx="7104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3.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462386" y="2747401"/>
            <a:ext cx="7104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4.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810927" y="2263951"/>
            <a:ext cx="7104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5.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972590" y="1992004"/>
            <a:ext cx="7104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6.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903132" y="4309279"/>
            <a:ext cx="7104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7.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653692" y="4883136"/>
            <a:ext cx="7104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8.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464605" y="5607899"/>
            <a:ext cx="7104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9.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0271000" y="5946570"/>
            <a:ext cx="10615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10.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020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5637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352926" y="320213"/>
            <a:ext cx="11117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Segoe Print" panose="02000600000000000000" pitchFamily="2" charset="0"/>
              </a:rPr>
              <a:t>Mathematical vocabulary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8441" y="1765035"/>
            <a:ext cx="11750843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latin typeface="SassoonPrimaryInfant"/>
              </a:rPr>
              <a:t>It is so important to take the time to explain mathematical vocabulary to avoid misconceptions. </a:t>
            </a:r>
          </a:p>
          <a:p>
            <a:pPr algn="ctr"/>
            <a:endParaRPr lang="en-GB" sz="2400" dirty="0">
              <a:latin typeface="SassoonPrimaryInfant" pitchFamily="2" charset="0"/>
            </a:endParaRPr>
          </a:p>
          <a:p>
            <a:pPr algn="ctr"/>
            <a:r>
              <a:rPr lang="en-GB" sz="3200" b="1" dirty="0">
                <a:latin typeface="SassoonPrimaryInfant" pitchFamily="2" charset="0"/>
              </a:rPr>
              <a:t>Use every opportunity to use maths vocab so the children hear it regularly.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55272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10840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62353" y="160752"/>
            <a:ext cx="11117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Segoe Print" panose="02000600000000000000" pitchFamily="2" charset="0"/>
              </a:rPr>
              <a:t>Useful websites</a:t>
            </a:r>
          </a:p>
        </p:txBody>
      </p:sp>
      <p:sp>
        <p:nvSpPr>
          <p:cNvPr id="8" name="Rectangle 7"/>
          <p:cNvSpPr/>
          <p:nvPr/>
        </p:nvSpPr>
        <p:spPr>
          <a:xfrm>
            <a:off x="89554" y="1084082"/>
            <a:ext cx="12012891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 smtClean="0">
                <a:latin typeface="SassoonPrimaryInfant" pitchFamily="2" charset="0"/>
                <a:hlinkClick r:id="rId2"/>
              </a:rPr>
              <a:t>https</a:t>
            </a:r>
            <a:r>
              <a:rPr lang="en-GB" sz="2400" dirty="0">
                <a:latin typeface="SassoonPrimaryInfant" pitchFamily="2" charset="0"/>
                <a:hlinkClick r:id="rId2"/>
              </a:rPr>
              <a:t>://</a:t>
            </a:r>
            <a:r>
              <a:rPr lang="en-GB" sz="2400" dirty="0" smtClean="0">
                <a:latin typeface="SassoonPrimaryInfant" pitchFamily="2" charset="0"/>
                <a:hlinkClick r:id="rId2"/>
              </a:rPr>
              <a:t>mathsframe.co.uk/en/resources/category/22/most-popular</a:t>
            </a:r>
            <a:endParaRPr lang="en-GB" sz="2400" dirty="0">
              <a:latin typeface="SassoonPrimaryInfant" pitchFamily="2" charset="0"/>
            </a:endParaRPr>
          </a:p>
          <a:p>
            <a:pPr algn="ctr"/>
            <a:r>
              <a:rPr lang="en-GB" sz="2400" dirty="0">
                <a:latin typeface="SassoonPrimaryInfant" pitchFamily="2" charset="0"/>
                <a:hlinkClick r:id="rId3"/>
              </a:rPr>
              <a:t>https://</a:t>
            </a:r>
            <a:r>
              <a:rPr lang="en-GB" sz="2400" dirty="0" smtClean="0">
                <a:latin typeface="SassoonPrimaryInfant" pitchFamily="2" charset="0"/>
                <a:hlinkClick r:id="rId3"/>
              </a:rPr>
              <a:t>www.topmarks.co.uk/maths-games/7-11-years/problem-solving</a:t>
            </a:r>
            <a:endParaRPr lang="en-GB" sz="2400" dirty="0" smtClean="0">
              <a:latin typeface="SassoonPrimaryInfant" pitchFamily="2" charset="0"/>
            </a:endParaRPr>
          </a:p>
          <a:p>
            <a:pPr algn="ctr"/>
            <a:r>
              <a:rPr lang="en-GB" sz="2400" dirty="0" smtClean="0">
                <a:latin typeface="SassoonPrimaryInfant" pitchFamily="2" charset="0"/>
                <a:hlinkClick r:id="rId4"/>
              </a:rPr>
              <a:t>http</a:t>
            </a:r>
            <a:r>
              <a:rPr lang="en-GB" sz="2400" dirty="0">
                <a:latin typeface="SassoonPrimaryInfant" pitchFamily="2" charset="0"/>
                <a:hlinkClick r:id="rId4"/>
              </a:rPr>
              <a:t>://everydaymath.uchicago.edu/parents/</a:t>
            </a:r>
            <a:r>
              <a:rPr lang="en-GB" sz="2400" dirty="0">
                <a:latin typeface="SassoonPrimaryInfant" pitchFamily="2" charset="0"/>
              </a:rPr>
              <a:t> (Y5 approx. 4</a:t>
            </a:r>
            <a:r>
              <a:rPr lang="en-GB" sz="2400" baseline="30000" dirty="0">
                <a:latin typeface="SassoonPrimaryInfant" pitchFamily="2" charset="0"/>
              </a:rPr>
              <a:t>th</a:t>
            </a:r>
            <a:r>
              <a:rPr lang="en-GB" sz="2400" dirty="0">
                <a:latin typeface="SassoonPrimaryInfant" pitchFamily="2" charset="0"/>
              </a:rPr>
              <a:t> Grade Y6 approx. 5</a:t>
            </a:r>
            <a:r>
              <a:rPr lang="en-GB" sz="2400" baseline="30000" dirty="0">
                <a:latin typeface="SassoonPrimaryInfant" pitchFamily="2" charset="0"/>
              </a:rPr>
              <a:t>th</a:t>
            </a:r>
            <a:r>
              <a:rPr lang="en-GB" sz="2400" dirty="0">
                <a:latin typeface="SassoonPrimaryInfant" pitchFamily="2" charset="0"/>
              </a:rPr>
              <a:t> Grade)</a:t>
            </a:r>
          </a:p>
          <a:p>
            <a:pPr algn="ctr"/>
            <a:r>
              <a:rPr lang="en-GB" sz="2800" dirty="0">
                <a:latin typeface="SassoonPrimaryInfant" pitchFamily="2" charset="0"/>
                <a:hlinkClick r:id="rId5"/>
              </a:rPr>
              <a:t>http://</a:t>
            </a:r>
            <a:r>
              <a:rPr lang="en-GB" sz="2800" dirty="0" smtClean="0">
                <a:latin typeface="SassoonPrimaryInfant" pitchFamily="2" charset="0"/>
                <a:hlinkClick r:id="rId5"/>
              </a:rPr>
              <a:t>www.crickweb.co.uk/ks2numeracy.html</a:t>
            </a:r>
            <a:endParaRPr lang="en-GB" sz="2800" dirty="0" smtClean="0">
              <a:latin typeface="SassoonPrimaryInfant" pitchFamily="2" charset="0"/>
            </a:endParaRPr>
          </a:p>
          <a:p>
            <a:pPr algn="ctr"/>
            <a:r>
              <a:rPr lang="en-GB" sz="2800" dirty="0">
                <a:latin typeface="SassoonPrimaryInfant" pitchFamily="2" charset="0"/>
                <a:hlinkClick r:id="rId6"/>
              </a:rPr>
              <a:t>http://</a:t>
            </a:r>
            <a:r>
              <a:rPr lang="en-GB" sz="2800" dirty="0" smtClean="0">
                <a:latin typeface="SassoonPrimaryInfant" pitchFamily="2" charset="0"/>
                <a:hlinkClick r:id="rId6"/>
              </a:rPr>
              <a:t>primarygamesarena.com/Years/Year-5 http</a:t>
            </a:r>
            <a:r>
              <a:rPr lang="en-GB" sz="2800" dirty="0">
                <a:latin typeface="SassoonPrimaryInfant" pitchFamily="2" charset="0"/>
                <a:hlinkClick r:id="rId6"/>
              </a:rPr>
              <a:t>://</a:t>
            </a:r>
            <a:r>
              <a:rPr lang="en-GB" sz="2800" dirty="0" smtClean="0">
                <a:latin typeface="SassoonPrimaryInfant" pitchFamily="2" charset="0"/>
                <a:hlinkClick r:id="rId6"/>
              </a:rPr>
              <a:t>primarygamesarena.com/Years/Year-6</a:t>
            </a:r>
            <a:endParaRPr lang="en-GB" sz="2800" dirty="0" smtClean="0">
              <a:latin typeface="SassoonPrimaryInfant" pitchFamily="2" charset="0"/>
            </a:endParaRPr>
          </a:p>
          <a:p>
            <a:pPr algn="ctr"/>
            <a:r>
              <a:rPr lang="en-GB" sz="2800" dirty="0">
                <a:latin typeface="SassoonPrimaryInfant" pitchFamily="2" charset="0"/>
                <a:hlinkClick r:id="rId7"/>
              </a:rPr>
              <a:t>https://</a:t>
            </a:r>
            <a:r>
              <a:rPr lang="en-GB" sz="2800" dirty="0" smtClean="0">
                <a:latin typeface="SassoonPrimaryInfant" pitchFamily="2" charset="0"/>
                <a:hlinkClick r:id="rId7"/>
              </a:rPr>
              <a:t>uk.ixl.com/math/year-5</a:t>
            </a:r>
            <a:endParaRPr lang="en-GB" sz="2800" dirty="0" smtClean="0">
              <a:latin typeface="SassoonPrimaryInfant" pitchFamily="2" charset="0"/>
            </a:endParaRPr>
          </a:p>
          <a:p>
            <a:pPr algn="ctr"/>
            <a:r>
              <a:rPr lang="en-GB" sz="2800" dirty="0" smtClean="0">
                <a:latin typeface="SassoonPrimaryInfant" pitchFamily="2" charset="0"/>
                <a:hlinkClick r:id="rId8"/>
              </a:rPr>
              <a:t>https</a:t>
            </a:r>
            <a:r>
              <a:rPr lang="en-GB" sz="2800" dirty="0">
                <a:latin typeface="SassoonPrimaryInfant" pitchFamily="2" charset="0"/>
                <a:hlinkClick r:id="rId8"/>
              </a:rPr>
              <a:t>://</a:t>
            </a:r>
            <a:r>
              <a:rPr lang="en-GB" sz="2800" dirty="0" smtClean="0">
                <a:latin typeface="SassoonPrimaryInfant" pitchFamily="2" charset="0"/>
                <a:hlinkClick r:id="rId8"/>
              </a:rPr>
              <a:t>uk.ixl.com/math/year-6</a:t>
            </a:r>
            <a:endParaRPr lang="en-GB" sz="2800" dirty="0" smtClean="0">
              <a:latin typeface="SassoonPrimaryInfant" pitchFamily="2" charset="0"/>
            </a:endParaRPr>
          </a:p>
          <a:p>
            <a:pPr algn="ctr"/>
            <a:r>
              <a:rPr lang="en-GB" sz="2800" dirty="0">
                <a:latin typeface="SassoonPrimaryInfant" pitchFamily="2" charset="0"/>
                <a:hlinkClick r:id="rId9"/>
              </a:rPr>
              <a:t>https://claritymaths.uk/games</a:t>
            </a:r>
            <a:r>
              <a:rPr lang="en-GB" sz="2800" dirty="0" smtClean="0">
                <a:latin typeface="SassoonPrimaryInfant" pitchFamily="2" charset="0"/>
                <a:hlinkClick r:id="rId9"/>
              </a:rPr>
              <a:t>/</a:t>
            </a:r>
            <a:endParaRPr lang="en-GB" dirty="0"/>
          </a:p>
          <a:p>
            <a:pPr algn="ctr"/>
            <a:r>
              <a:rPr lang="en-GB" sz="2800" dirty="0">
                <a:latin typeface="SassoonPrimaryInfant" pitchFamily="2" charset="0"/>
                <a:hlinkClick r:id="rId10"/>
              </a:rPr>
              <a:t>http://</a:t>
            </a:r>
            <a:r>
              <a:rPr lang="en-GB" sz="2800" dirty="0" smtClean="0">
                <a:latin typeface="SassoonPrimaryInfant" pitchFamily="2" charset="0"/>
                <a:hlinkClick r:id="rId10"/>
              </a:rPr>
              <a:t>www.math-exercises-for-kids.com/mathematics-10.htm</a:t>
            </a:r>
            <a:endParaRPr lang="en-GB" sz="2800" dirty="0" smtClean="0">
              <a:latin typeface="SassoonPrimaryInfant" pitchFamily="2" charset="0"/>
            </a:endParaRPr>
          </a:p>
          <a:p>
            <a:pPr algn="ctr"/>
            <a:r>
              <a:rPr lang="en-GB" sz="2400" dirty="0">
                <a:latin typeface="SassoonPrimaryInfant" pitchFamily="2" charset="0"/>
                <a:hlinkClick r:id="rId11"/>
              </a:rPr>
              <a:t>http://</a:t>
            </a:r>
            <a:r>
              <a:rPr lang="en-GB" sz="2400" dirty="0" smtClean="0">
                <a:latin typeface="SassoonPrimaryInfant" pitchFamily="2" charset="0"/>
                <a:hlinkClick r:id="rId11"/>
              </a:rPr>
              <a:t>www.mathsphere.co.uk/resources/MathSphereFreeResourcesBoardgames.htm</a:t>
            </a:r>
            <a:endParaRPr lang="en-GB" sz="2400" dirty="0" smtClean="0">
              <a:latin typeface="SassoonPrimaryInfant" pitchFamily="2" charset="0"/>
            </a:endParaRPr>
          </a:p>
          <a:p>
            <a:pPr algn="ctr"/>
            <a:r>
              <a:rPr lang="en-GB" sz="2800" dirty="0">
                <a:latin typeface="SassoonPrimaryInfant" pitchFamily="2" charset="0"/>
                <a:hlinkClick r:id="rId12"/>
              </a:rPr>
              <a:t>https://</a:t>
            </a:r>
            <a:r>
              <a:rPr lang="en-GB" sz="2800" dirty="0" smtClean="0">
                <a:latin typeface="SassoonPrimaryInfant" pitchFamily="2" charset="0"/>
                <a:hlinkClick r:id="rId12"/>
              </a:rPr>
              <a:t>nrich.maths.org/primary-upper</a:t>
            </a:r>
            <a:endParaRPr lang="en-GB" sz="2800" dirty="0" smtClean="0">
              <a:latin typeface="SassoonPrimaryInfant" pitchFamily="2" charset="0"/>
            </a:endParaRPr>
          </a:p>
          <a:p>
            <a:pPr algn="ctr"/>
            <a:r>
              <a:rPr lang="en-GB" sz="2800" dirty="0">
                <a:latin typeface="SassoonPrimaryInfant" pitchFamily="2" charset="0"/>
                <a:hlinkClick r:id="rId13"/>
              </a:rPr>
              <a:t>http://www.transum.org/Software/Fun_Maths</a:t>
            </a:r>
            <a:r>
              <a:rPr lang="en-GB" sz="2800" dirty="0" smtClean="0">
                <a:latin typeface="SassoonPrimaryInfant" pitchFamily="2" charset="0"/>
                <a:hlinkClick r:id="rId13"/>
              </a:rPr>
              <a:t>/</a:t>
            </a:r>
            <a:endParaRPr lang="en-GB" sz="2800" dirty="0" smtClean="0">
              <a:latin typeface="SassoonPrimaryInfant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1"/>
            <a:ext cx="1343462" cy="10840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50764" y="-1100"/>
            <a:ext cx="1341236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4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5637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788694" y="366379"/>
            <a:ext cx="8614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Maths </a:t>
            </a:r>
            <a:r>
              <a:rPr lang="en-GB" sz="5400" dirty="0">
                <a:solidFill>
                  <a:schemeClr val="bg1"/>
                </a:solidFill>
                <a:latin typeface="Segoe Print" panose="02000600000000000000" pitchFamily="2" charset="0"/>
              </a:rPr>
              <a:t>Café – Why?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641" y="252415"/>
            <a:ext cx="1957138" cy="11512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1" y="252415"/>
            <a:ext cx="1620253" cy="11341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8441" y="1677721"/>
            <a:ext cx="116545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SassoonPrimaryInfant" pitchFamily="2" charset="0"/>
              </a:rPr>
              <a:t>To build on successful EY and KS1 sessions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SassoonPrimaryInfant" pitchFamily="2" charset="0"/>
              </a:rPr>
              <a:t>To </a:t>
            </a:r>
            <a:r>
              <a:rPr lang="en-GB" sz="3200" dirty="0">
                <a:latin typeface="SassoonPrimaryInfant" pitchFamily="2" charset="0"/>
              </a:rPr>
              <a:t>share </a:t>
            </a:r>
            <a:r>
              <a:rPr lang="en-GB" sz="3200" dirty="0" smtClean="0">
                <a:latin typeface="SassoonPrimaryInfant" pitchFamily="2" charset="0"/>
              </a:rPr>
              <a:t>the National Expectations in mathematics for Year 5 and Year 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SassoonPrimaryInfant" pitchFamily="2" charset="0"/>
              </a:rPr>
              <a:t>To </a:t>
            </a:r>
            <a:r>
              <a:rPr lang="en-GB" sz="3200" dirty="0">
                <a:latin typeface="SassoonPrimaryInfant" pitchFamily="2" charset="0"/>
              </a:rPr>
              <a:t>show you </a:t>
            </a:r>
            <a:r>
              <a:rPr lang="en-GB" sz="3200" dirty="0" smtClean="0">
                <a:latin typeface="SassoonPrimaryInfant" pitchFamily="2" charset="0"/>
              </a:rPr>
              <a:t>some activities that will help your </a:t>
            </a:r>
            <a:r>
              <a:rPr lang="en-GB" sz="3200" dirty="0">
                <a:latin typeface="SassoonPrimaryInfant" pitchFamily="2" charset="0"/>
              </a:rPr>
              <a:t>child to reach </a:t>
            </a:r>
            <a:r>
              <a:rPr lang="en-GB" sz="3200" dirty="0" smtClean="0">
                <a:latin typeface="SassoonPrimaryInfant" pitchFamily="2" charset="0"/>
              </a:rPr>
              <a:t>End </a:t>
            </a:r>
            <a:r>
              <a:rPr lang="en-GB" sz="3200" dirty="0">
                <a:latin typeface="SassoonPrimaryInfant" pitchFamily="2" charset="0"/>
              </a:rPr>
              <a:t>of </a:t>
            </a:r>
            <a:r>
              <a:rPr lang="en-GB" sz="3200" dirty="0" smtClean="0">
                <a:latin typeface="SassoonPrimaryInfant" pitchFamily="2" charset="0"/>
              </a:rPr>
              <a:t>Year Expectations</a:t>
            </a:r>
            <a:endParaRPr lang="en-GB" sz="2800" dirty="0">
              <a:latin typeface="SassoonPrimaryInfant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SassoonPrimaryInfant" pitchFamily="2" charset="0"/>
              </a:rPr>
              <a:t> To answer any questions </a:t>
            </a:r>
            <a:r>
              <a:rPr lang="en-GB" sz="3200" dirty="0">
                <a:latin typeface="SassoonPrimaryInfant" pitchFamily="2" charset="0"/>
              </a:rPr>
              <a:t>you </a:t>
            </a:r>
            <a:r>
              <a:rPr lang="en-GB" sz="3200" dirty="0" smtClean="0">
                <a:latin typeface="SassoonPrimaryInfant" pitchFamily="2" charset="0"/>
              </a:rPr>
              <a:t>have </a:t>
            </a:r>
            <a:r>
              <a:rPr lang="en-GB" sz="3200" dirty="0">
                <a:latin typeface="SassoonPrimaryInfant" pitchFamily="2" charset="0"/>
              </a:rPr>
              <a:t>about </a:t>
            </a:r>
            <a:r>
              <a:rPr lang="en-GB" sz="3200" dirty="0" smtClean="0">
                <a:latin typeface="SassoonPrimaryInfant" pitchFamily="2" charset="0"/>
              </a:rPr>
              <a:t>maths</a:t>
            </a:r>
            <a:endParaRPr lang="en-GB" sz="3200" dirty="0">
              <a:latin typeface="SassoonPrimaryInfant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SassoonPrimaryInfant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5294243"/>
            <a:ext cx="12192000" cy="1563757"/>
            <a:chOff x="0" y="5294243"/>
            <a:chExt cx="12192000" cy="1563757"/>
          </a:xfrm>
        </p:grpSpPr>
        <p:sp>
          <p:nvSpPr>
            <p:cNvPr id="11" name="Rectangle 10"/>
            <p:cNvSpPr/>
            <p:nvPr/>
          </p:nvSpPr>
          <p:spPr>
            <a:xfrm>
              <a:off x="0" y="5294243"/>
              <a:ext cx="12192000" cy="15637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590" y="5538710"/>
              <a:ext cx="2149642" cy="107482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374232" y="5538710"/>
              <a:ext cx="8686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 smtClean="0">
                  <a:solidFill>
                    <a:schemeClr val="bg1"/>
                  </a:solidFill>
                  <a:latin typeface="SassoonPrimaryInfant" pitchFamily="2" charset="0"/>
                </a:rPr>
                <a:t>dunnstreetprimary.co.uk</a:t>
              </a:r>
              <a:endParaRPr lang="en-GB" sz="4800" dirty="0">
                <a:solidFill>
                  <a:schemeClr val="bg1"/>
                </a:solidFill>
                <a:latin typeface="SassoonPrimaryInfant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570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11445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62070" y="221268"/>
            <a:ext cx="11117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Segoe Print" panose="02000600000000000000" pitchFamily="2" charset="0"/>
              </a:rPr>
              <a:t>Activity time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228144"/>
            <a:ext cx="1219200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i="1" dirty="0" smtClean="0">
                <a:latin typeface="SassoonPrimaryInfant"/>
              </a:rPr>
              <a:t>Explore a range of </a:t>
            </a:r>
            <a:r>
              <a:rPr lang="en-GB" sz="2800" i="1" dirty="0">
                <a:latin typeface="SassoonPrimaryInfant"/>
              </a:rPr>
              <a:t>activities </a:t>
            </a:r>
            <a:r>
              <a:rPr lang="en-GB" sz="2800" i="1" dirty="0" smtClean="0">
                <a:latin typeface="SassoonPrimaryInfant"/>
              </a:rPr>
              <a:t>using fluency, reasoning and problem solving:</a:t>
            </a:r>
          </a:p>
          <a:p>
            <a:pPr algn="ctr"/>
            <a:endParaRPr lang="en-GB" sz="1600" i="1" dirty="0" smtClean="0">
              <a:latin typeface="SassoonPrimaryInfant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3600" dirty="0" smtClean="0">
                <a:latin typeface="SassoonPrimaryInfant"/>
              </a:rPr>
              <a:t>Fluency: DS </a:t>
            </a:r>
            <a:r>
              <a:rPr lang="en-GB" sz="3600" dirty="0" err="1" smtClean="0">
                <a:latin typeface="SassoonPrimaryInfant"/>
              </a:rPr>
              <a:t>Lites</a:t>
            </a:r>
            <a:r>
              <a:rPr lang="en-GB" sz="3600" dirty="0" smtClean="0">
                <a:latin typeface="SassoonPrimaryInfant"/>
              </a:rPr>
              <a:t> – Calculations x20</a:t>
            </a:r>
            <a:r>
              <a:rPr lang="en-GB" sz="3600" dirty="0">
                <a:latin typeface="SassoonPrimaryInfant"/>
              </a:rPr>
              <a:t> </a:t>
            </a:r>
            <a:r>
              <a:rPr lang="en-GB" sz="3600" dirty="0" smtClean="0">
                <a:latin typeface="SassoonPrimaryInfant"/>
              </a:rPr>
              <a:t>&amp; Time Lapse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3600" dirty="0" smtClean="0">
                <a:latin typeface="SassoonPrimaryInfant"/>
              </a:rPr>
              <a:t>Fluency: Number Search – Find 20 (Y5) &amp; 24 (Y6)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3000" dirty="0" smtClean="0">
                <a:latin typeface="SassoonPrimaryInfant"/>
              </a:rPr>
              <a:t>Reasoning: Matchstick Challenge; Board Games – 31 &amp; Thirty Up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3600" dirty="0" smtClean="0">
                <a:latin typeface="SassoonPrimaryInfant"/>
              </a:rPr>
              <a:t>Reasoning &amp; Problem Solving: Presents, Three Digits, Maze, Flash Harry &amp; Age Old Problems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3600" dirty="0" smtClean="0">
                <a:latin typeface="SassoonPrimaryInfant"/>
              </a:rPr>
              <a:t>Y5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3600" dirty="0" smtClean="0">
                <a:latin typeface="SassoonPrimaryInfant"/>
              </a:rPr>
              <a:t>Y6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sz="3600" dirty="0" smtClean="0">
              <a:latin typeface="SassoonPrimaryInfant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sz="3600" dirty="0" smtClean="0">
              <a:latin typeface="SassoonPrimaryInfan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276" y="4574430"/>
            <a:ext cx="2840294" cy="581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5276" y="5142837"/>
            <a:ext cx="2919347" cy="587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43758">
            <a:off x="3377223" y="3297279"/>
            <a:ext cx="609524" cy="37619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82033"/>
            <a:ext cx="12205250" cy="107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2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5294243"/>
            <a:ext cx="12192000" cy="1563757"/>
            <a:chOff x="0" y="5294243"/>
            <a:chExt cx="12192000" cy="1563757"/>
          </a:xfrm>
        </p:grpSpPr>
        <p:sp>
          <p:nvSpPr>
            <p:cNvPr id="4" name="Rectangle 3"/>
            <p:cNvSpPr/>
            <p:nvPr/>
          </p:nvSpPr>
          <p:spPr>
            <a:xfrm>
              <a:off x="0" y="5294243"/>
              <a:ext cx="12192000" cy="15637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590" y="5538710"/>
              <a:ext cx="2149642" cy="107482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374232" y="5538710"/>
              <a:ext cx="8686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 smtClean="0">
                  <a:solidFill>
                    <a:schemeClr val="bg1"/>
                  </a:solidFill>
                  <a:latin typeface="SassoonPrimaryInfant" pitchFamily="2" charset="0"/>
                </a:rPr>
                <a:t>dunnstreetprimary.co.uk</a:t>
              </a:r>
              <a:endParaRPr lang="en-GB" sz="4800" dirty="0">
                <a:solidFill>
                  <a:schemeClr val="bg1"/>
                </a:solidFill>
                <a:latin typeface="SassoonPrimaryInfant" pitchFamily="2" charset="0"/>
              </a:endParaRPr>
            </a:p>
          </p:txBody>
        </p:sp>
      </p:grpSp>
      <p:pic>
        <p:nvPicPr>
          <p:cNvPr id="7" name="Picture 6" descr="C:\Users\trace\AppData\Local\Microsoft\Windows\INetCacheContent.Word\Untitled-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1656951"/>
            <a:ext cx="5966518" cy="339346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5329645" y="456622"/>
            <a:ext cx="63451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7200" dirty="0" smtClean="0">
                <a:solidFill>
                  <a:srgbClr val="0000FF"/>
                </a:solidFill>
                <a:latin typeface="SassoonPrimaryInfant" pitchFamily="2" charset="0"/>
              </a:rPr>
              <a:t>Thank-you!</a:t>
            </a:r>
            <a:endParaRPr lang="en-GB" sz="7200" dirty="0">
              <a:solidFill>
                <a:srgbClr val="0000FF"/>
              </a:solidFill>
              <a:latin typeface="SassoonPrimaryInfant" pitchFamily="2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8" y="65606"/>
            <a:ext cx="5728843" cy="3182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09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52926" y="0"/>
            <a:ext cx="11117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Segoe Print" panose="02000600000000000000" pitchFamily="2" charset="0"/>
              </a:rPr>
              <a:t>The </a:t>
            </a:r>
            <a:r>
              <a:rPr lang="en-GB" sz="4000" dirty="0" err="1">
                <a:solidFill>
                  <a:schemeClr val="bg1"/>
                </a:solidFill>
                <a:latin typeface="Segoe Print" panose="02000600000000000000" pitchFamily="2" charset="0"/>
              </a:rPr>
              <a:t>L’Oreal</a:t>
            </a:r>
            <a:r>
              <a:rPr lang="en-GB" sz="4000" dirty="0">
                <a:solidFill>
                  <a:schemeClr val="bg1"/>
                </a:solidFill>
                <a:latin typeface="Segoe Print" panose="02000600000000000000" pitchFamily="2" charset="0"/>
              </a:rPr>
              <a:t> advert that caused a stir…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06"/>
          <a:stretch/>
        </p:blipFill>
        <p:spPr>
          <a:xfrm>
            <a:off x="3707485" y="781877"/>
            <a:ext cx="1944844" cy="19010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3887" y="781877"/>
            <a:ext cx="3226572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800" dirty="0">
                <a:latin typeface="SassoonPrimaryInfant" pitchFamily="2" charset="0"/>
              </a:rPr>
              <a:t>“Age is just </a:t>
            </a:r>
            <a:r>
              <a:rPr lang="en-GB" sz="3800" dirty="0" smtClean="0">
                <a:latin typeface="SassoonPrimaryInfant" pitchFamily="2" charset="0"/>
              </a:rPr>
              <a:t>a number and maths was never my thing.” </a:t>
            </a:r>
            <a:endParaRPr lang="en-GB" sz="3800" dirty="0">
              <a:latin typeface="SassoonPrimaryInfant" pitchFamily="2" charset="0"/>
            </a:endParaRPr>
          </a:p>
        </p:txBody>
      </p:sp>
      <p:pic>
        <p:nvPicPr>
          <p:cNvPr id="1026" name="Picture 2" descr="https://www.teachersprofessionalresource.com/wp-content/uploads/2014/10/Math-Messages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1" t="73627" r="25927" b="5446"/>
          <a:stretch/>
        </p:blipFill>
        <p:spPr bwMode="auto">
          <a:xfrm>
            <a:off x="322444" y="3797479"/>
            <a:ext cx="5329885" cy="306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882219" y="781877"/>
            <a:ext cx="558788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/>
              <a:t>National Numeracy chief executive Mike </a:t>
            </a:r>
            <a:r>
              <a:rPr lang="en-GB" sz="2200" dirty="0" err="1"/>
              <a:t>Ellicock</a:t>
            </a:r>
            <a:r>
              <a:rPr lang="en-GB" sz="2200" dirty="0"/>
              <a:t> said: "Throwaway remarks about being 'no good at maths' are so easy to make and so damaging in the way they normalise negative attitudes</a:t>
            </a:r>
            <a:r>
              <a:rPr lang="en-GB" sz="2200" dirty="0" smtClean="0"/>
              <a:t>.” </a:t>
            </a:r>
            <a:endParaRPr lang="en-GB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5743772" y="2780483"/>
            <a:ext cx="6448228" cy="3785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“You’ll never have to use this!”</a:t>
            </a:r>
          </a:p>
          <a:p>
            <a:pPr algn="ctr"/>
            <a:r>
              <a:rPr lang="en-GB" sz="2400" b="1" dirty="0" smtClean="0">
                <a:solidFill>
                  <a:srgbClr val="00B050"/>
                </a:solidFill>
              </a:rPr>
              <a:t>“You never know when this may be useful!”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“Maths is hard!”</a:t>
            </a:r>
          </a:p>
          <a:p>
            <a:pPr algn="ctr"/>
            <a:r>
              <a:rPr lang="en-GB" sz="2400" b="1" dirty="0" smtClean="0">
                <a:solidFill>
                  <a:srgbClr val="00B050"/>
                </a:solidFill>
              </a:rPr>
              <a:t>“Maths is challenging!”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“You’re like me: not a maths person!”</a:t>
            </a:r>
          </a:p>
          <a:p>
            <a:pPr algn="ctr"/>
            <a:r>
              <a:rPr lang="en-GB" sz="2400" b="1" dirty="0" smtClean="0">
                <a:solidFill>
                  <a:srgbClr val="00B050"/>
                </a:solidFill>
              </a:rPr>
              <a:t>“Keep practising and be resilient!”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“I hate maths!”</a:t>
            </a:r>
          </a:p>
          <a:p>
            <a:pPr algn="ctr"/>
            <a:r>
              <a:rPr lang="en-GB" sz="2400" b="1" dirty="0" smtClean="0">
                <a:solidFill>
                  <a:srgbClr val="00B050"/>
                </a:solidFill>
              </a:rPr>
              <a:t>“I like that I have to work at maths!”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“I am bad at maths!”</a:t>
            </a:r>
          </a:p>
          <a:p>
            <a:pPr algn="ctr"/>
            <a:r>
              <a:rPr lang="en-GB" sz="2400" b="1" dirty="0" smtClean="0">
                <a:solidFill>
                  <a:srgbClr val="00B050"/>
                </a:solidFill>
              </a:rPr>
              <a:t>“I am good at some maths!”</a:t>
            </a:r>
            <a:endParaRPr lang="en-GB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18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7078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352926" y="0"/>
            <a:ext cx="11117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Relationships with Mathematics…</a:t>
            </a:r>
            <a:endParaRPr lang="en-GB" sz="4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6754" y="975360"/>
            <a:ext cx="11922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SassoonPrimaryInfant"/>
              </a:rPr>
              <a:t>How would you describe your relationship with Mathematics?  Has it changed?  Is it a healthy relationship?</a:t>
            </a:r>
            <a:endParaRPr lang="en-GB" dirty="0">
              <a:latin typeface="SassoonPrimaryInfan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3" r="27270" b="2694"/>
          <a:stretch/>
        </p:blipFill>
        <p:spPr>
          <a:xfrm>
            <a:off x="592182" y="1541417"/>
            <a:ext cx="2011373" cy="26648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4" t="20190" r="4151" b="2350"/>
          <a:stretch/>
        </p:blipFill>
        <p:spPr>
          <a:xfrm>
            <a:off x="2673531" y="1541417"/>
            <a:ext cx="3979760" cy="26648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6" r="20666"/>
          <a:stretch/>
        </p:blipFill>
        <p:spPr>
          <a:xfrm>
            <a:off x="6723268" y="1541417"/>
            <a:ext cx="2378520" cy="26648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6" r="10288"/>
          <a:stretch/>
        </p:blipFill>
        <p:spPr>
          <a:xfrm>
            <a:off x="9171765" y="1541417"/>
            <a:ext cx="2497720" cy="26508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50"/>
          <a:stretch/>
        </p:blipFill>
        <p:spPr>
          <a:xfrm rot="10800000">
            <a:off x="1259478" y="4284815"/>
            <a:ext cx="3890554" cy="25731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43927" y="4610435"/>
            <a:ext cx="2573186" cy="19219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008" y="4284817"/>
            <a:ext cx="3445091" cy="257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5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5637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" y="1548687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SassoonPrimaryInfant"/>
              </a:rPr>
              <a:t>During maths lessons we aim to develop fluency, reasoning and problem solving.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8694" y="366379"/>
            <a:ext cx="8614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Segoe Print" panose="02000600000000000000" pitchFamily="2" charset="0"/>
              </a:rPr>
              <a:t>Aims of the curriculum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1" y="237469"/>
            <a:ext cx="1423072" cy="11811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639" y="268358"/>
            <a:ext cx="1292027" cy="11502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112444"/>
            <a:ext cx="115244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latin typeface="SassoonPrimaryInfant"/>
              </a:rPr>
              <a:t>Fluency</a:t>
            </a:r>
            <a:r>
              <a:rPr lang="en-GB" sz="2400" dirty="0" smtClean="0">
                <a:latin typeface="SassoonPrimaryInfant"/>
              </a:rPr>
              <a:t> – making connections, an understanding of what they are doing, why they are doing it and knowing when it is appropriate to use different methods.</a:t>
            </a:r>
            <a:endParaRPr lang="en-GB" sz="2400" dirty="0">
              <a:latin typeface="SassoonPrimaryInfan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43626" y="4207689"/>
            <a:ext cx="109000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latin typeface="SassoonPrimaryInfant"/>
              </a:rPr>
              <a:t>Reasoning</a:t>
            </a:r>
            <a:r>
              <a:rPr lang="en-GB" sz="2400" dirty="0" smtClean="0">
                <a:latin typeface="SassoonPrimaryInfant"/>
              </a:rPr>
              <a:t> – fundamental to knowing and doing maths. It enables children to make use of their mathematical skills. It’s the glue that helps maths make sense.</a:t>
            </a:r>
          </a:p>
        </p:txBody>
      </p:sp>
      <p:sp>
        <p:nvSpPr>
          <p:cNvPr id="6" name="Rectangle 5"/>
          <p:cNvSpPr/>
          <p:nvPr/>
        </p:nvSpPr>
        <p:spPr>
          <a:xfrm>
            <a:off x="81523" y="5466823"/>
            <a:ext cx="112161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latin typeface="SassoonPrimaryInfant"/>
              </a:rPr>
              <a:t>Problem Solving </a:t>
            </a:r>
            <a:r>
              <a:rPr lang="en-GB" sz="2400" dirty="0" smtClean="0">
                <a:latin typeface="SassoonPrimaryInfant"/>
              </a:rPr>
              <a:t>– this is central to the mathematical development of all learners. It is at the heart of maths teaching, not an optional extra. It is a complex process that involves a competency of fluency and reasoning.  </a:t>
            </a:r>
            <a:endParaRPr lang="en-GB" sz="2400" dirty="0">
              <a:latin typeface="SassoonPrimaryInfant"/>
            </a:endParaRPr>
          </a:p>
        </p:txBody>
      </p:sp>
    </p:spTree>
    <p:extLst>
      <p:ext uri="{BB962C8B-B14F-4D97-AF65-F5344CB8AC3E}">
        <p14:creationId xmlns:p14="http://schemas.microsoft.com/office/powerpoint/2010/main" val="209483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1533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52926" y="0"/>
            <a:ext cx="11117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National Expectations</a:t>
            </a:r>
            <a:endParaRPr lang="en-GB" sz="54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1754326"/>
            <a:ext cx="5401662" cy="28081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2925" y="682466"/>
            <a:ext cx="11117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Year 5                  Year 6</a:t>
            </a:r>
            <a:endParaRPr lang="en-GB" sz="54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4675520"/>
            <a:ext cx="5067300" cy="2182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3575" y="1646570"/>
            <a:ext cx="6257925" cy="220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0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1533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52926" y="0"/>
            <a:ext cx="11117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National Expectations</a:t>
            </a:r>
            <a:endParaRPr lang="en-GB" sz="54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2925" y="682466"/>
            <a:ext cx="11117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Year 5                  Year 6</a:t>
            </a:r>
            <a:endParaRPr lang="en-GB" sz="54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24" y="1605795"/>
            <a:ext cx="5030986" cy="45481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0" y="1605795"/>
            <a:ext cx="6407119" cy="479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3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1533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52926" y="0"/>
            <a:ext cx="11117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National Expectations</a:t>
            </a:r>
            <a:endParaRPr lang="en-GB" sz="54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2925" y="682466"/>
            <a:ext cx="11117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Year 5                  Year 6</a:t>
            </a:r>
            <a:endParaRPr lang="en-GB" sz="54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24" y="1605795"/>
            <a:ext cx="5190626" cy="52393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275" y="1605795"/>
            <a:ext cx="6283128" cy="523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6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1533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52926" y="0"/>
            <a:ext cx="11117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National Expectations</a:t>
            </a:r>
            <a:endParaRPr lang="en-GB" sz="54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2925" y="682466"/>
            <a:ext cx="11117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Year 5                  Year 6</a:t>
            </a:r>
            <a:endParaRPr lang="en-GB" sz="54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24" y="1605795"/>
            <a:ext cx="5619251" cy="39316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01964"/>
            <a:ext cx="6144978" cy="393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19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1040</Words>
  <Application>Microsoft Office PowerPoint</Application>
  <PresentationFormat>Widescreen</PresentationFormat>
  <Paragraphs>144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 CHRISTY</vt:lpstr>
      <vt:lpstr>Arial</vt:lpstr>
      <vt:lpstr>Calibri</vt:lpstr>
      <vt:lpstr>Calibri Light</vt:lpstr>
      <vt:lpstr>SassoonPrimaryInfant</vt:lpstr>
      <vt:lpstr>Segoe Print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Tracey Finnigan</dc:creator>
  <cp:lastModifiedBy>Nicola Noble</cp:lastModifiedBy>
  <cp:revision>81</cp:revision>
  <dcterms:created xsi:type="dcterms:W3CDTF">2017-03-02T18:28:21Z</dcterms:created>
  <dcterms:modified xsi:type="dcterms:W3CDTF">2018-01-09T22:04:20Z</dcterms:modified>
</cp:coreProperties>
</file>