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5" r:id="rId2"/>
    <p:sldId id="300" r:id="rId3"/>
    <p:sldId id="302" r:id="rId4"/>
    <p:sldId id="303" r:id="rId5"/>
    <p:sldId id="304" r:id="rId6"/>
    <p:sldId id="305" r:id="rId7"/>
    <p:sldId id="306" r:id="rId8"/>
    <p:sldId id="313" r:id="rId9"/>
    <p:sldId id="314" r:id="rId10"/>
    <p:sldId id="315" r:id="rId11"/>
    <p:sldId id="319" r:id="rId12"/>
    <p:sldId id="311" r:id="rId13"/>
    <p:sldId id="312" r:id="rId14"/>
    <p:sldId id="281" r:id="rId15"/>
    <p:sldId id="282" r:id="rId16"/>
    <p:sldId id="309" r:id="rId17"/>
    <p:sldId id="310" r:id="rId18"/>
    <p:sldId id="270" r:id="rId19"/>
    <p:sldId id="271" r:id="rId20"/>
    <p:sldId id="272" r:id="rId21"/>
    <p:sldId id="273" r:id="rId22"/>
    <p:sldId id="274" r:id="rId23"/>
    <p:sldId id="320" r:id="rId24"/>
    <p:sldId id="321" r:id="rId25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A6382-A873-47DE-B6F8-1085A2C81CC5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BE83A-1AF1-4D1C-8D37-14CBCBCE1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2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8E320-A952-4E3A-995F-A5336AD95ADA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820A7-E250-4054-88C5-DD4EA849BA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479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Excellent</a:t>
            </a:r>
            <a:r>
              <a:rPr lang="en-GB" baseline="0" dirty="0" smtClean="0"/>
              <a:t> results</a:t>
            </a:r>
          </a:p>
          <a:p>
            <a:r>
              <a:rPr lang="en-GB" baseline="0" dirty="0" smtClean="0"/>
              <a:t>Still lots to do</a:t>
            </a:r>
          </a:p>
          <a:p>
            <a:r>
              <a:rPr lang="en-GB" baseline="0" dirty="0" smtClean="0"/>
              <a:t>Weighting of exams – not enough to just know it</a:t>
            </a:r>
          </a:p>
          <a:p>
            <a:r>
              <a:rPr lang="en-GB" baseline="0" dirty="0" smtClean="0"/>
              <a:t>How to help – build on great start, homework revision, </a:t>
            </a:r>
            <a:r>
              <a:rPr lang="en-GB" baseline="0" smtClean="0"/>
              <a:t>practice papers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64923-A4C1-4E56-B5B0-9684675D4F6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90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sychicreach.co.uk/web/quick-links/superstitions-26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bettmaths.com/" TargetMode="External"/><Relationship Id="rId2" Type="http://schemas.openxmlformats.org/officeDocument/2006/relationships/hyperlink" Target="http://www.mathswatchvle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qa.org.uk/exams-administration/exams-guidance/find-past-papers-and-mark-scheme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bbc.co.uk/schools/gcsebitesize/science/aqa/" TargetMode="External"/><Relationship Id="rId4" Type="http://schemas.openxmlformats.org/officeDocument/2006/relationships/hyperlink" Target="https://www.youtube.com/user/myGCSEscienc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o.uk/url?sa=i&amp;rct=j&amp;q=school+attendance&amp;source=images&amp;cd=&amp;cad=rja&amp;docid=G3jHGnIda-jElM&amp;tbnid=WCMI1wa7F0hABM:&amp;ved=0CAUQjRw&amp;url=http://www.ashbyschool.org.uk/content/index.php?id=12&amp;ei=-slzUYaaOqGS0AWin4DYAw&amp;bvm=bv.45512109,d.ZWU&amp;psig=AFQjCNG0bQvWNHWwyKMGbAcz2Q5-TizU8w&amp;ust=136662901608726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511175"/>
            <a:ext cx="8991600" cy="1470025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Year 10 Parent/Carer </a:t>
            </a:r>
            <a:br>
              <a:rPr lang="en-GB" sz="5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en-GB" sz="5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Information Evening</a:t>
            </a:r>
            <a:endParaRPr lang="en-GB" sz="5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572125"/>
            <a:ext cx="8610600" cy="120967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5.30pm Thursday 25</a:t>
            </a:r>
            <a:r>
              <a:rPr lang="en-GB" b="1" baseline="30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th</a:t>
            </a:r>
            <a:r>
              <a:rPr lang="en-GB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February 2016</a:t>
            </a:r>
            <a:endParaRPr lang="en-GB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Picture 2" descr="http://www.psychicreach.co.uk/getimage.php?id=102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29744"/>
            <a:ext cx="1666056" cy="166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209800" y="2971800"/>
            <a:ext cx="4800600" cy="1209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Parents in Partnership</a:t>
            </a:r>
          </a:p>
          <a:p>
            <a:r>
              <a:rPr lang="en-GB" sz="3600" b="1" dirty="0" err="1" smtClean="0">
                <a:solidFill>
                  <a:srgbClr val="0070C0"/>
                </a:solidFill>
                <a:latin typeface="Garamond" panose="02020404030301010803" pitchFamily="18" charset="0"/>
              </a:rPr>
              <a:t>PiP</a:t>
            </a:r>
            <a:endParaRPr lang="en-GB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37" y="4215711"/>
            <a:ext cx="2474790" cy="2264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7818" y="1986161"/>
            <a:ext cx="65117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 dirty="0">
                <a:latin typeface="Comic Sans MS"/>
                <a:cs typeface="Comic Sans MS"/>
              </a:rPr>
              <a:t>Year 10 aspirations </a:t>
            </a:r>
            <a:r>
              <a:rPr lang="en-US" sz="2800" b="1" dirty="0" smtClean="0">
                <a:latin typeface="Comic Sans MS"/>
                <a:cs typeface="Comic Sans MS"/>
              </a:rPr>
              <a:t>parent information evening </a:t>
            </a:r>
            <a:r>
              <a:rPr lang="en-US" sz="2800" b="1" dirty="0" smtClean="0">
                <a:latin typeface="Comic Sans MS"/>
                <a:cs typeface="Comic Sans MS"/>
              </a:rPr>
              <a:t>– summer term</a:t>
            </a:r>
            <a:endParaRPr lang="en-US" sz="2800" b="1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sz="2800" b="1" dirty="0" smtClean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800" b="1" dirty="0" smtClean="0">
                <a:latin typeface="Comic Sans MS"/>
                <a:cs typeface="Comic Sans MS"/>
              </a:rPr>
              <a:t>Work experience opportunities</a:t>
            </a:r>
            <a:r>
              <a:rPr lang="en-US" sz="2800" b="1" dirty="0">
                <a:latin typeface="Comic Sans MS"/>
                <a:cs typeface="Comic Sans MS"/>
              </a:rPr>
              <a:t/>
            </a:r>
            <a:br>
              <a:rPr lang="en-US" sz="2800" b="1" dirty="0">
                <a:latin typeface="Comic Sans MS"/>
                <a:cs typeface="Comic Sans MS"/>
              </a:rPr>
            </a:br>
            <a:endParaRPr lang="en-US" sz="2800" b="1" dirty="0">
              <a:latin typeface="Comic Sans MS"/>
              <a:cs typeface="Comic Sans M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u="sng" dirty="0" smtClean="0">
                <a:latin typeface="Comic Sans MS"/>
                <a:cs typeface="Comic Sans MS"/>
              </a:rPr>
              <a:t>On the horizon…</a:t>
            </a:r>
            <a:endParaRPr lang="en-US" u="sng" dirty="0">
              <a:latin typeface="Comic Sans MS"/>
              <a:cs typeface="Comic Sans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739" y="3474554"/>
            <a:ext cx="18764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1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>
                <a:latin typeface="Comic Sans MS"/>
                <a:cs typeface="Comic Sans MS"/>
              </a:rPr>
              <a:t>How can you help? </a:t>
            </a:r>
            <a:endParaRPr lang="en-GB" u="sng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omic Sans MS"/>
                <a:cs typeface="Comic Sans MS"/>
              </a:rPr>
              <a:t>Having shared expectations/setting goals </a:t>
            </a:r>
          </a:p>
          <a:p>
            <a:r>
              <a:rPr lang="en-GB" dirty="0" smtClean="0">
                <a:latin typeface="Comic Sans MS"/>
                <a:cs typeface="Comic Sans MS"/>
              </a:rPr>
              <a:t>Home revision support </a:t>
            </a:r>
          </a:p>
          <a:p>
            <a:r>
              <a:rPr lang="en-GB" dirty="0" smtClean="0">
                <a:latin typeface="Comic Sans MS"/>
                <a:cs typeface="Comic Sans MS"/>
              </a:rPr>
              <a:t>Sixth Form/College Open Evenings (October/November) </a:t>
            </a:r>
          </a:p>
          <a:p>
            <a:r>
              <a:rPr lang="en-GB" dirty="0" smtClean="0">
                <a:latin typeface="Comic Sans MS"/>
                <a:cs typeface="Comic Sans MS"/>
              </a:rPr>
              <a:t>Home/school communication </a:t>
            </a:r>
          </a:p>
          <a:p>
            <a:r>
              <a:rPr lang="en-GB" dirty="0" smtClean="0">
                <a:latin typeface="Comic Sans MS"/>
                <a:cs typeface="Comic Sans MS"/>
              </a:rPr>
              <a:t>Positivity and encouragement! </a:t>
            </a:r>
          </a:p>
          <a:p>
            <a:endParaRPr lang="en-GB" dirty="0">
              <a:latin typeface="Comic Sans MS"/>
              <a:cs typeface="Comic Sans MS"/>
            </a:endParaRPr>
          </a:p>
          <a:p>
            <a:endParaRPr lang="en-GB" dirty="0" smtClean="0">
              <a:latin typeface="Comic Sans MS"/>
              <a:cs typeface="Comic Sans MS"/>
            </a:endParaRPr>
          </a:p>
          <a:p>
            <a:endParaRPr lang="en-GB" dirty="0"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GB" u="sng" dirty="0" smtClean="0">
                <a:latin typeface="Comic Sans MS"/>
                <a:cs typeface="Comic Sans MS"/>
              </a:rPr>
              <a:t>We thank you for your ongoing support. </a:t>
            </a:r>
            <a:endParaRPr lang="en-GB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394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812" y="836712"/>
            <a:ext cx="8496944" cy="3096344"/>
          </a:xfrm>
          <a:ln w="2222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English language paper 1 – 19</a:t>
            </a:r>
            <a:r>
              <a:rPr lang="en-GB" sz="2400" baseline="30000" dirty="0" smtClean="0">
                <a:solidFill>
                  <a:schemeClr val="tx1"/>
                </a:solidFill>
              </a:rPr>
              <a:t>th</a:t>
            </a:r>
            <a:r>
              <a:rPr lang="en-GB" sz="2400" dirty="0" smtClean="0">
                <a:solidFill>
                  <a:schemeClr val="tx1"/>
                </a:solidFill>
              </a:rPr>
              <a:t> and 20th century fiction text analysis and then imaginative writing (narrative or descriptive)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English language paper 2 – 19</a:t>
            </a:r>
            <a:r>
              <a:rPr lang="en-GB" sz="2400" baseline="30000" dirty="0" smtClean="0">
                <a:solidFill>
                  <a:schemeClr val="tx1"/>
                </a:solidFill>
              </a:rPr>
              <a:t>th</a:t>
            </a:r>
            <a:r>
              <a:rPr lang="en-GB" sz="2400" dirty="0" smtClean="0">
                <a:solidFill>
                  <a:schemeClr val="tx1"/>
                </a:solidFill>
              </a:rPr>
              <a:t> and 20</a:t>
            </a:r>
            <a:r>
              <a:rPr lang="en-GB" sz="2400" baseline="30000" dirty="0" smtClean="0">
                <a:solidFill>
                  <a:schemeClr val="tx1"/>
                </a:solidFill>
              </a:rPr>
              <a:t>th</a:t>
            </a:r>
            <a:r>
              <a:rPr lang="en-GB" sz="2400" dirty="0" smtClean="0">
                <a:solidFill>
                  <a:schemeClr val="tx1"/>
                </a:solidFill>
              </a:rPr>
              <a:t> century non-fiction text analysis and comparison and then transactional writing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English literature paper 1 – Romeo and Juliet and Jekyll and Hyde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English literature paper 2 – An Inspector Calls and poetry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3084" y="-38742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 smtClean="0"/>
              <a:t>English language &amp; literature</a:t>
            </a:r>
            <a:endParaRPr lang="en-GB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4895528" y="4102968"/>
            <a:ext cx="4104456" cy="2585323"/>
          </a:xfrm>
          <a:prstGeom prst="rect">
            <a:avLst/>
          </a:prstGeom>
          <a:ln w="317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- No </a:t>
            </a:r>
            <a:r>
              <a:rPr lang="en-GB" dirty="0"/>
              <a:t>copies of the texts in the examinations. </a:t>
            </a:r>
            <a:br>
              <a:rPr lang="en-GB" dirty="0"/>
            </a:br>
            <a:r>
              <a:rPr lang="en-GB" dirty="0" smtClean="0"/>
              <a:t>- Students </a:t>
            </a:r>
            <a:r>
              <a:rPr lang="en-GB" dirty="0"/>
              <a:t>will get an extract for the Romeo and Juliet question </a:t>
            </a:r>
            <a:r>
              <a:rPr lang="en-GB" dirty="0" smtClean="0"/>
              <a:t> </a:t>
            </a:r>
          </a:p>
          <a:p>
            <a:r>
              <a:rPr lang="en-GB" dirty="0" smtClean="0"/>
              <a:t>- Students must discuss context </a:t>
            </a:r>
          </a:p>
          <a:p>
            <a:r>
              <a:rPr lang="en-GB" dirty="0" smtClean="0"/>
              <a:t>- One of the poems studied will </a:t>
            </a:r>
            <a:r>
              <a:rPr lang="en-GB" dirty="0"/>
              <a:t>be </a:t>
            </a:r>
            <a:r>
              <a:rPr lang="en-GB" dirty="0" smtClean="0"/>
              <a:t>printed on the exam paper but the poem they compare it to will not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9512" y="4077072"/>
            <a:ext cx="4572000" cy="923330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GB" dirty="0"/>
              <a:t>All year 11 students take 4 examinations.</a:t>
            </a:r>
            <a:br>
              <a:rPr lang="en-GB" dirty="0"/>
            </a:br>
            <a:r>
              <a:rPr lang="en-GB" dirty="0"/>
              <a:t>There is no coursework. Grade based on final exams.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5229200"/>
            <a:ext cx="4572000" cy="147732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New linear structure – progressively harder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50% reading and 50% writing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Analyse language, structure and form within unseen texts</a:t>
            </a:r>
          </a:p>
        </p:txBody>
      </p:sp>
    </p:spTree>
    <p:extLst>
      <p:ext uri="{BB962C8B-B14F-4D97-AF65-F5344CB8AC3E}">
        <p14:creationId xmlns:p14="http://schemas.microsoft.com/office/powerpoint/2010/main" val="18708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435280" cy="576064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Rea read the exam novels and discuss the characters and themes. Develop a clear understanding.  With no texts in the examination it is vital they know the text inside out </a:t>
            </a:r>
          </a:p>
          <a:p>
            <a:r>
              <a:rPr lang="en-GB" dirty="0" smtClean="0"/>
              <a:t>Completion their weekly homework and journal activities </a:t>
            </a:r>
          </a:p>
          <a:p>
            <a:r>
              <a:rPr lang="en-GB" dirty="0" smtClean="0"/>
              <a:t>Catching up on missed work is vital</a:t>
            </a:r>
          </a:p>
          <a:p>
            <a:r>
              <a:rPr lang="en-GB" dirty="0" smtClean="0"/>
              <a:t>Re-read the poems and discuss. Use key notes cards.</a:t>
            </a:r>
          </a:p>
          <a:p>
            <a:r>
              <a:rPr lang="en-GB" dirty="0" smtClean="0"/>
              <a:t>Encourage active research into the context of the texts being studied. A better understanding of themes and events will be gained. </a:t>
            </a:r>
          </a:p>
          <a:p>
            <a:r>
              <a:rPr lang="en-GB" dirty="0" smtClean="0"/>
              <a:t>Completion of practice answers and exam papers. </a:t>
            </a:r>
            <a:endParaRPr lang="en-GB" dirty="0"/>
          </a:p>
          <a:p>
            <a:r>
              <a:rPr lang="en-GB" dirty="0" smtClean="0"/>
              <a:t>Read widely. The more they read, the better at writing they will become. They should read anything and everything. </a:t>
            </a:r>
          </a:p>
          <a:p>
            <a:r>
              <a:rPr lang="en-GB" dirty="0" smtClean="0"/>
              <a:t>Use online revision sites such as BBC </a:t>
            </a:r>
            <a:r>
              <a:rPr lang="en-GB" dirty="0" err="1" smtClean="0"/>
              <a:t>Bitesize</a:t>
            </a:r>
            <a:r>
              <a:rPr lang="en-GB" dirty="0" smtClean="0"/>
              <a:t> to help them revise</a:t>
            </a:r>
          </a:p>
          <a:p>
            <a:r>
              <a:rPr lang="en-GB" dirty="0" smtClean="0"/>
              <a:t>Watching film or theatre adaptations can be useful in cementing understanding.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en-GB" b="1" u="sng" dirty="0" smtClean="0"/>
              <a:t>How can you support your child?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56815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81000"/>
            <a:ext cx="8352928" cy="2133600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>
                <a:solidFill>
                  <a:schemeClr val="accent1"/>
                </a:solidFill>
              </a:rPr>
              <a:t>Mathematics</a:t>
            </a:r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>100% Exam</a:t>
            </a: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>Students take three Exams:-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664768"/>
            <a:ext cx="8496944" cy="3888432"/>
          </a:xfrm>
        </p:spPr>
        <p:txBody>
          <a:bodyPr>
            <a:noAutofit/>
          </a:bodyPr>
          <a:lstStyle/>
          <a:p>
            <a:r>
              <a:rPr lang="en-GB" sz="2800" i="1" dirty="0" smtClean="0">
                <a:solidFill>
                  <a:srgbClr val="FF0000"/>
                </a:solidFill>
              </a:rPr>
              <a:t>Paper 1 – Non-Calculator 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1 hour and 30 minutes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i="1" dirty="0" smtClean="0">
                <a:solidFill>
                  <a:srgbClr val="FF0000"/>
                </a:solidFill>
              </a:rPr>
              <a:t>Paper 2 – Calculator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1 hour and 30 minutes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i="1" dirty="0">
                <a:solidFill>
                  <a:srgbClr val="FF0000"/>
                </a:solidFill>
              </a:rPr>
              <a:t>Paper </a:t>
            </a:r>
            <a:r>
              <a:rPr lang="en-GB" sz="2800" i="1" dirty="0" smtClean="0">
                <a:solidFill>
                  <a:srgbClr val="FF0000"/>
                </a:solidFill>
              </a:rPr>
              <a:t>3 </a:t>
            </a:r>
            <a:r>
              <a:rPr lang="en-GB" sz="2800" i="1" dirty="0">
                <a:solidFill>
                  <a:srgbClr val="FF0000"/>
                </a:solidFill>
              </a:rPr>
              <a:t>– Calculator</a:t>
            </a:r>
          </a:p>
          <a:p>
            <a:r>
              <a:rPr lang="en-GB" sz="2800" dirty="0">
                <a:solidFill>
                  <a:srgbClr val="FF0000"/>
                </a:solidFill>
              </a:rPr>
              <a:t>1 hour and 30 minutes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0070C0"/>
                </a:solidFill>
              </a:rPr>
              <a:t>How can you support your child?</a:t>
            </a:r>
            <a:endParaRPr lang="en-GB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22" y="1436002"/>
            <a:ext cx="8229600" cy="5193398"/>
          </a:xfrm>
        </p:spPr>
        <p:txBody>
          <a:bodyPr>
            <a:normAutofit fontScale="62500" lnSpcReduction="20000"/>
          </a:bodyPr>
          <a:lstStyle/>
          <a:p>
            <a:r>
              <a:rPr lang="en-GB" sz="3500" dirty="0" smtClean="0">
                <a:solidFill>
                  <a:srgbClr val="FF0000"/>
                </a:solidFill>
              </a:rPr>
              <a:t>Ensure your child completes their weekly learning journal entry.</a:t>
            </a:r>
          </a:p>
          <a:p>
            <a:pPr marL="0" indent="0">
              <a:buNone/>
            </a:pPr>
            <a:endParaRPr lang="en-GB" sz="3500" dirty="0" smtClean="0">
              <a:solidFill>
                <a:srgbClr val="FF0000"/>
              </a:solidFill>
            </a:endParaRPr>
          </a:p>
          <a:p>
            <a:r>
              <a:rPr lang="en-GB" sz="3500" dirty="0" smtClean="0">
                <a:solidFill>
                  <a:srgbClr val="FF0000"/>
                </a:solidFill>
              </a:rPr>
              <a:t>Ensure your child is regularly using online resources to consolidate and extend their learning such as: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500" dirty="0" smtClean="0"/>
              <a:t> </a:t>
            </a:r>
            <a:r>
              <a:rPr lang="en-GB" sz="3500" dirty="0" smtClean="0">
                <a:hlinkClick r:id="rId2"/>
              </a:rPr>
              <a:t>www.mathswatchvle.com</a:t>
            </a:r>
            <a:r>
              <a:rPr lang="en-GB" sz="3500" dirty="0" smtClean="0"/>
              <a:t>   </a:t>
            </a:r>
            <a:r>
              <a:rPr lang="en-GB" sz="3500" dirty="0" smtClean="0">
                <a:solidFill>
                  <a:srgbClr val="FF0000"/>
                </a:solidFill>
              </a:rPr>
              <a:t>which the school subscribes to.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500" dirty="0" smtClean="0"/>
              <a:t> </a:t>
            </a:r>
            <a:r>
              <a:rPr lang="en-GB" sz="3500" dirty="0" smtClean="0">
                <a:hlinkClick r:id="rId3"/>
              </a:rPr>
              <a:t>www.corbettmaths.com</a:t>
            </a:r>
            <a:endParaRPr lang="en-GB" sz="3500" dirty="0" smtClean="0"/>
          </a:p>
          <a:p>
            <a:pPr marL="0" indent="0">
              <a:buNone/>
            </a:pPr>
            <a:endParaRPr lang="en-GB" sz="3500" dirty="0" smtClean="0">
              <a:solidFill>
                <a:srgbClr val="FF0000"/>
              </a:solidFill>
            </a:endParaRPr>
          </a:p>
          <a:p>
            <a:r>
              <a:rPr lang="en-GB" sz="3500" dirty="0" smtClean="0">
                <a:solidFill>
                  <a:srgbClr val="FF0000"/>
                </a:solidFill>
              </a:rPr>
              <a:t>Ensure your child is utilising opportunities for extra-Mathematics during KS4 lunchtime.</a:t>
            </a:r>
          </a:p>
          <a:p>
            <a:endParaRPr lang="en-GB" sz="3500" dirty="0" smtClean="0">
              <a:solidFill>
                <a:srgbClr val="FF0000"/>
              </a:solidFill>
            </a:endParaRPr>
          </a:p>
          <a:p>
            <a:r>
              <a:rPr lang="en-GB" sz="3500" dirty="0" smtClean="0">
                <a:solidFill>
                  <a:srgbClr val="FF0000"/>
                </a:solidFill>
              </a:rPr>
              <a:t>Support </a:t>
            </a:r>
            <a:r>
              <a:rPr lang="en-GB" sz="3500" dirty="0">
                <a:solidFill>
                  <a:srgbClr val="FF0000"/>
                </a:solidFill>
              </a:rPr>
              <a:t>your child with completing practice </a:t>
            </a:r>
            <a:r>
              <a:rPr lang="en-GB" sz="3500" dirty="0" smtClean="0">
                <a:solidFill>
                  <a:srgbClr val="FF0000"/>
                </a:solidFill>
              </a:rPr>
              <a:t>exam papers, using the mark scheme so as to better understand where marks are available.</a:t>
            </a:r>
            <a:endParaRPr lang="en-GB" sz="35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3500" dirty="0" smtClean="0">
              <a:solidFill>
                <a:srgbClr val="FF0000"/>
              </a:solidFill>
            </a:endParaRPr>
          </a:p>
          <a:p>
            <a:r>
              <a:rPr lang="en-GB" sz="3500" dirty="0" smtClean="0">
                <a:solidFill>
                  <a:srgbClr val="FF0000"/>
                </a:solidFill>
              </a:rPr>
              <a:t>Promote a positive attitude towards Maths by believing in and encouraging your child in their ability.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196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553200" cy="202954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8500" b="1" u="sng" dirty="0" smtClean="0"/>
              <a:t>Science</a:t>
            </a:r>
            <a:endParaRPr lang="en-GB" sz="8500" b="1" u="sng" dirty="0"/>
          </a:p>
          <a:p>
            <a:pPr marL="0" indent="0">
              <a:buNone/>
            </a:pPr>
            <a:r>
              <a:rPr lang="en-GB" dirty="0" smtClean="0"/>
              <a:t>There are currently 2 routes in science; 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6200" y="2133600"/>
          <a:ext cx="7010400" cy="372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3</a:t>
                      </a:r>
                      <a:r>
                        <a:rPr lang="en-GB" sz="2800" baseline="0" dirty="0" smtClean="0"/>
                        <a:t> separate Science GCSE’s </a:t>
                      </a:r>
                      <a:r>
                        <a:rPr lang="en-GB" sz="1600" baseline="0" dirty="0" smtClean="0"/>
                        <a:t> [Biology, Chemistry and  Physics]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Core</a:t>
                      </a:r>
                      <a:r>
                        <a:rPr lang="en-GB" sz="2400" baseline="0" dirty="0" smtClean="0"/>
                        <a:t> and Additional GCSE       </a:t>
                      </a:r>
                      <a:r>
                        <a:rPr lang="en-GB" sz="1600" baseline="0" dirty="0" smtClean="0"/>
                        <a:t>[2 GCSE’s]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Each GCSE is 25% coursework</a:t>
                      </a:r>
                      <a:r>
                        <a:rPr lang="en-GB" baseline="0" dirty="0" smtClean="0"/>
                        <a:t>        </a:t>
                      </a:r>
                      <a:r>
                        <a:rPr lang="en-GB" sz="1600" baseline="0" dirty="0" smtClean="0"/>
                        <a:t>[3 pieces]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Each GCSE is 25% coursework</a:t>
                      </a:r>
                      <a:r>
                        <a:rPr lang="en-GB" baseline="0" dirty="0" smtClean="0"/>
                        <a:t>         </a:t>
                      </a:r>
                      <a:r>
                        <a:rPr lang="en-GB" sz="1600" baseline="0" dirty="0" smtClean="0"/>
                        <a:t>[2 pieces]</a:t>
                      </a:r>
                      <a:endParaRPr lang="en-GB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 x 60 min exams for 9 separate</a:t>
                      </a:r>
                      <a:r>
                        <a:rPr lang="en-GB" baseline="0" dirty="0" smtClean="0"/>
                        <a:t> units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 x 60 minute exams</a:t>
                      </a:r>
                      <a:r>
                        <a:rPr lang="en-GB" baseline="0" dirty="0" smtClean="0"/>
                        <a:t> for 6 separate units </a:t>
                      </a:r>
                      <a:endParaRPr lang="en-GB" dirty="0"/>
                    </a:p>
                  </a:txBody>
                  <a:tcPr/>
                </a:tc>
              </a:tr>
              <a:tr h="74168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Your child will know</a:t>
                      </a:r>
                      <a:r>
                        <a:rPr lang="en-GB" baseline="0" dirty="0" smtClean="0"/>
                        <a:t> which route they are on from their teacher.  Some pupils may have the option  to sit one GCSE early during the summer. 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239000" y="0"/>
            <a:ext cx="1905001" cy="6858001"/>
            <a:chOff x="7239000" y="0"/>
            <a:chExt cx="1905001" cy="68580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0"/>
              <a:ext cx="1905000" cy="228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2269514"/>
              <a:ext cx="1905001" cy="2267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4419601"/>
              <a:ext cx="19050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666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29" y="0"/>
            <a:ext cx="190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46529" cy="114300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How can you support your child?</a:t>
            </a:r>
            <a:endParaRPr lang="en-GB" b="1" u="sng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6934200" cy="5029200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Please check your child is completely their weekly revision homework in the home learning journal. </a:t>
            </a:r>
          </a:p>
          <a:p>
            <a:r>
              <a:rPr lang="en-GB" sz="2000" dirty="0" smtClean="0"/>
              <a:t>Pupil should have already bought the relevant revision guides [£2.75 each] to help with their revision. </a:t>
            </a:r>
          </a:p>
          <a:p>
            <a:r>
              <a:rPr lang="en-GB" sz="2000" dirty="0" smtClean="0"/>
              <a:t>Use the following web address to print off practice papers and mark schemes for your child to complete at home</a:t>
            </a:r>
            <a:r>
              <a:rPr lang="en-GB" sz="2000" dirty="0"/>
              <a:t>. </a:t>
            </a:r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www.aqa.org.uk/exams-administration/exams-guidance/find-past-papers-and-mark-schemes</a:t>
            </a:r>
            <a:endParaRPr lang="en-GB" sz="2000" dirty="0" smtClean="0"/>
          </a:p>
          <a:p>
            <a:r>
              <a:rPr lang="en-GB" sz="2000" dirty="0" smtClean="0"/>
              <a:t>Ensure your child attends extra revision when offered by the department. </a:t>
            </a:r>
          </a:p>
          <a:p>
            <a:r>
              <a:rPr lang="en-GB" sz="2000" dirty="0" smtClean="0"/>
              <a:t>Use the following sites for interactive and online revision ;</a:t>
            </a:r>
          </a:p>
          <a:p>
            <a:r>
              <a:rPr lang="en-GB" sz="2000" dirty="0">
                <a:hlinkClick r:id="rId4"/>
              </a:rPr>
              <a:t>https://</a:t>
            </a:r>
            <a:r>
              <a:rPr lang="en-GB" sz="2000" dirty="0" smtClean="0">
                <a:hlinkClick r:id="rId4"/>
              </a:rPr>
              <a:t>www.youtube.com/user/myGCSEscience</a:t>
            </a:r>
            <a:endParaRPr lang="en-GB" sz="2000" dirty="0" smtClean="0"/>
          </a:p>
          <a:p>
            <a:r>
              <a:rPr lang="en-GB" sz="2000" dirty="0">
                <a:hlinkClick r:id="rId5"/>
              </a:rPr>
              <a:t>http://www.bbc.co.uk/schools/gcsebitesize/science/aqa</a:t>
            </a:r>
            <a:r>
              <a:rPr lang="en-GB" sz="2000" dirty="0" smtClean="0">
                <a:hlinkClick r:id="rId5"/>
              </a:rPr>
              <a:t>/</a:t>
            </a:r>
            <a:endParaRPr lang="en-GB" sz="2000" dirty="0" smtClean="0"/>
          </a:p>
          <a:p>
            <a:r>
              <a:rPr lang="en-GB" sz="2000" dirty="0" smtClean="0"/>
              <a:t>Download the CGP AQA Science revision app so your child can test themselves through games and quizzes. </a:t>
            </a:r>
          </a:p>
          <a:p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1600200" cy="150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8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GB" dirty="0" smtClean="0"/>
              <a:t>Two Units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103437"/>
            <a:ext cx="4038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Unit 3- Catholic Christianity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3.1- Believing in God</a:t>
            </a:r>
          </a:p>
          <a:p>
            <a:pPr marL="0" indent="0">
              <a:buNone/>
            </a:pPr>
            <a:r>
              <a:rPr lang="en-GB" dirty="0" smtClean="0"/>
              <a:t>3.2- Matters of Life and Death</a:t>
            </a:r>
          </a:p>
          <a:p>
            <a:pPr marL="0" indent="0">
              <a:buNone/>
            </a:pPr>
            <a:r>
              <a:rPr lang="en-GB" dirty="0" smtClean="0"/>
              <a:t>3.3-Marriage and family</a:t>
            </a:r>
          </a:p>
          <a:p>
            <a:pPr marL="0" indent="0">
              <a:buNone/>
            </a:pPr>
            <a:r>
              <a:rPr lang="en-GB" dirty="0" smtClean="0"/>
              <a:t>3.4- Community Cohesion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2179637"/>
            <a:ext cx="4038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Unit 8- Religion and Society</a:t>
            </a:r>
            <a:r>
              <a:rPr lang="en-GB" sz="2000" dirty="0" smtClean="0"/>
              <a:t> (Christianity and Islam)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8.1 Rights and Responsibilities</a:t>
            </a:r>
          </a:p>
          <a:p>
            <a:pPr marL="0" indent="0">
              <a:buNone/>
            </a:pPr>
            <a:r>
              <a:rPr lang="en-GB" dirty="0" smtClean="0"/>
              <a:t>8.2 Environmental and Medical issues</a:t>
            </a:r>
          </a:p>
          <a:p>
            <a:pPr marL="0" indent="0">
              <a:buNone/>
            </a:pPr>
            <a:r>
              <a:rPr lang="en-GB" dirty="0" smtClean="0"/>
              <a:t>8.3 Peace and Conflict</a:t>
            </a:r>
          </a:p>
          <a:p>
            <a:pPr marL="0" indent="0">
              <a:buNone/>
            </a:pPr>
            <a:r>
              <a:rPr lang="en-GB" dirty="0" smtClean="0"/>
              <a:t>8.4 Crime and Punishment </a:t>
            </a:r>
            <a:endParaRPr lang="en-GB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b="1" dirty="0" smtClean="0"/>
              <a:t>RE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427887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en-GB" dirty="0" smtClean="0"/>
              <a:t>Good News!</a:t>
            </a:r>
            <a:endParaRPr lang="en-GB" dirty="0"/>
          </a:p>
        </p:txBody>
      </p:sp>
      <p:pic>
        <p:nvPicPr>
          <p:cNvPr id="2050" name="Picture 2" descr="C:\Users\dvince\Downloads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40700"/>
            <a:ext cx="4587974" cy="611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514" y="2940577"/>
            <a:ext cx="99011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u="sng" dirty="0" smtClean="0"/>
              <a:t>Unit 3</a:t>
            </a:r>
            <a:endParaRPr lang="en-GB" b="1" u="sng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87624" y="2780928"/>
            <a:ext cx="201622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50409" y="4507798"/>
            <a:ext cx="1153439" cy="7214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2569" y="4499167"/>
            <a:ext cx="4950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3.2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32117" y="4868499"/>
            <a:ext cx="1724203" cy="7207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93041" y="5629979"/>
            <a:ext cx="1461524" cy="3193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87624" y="6381328"/>
            <a:ext cx="14845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55354" y="4138466"/>
            <a:ext cx="4950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3.1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84590" y="5308069"/>
            <a:ext cx="4950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3.3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94351" y="6011996"/>
            <a:ext cx="4950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3.4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143750" y="4628704"/>
            <a:ext cx="174873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u="sng" dirty="0" smtClean="0"/>
              <a:t>One a, b, c and d question on each of these topics in mock.</a:t>
            </a:r>
            <a:endParaRPr lang="en-GB" b="1" u="sng" dirty="0"/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 flipV="1">
            <a:off x="4283968" y="5228868"/>
            <a:ext cx="2859782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1"/>
          </p:cNvCxnSpPr>
          <p:nvPr/>
        </p:nvCxnSpPr>
        <p:spPr>
          <a:xfrm flipH="1">
            <a:off x="4644008" y="5228869"/>
            <a:ext cx="2499742" cy="3603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644008" y="5305234"/>
            <a:ext cx="2499742" cy="6440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849763" y="5308069"/>
            <a:ext cx="2293987" cy="10732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85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Year 10 – where are we currently at?</a:t>
            </a:r>
            <a:endParaRPr lang="en-GB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Garamond" panose="02020404030301010803" pitchFamily="18" charset="0"/>
              </a:rPr>
              <a:t>First set of mock results completed prior to half-term, you </a:t>
            </a:r>
            <a:r>
              <a:rPr lang="en-GB" dirty="0" smtClean="0">
                <a:solidFill>
                  <a:srgbClr val="FF0000"/>
                </a:solidFill>
                <a:latin typeface="Garamond" panose="02020404030301010803" pitchFamily="18" charset="0"/>
              </a:rPr>
              <a:t>have just been</a:t>
            </a:r>
            <a:r>
              <a:rPr lang="en-GB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provided </a:t>
            </a:r>
            <a:r>
              <a:rPr lang="en-GB" dirty="0" smtClean="0">
                <a:solidFill>
                  <a:srgbClr val="FF0000"/>
                </a:solidFill>
                <a:latin typeface="Garamond" panose="02020404030301010803" pitchFamily="18" charset="0"/>
              </a:rPr>
              <a:t>with the results for your child. There will be another set of mock results in June </a:t>
            </a:r>
            <a:r>
              <a:rPr lang="en-GB" dirty="0" smtClean="0">
                <a:solidFill>
                  <a:srgbClr val="FF0000"/>
                </a:solidFill>
                <a:latin typeface="Garamond" panose="02020404030301010803" pitchFamily="18" charset="0"/>
              </a:rPr>
              <a:t>2016, as they start their year 11 timetable. </a:t>
            </a:r>
          </a:p>
          <a:p>
            <a:r>
              <a:rPr lang="en-GB" dirty="0">
                <a:solidFill>
                  <a:srgbClr val="FF0000"/>
                </a:solidFill>
                <a:latin typeface="Garamond" panose="02020404030301010803" pitchFamily="18" charset="0"/>
              </a:rPr>
              <a:t>Following the mocks they’ve just done the decision has been made that a group of students will take their Religious Education GCSE at the end of this academic year. Well done!</a:t>
            </a:r>
          </a:p>
          <a:p>
            <a:r>
              <a:rPr lang="en-GB" dirty="0">
                <a:solidFill>
                  <a:srgbClr val="FF0000"/>
                </a:solidFill>
                <a:latin typeface="Garamond" panose="02020404030301010803" pitchFamily="18" charset="0"/>
              </a:rPr>
              <a:t>There will also be a group of students taking their Biology GCSE which is great news too!</a:t>
            </a:r>
          </a:p>
          <a:p>
            <a:endParaRPr lang="en-GB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endParaRPr lang="en-GB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endParaRPr lang="en-GB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dvince\Downloads\image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514" y="2940577"/>
            <a:ext cx="99011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u="sng" dirty="0" smtClean="0"/>
              <a:t>Unit 8</a:t>
            </a:r>
            <a:endParaRPr lang="en-GB" b="1" u="sng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87624" y="3140968"/>
            <a:ext cx="208823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50409" y="4507798"/>
            <a:ext cx="576719" cy="2161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2569" y="4499167"/>
            <a:ext cx="4950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8</a:t>
            </a:r>
            <a:r>
              <a:rPr lang="en-GB" dirty="0" smtClean="0"/>
              <a:t>.2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32117" y="4868499"/>
            <a:ext cx="1611691" cy="10807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55354" y="4138466"/>
            <a:ext cx="4950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8.1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143750" y="4628704"/>
            <a:ext cx="174873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u="sng" dirty="0" smtClean="0"/>
              <a:t>One a, b, c and d question on each of these topics in mock.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41992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vince\Downloads\FullSizeRender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9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7514" y="2940577"/>
            <a:ext cx="99011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u="sng" dirty="0" smtClean="0"/>
              <a:t>Unit 8</a:t>
            </a:r>
            <a:endParaRPr lang="en-GB" b="1" u="sng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87624" y="3140968"/>
            <a:ext cx="208823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50409" y="4507798"/>
            <a:ext cx="576719" cy="2161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2569" y="4499167"/>
            <a:ext cx="4950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8.4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32117" y="4868499"/>
            <a:ext cx="1611691" cy="10807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55354" y="4138466"/>
            <a:ext cx="4950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8.3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143750" y="4628704"/>
            <a:ext cx="174873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u="sng" dirty="0" smtClean="0"/>
              <a:t>One a, b, c and d question on each of these topics in mock.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13391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shbyschool.org.uk/uploads/images/attendance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3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GB" sz="4900" b="1" dirty="0">
                <a:solidFill>
                  <a:srgbClr val="0070C0"/>
                </a:solidFill>
                <a:latin typeface="Garamond" panose="02020404030301010803" pitchFamily="18" charset="0"/>
              </a:rPr>
              <a:t>How Can Parents/Carers </a:t>
            </a:r>
            <a:r>
              <a:rPr lang="en-GB" sz="49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/>
            </a:r>
            <a:br>
              <a:rPr lang="en-GB" sz="49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en-GB" sz="49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Help </a:t>
            </a:r>
            <a:r>
              <a:rPr lang="en-GB" sz="4900" b="1" dirty="0">
                <a:solidFill>
                  <a:srgbClr val="0070C0"/>
                </a:solidFill>
                <a:latin typeface="Garamond" panose="02020404030301010803" pitchFamily="18" charset="0"/>
              </a:rPr>
              <a:t>Their Child?</a:t>
            </a: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953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sz="3800" dirty="0">
              <a:latin typeface="Garamond" panose="02020404030301010803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n-GB" sz="3800" dirty="0"/>
          </a:p>
          <a:p>
            <a:pPr lvl="0">
              <a:buFont typeface="Wingdings" panose="05000000000000000000" pitchFamily="2" charset="2"/>
              <a:buChar char="ü"/>
            </a:pPr>
            <a:endParaRPr lang="en-GB" sz="3800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44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GB" sz="4900" b="1" dirty="0">
                <a:solidFill>
                  <a:srgbClr val="0070C0"/>
                </a:solidFill>
                <a:latin typeface="Garamond" panose="02020404030301010803" pitchFamily="18" charset="0"/>
              </a:rPr>
              <a:t>How Can Parents/Carers </a:t>
            </a:r>
            <a:r>
              <a:rPr lang="en-GB" sz="49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/>
            </a:r>
            <a:br>
              <a:rPr lang="en-GB" sz="49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en-GB" sz="49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Help </a:t>
            </a:r>
            <a:r>
              <a:rPr lang="en-GB" sz="4900" b="1" dirty="0">
                <a:solidFill>
                  <a:srgbClr val="0070C0"/>
                </a:solidFill>
                <a:latin typeface="Garamond" panose="02020404030301010803" pitchFamily="18" charset="0"/>
              </a:rPr>
              <a:t>Their Child?</a:t>
            </a: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953000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GB" sz="3800" dirty="0" smtClean="0">
                <a:latin typeface="Garamond" panose="02020404030301010803" pitchFamily="18" charset="0"/>
              </a:rPr>
              <a:t>Provide a quiet </a:t>
            </a:r>
            <a:r>
              <a:rPr lang="en-GB" sz="3800" dirty="0">
                <a:latin typeface="Garamond" panose="02020404030301010803" pitchFamily="18" charset="0"/>
              </a:rPr>
              <a:t>space to </a:t>
            </a:r>
            <a:r>
              <a:rPr lang="en-GB" sz="3800" dirty="0" smtClean="0">
                <a:latin typeface="Garamond" panose="02020404030301010803" pitchFamily="18" charset="0"/>
              </a:rPr>
              <a:t>work/concentrate.</a:t>
            </a:r>
            <a:endParaRPr lang="en-GB" sz="3800" dirty="0">
              <a:latin typeface="Garamond" panose="02020404030301010803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3800" dirty="0" smtClean="0">
                <a:latin typeface="Garamond" panose="02020404030301010803" pitchFamily="18" charset="0"/>
              </a:rPr>
              <a:t>Be interested in their education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800" dirty="0">
                <a:latin typeface="Garamond" panose="02020404030301010803" pitchFamily="18" charset="0"/>
              </a:rPr>
              <a:t>Having shared expectations/setting goals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800" dirty="0">
                <a:latin typeface="Garamond" panose="02020404030301010803" pitchFamily="18" charset="0"/>
              </a:rPr>
              <a:t>Home revision timetable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800" dirty="0">
                <a:latin typeface="Garamond" panose="02020404030301010803" pitchFamily="18" charset="0"/>
              </a:rPr>
              <a:t>Communication with school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3800" dirty="0">
                <a:latin typeface="Garamond" panose="02020404030301010803" pitchFamily="18" charset="0"/>
              </a:rPr>
              <a:t>Encourage your </a:t>
            </a:r>
            <a:r>
              <a:rPr lang="en-GB" sz="3800" dirty="0" smtClean="0">
                <a:latin typeface="Garamond" panose="02020404030301010803" pitchFamily="18" charset="0"/>
              </a:rPr>
              <a:t>child and be positive! </a:t>
            </a:r>
            <a:endParaRPr lang="en-GB" sz="4000" dirty="0">
              <a:latin typeface="Garamond" panose="02020404030301010803" pitchFamily="18" charset="0"/>
            </a:endParaRPr>
          </a:p>
          <a:p>
            <a:endParaRPr lang="en-GB" sz="40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4000" dirty="0">
                <a:latin typeface="Garamond" panose="02020404030301010803" pitchFamily="18" charset="0"/>
              </a:rPr>
              <a:t>We thank you for your ongoing support. 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GB" sz="3800" dirty="0">
              <a:latin typeface="Garamond" panose="02020404030301010803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n-GB" sz="3800" dirty="0"/>
          </a:p>
          <a:p>
            <a:pPr lvl="0">
              <a:buFont typeface="Wingdings" panose="05000000000000000000" pitchFamily="2" charset="2"/>
              <a:buChar char="ü"/>
            </a:pPr>
            <a:endParaRPr lang="en-GB" sz="3800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8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2" t="17660" r="23809" b="5843"/>
          <a:stretch/>
        </p:blipFill>
        <p:spPr bwMode="auto">
          <a:xfrm>
            <a:off x="381001" y="52246"/>
            <a:ext cx="8153399" cy="670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7620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7620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7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Points to improve …</a:t>
            </a:r>
            <a:endParaRPr lang="en-GB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5626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  <a:defRPr/>
            </a:pPr>
            <a:r>
              <a:rPr lang="en-GB" dirty="0" smtClean="0">
                <a:solidFill>
                  <a:srgbClr val="FF0000"/>
                </a:solidFill>
              </a:rPr>
              <a:t>Completion of home-learning</a:t>
            </a:r>
            <a:r>
              <a:rPr lang="en-GB" dirty="0" smtClean="0">
                <a:solidFill>
                  <a:srgbClr val="FF0000"/>
                </a:solidFill>
              </a:rPr>
              <a:t>. Staff  need to be better at setting and monitoring home-learning. Students </a:t>
            </a:r>
            <a:r>
              <a:rPr lang="en-GB" dirty="0" smtClean="0">
                <a:solidFill>
                  <a:srgbClr val="FF0000"/>
                </a:solidFill>
              </a:rPr>
              <a:t>must be working at home to consolidate the work studied in school, this will ensure the best possible outcomes in the final exams.</a:t>
            </a:r>
          </a:p>
          <a:p>
            <a:pPr>
              <a:buFontTx/>
              <a:buChar char="-"/>
              <a:defRPr/>
            </a:pPr>
            <a:r>
              <a:rPr lang="en-GB" dirty="0" smtClean="0">
                <a:solidFill>
                  <a:srgbClr val="FF0000"/>
                </a:solidFill>
              </a:rPr>
              <a:t>Students and parents need to be aware of both targets and progress (the information that you received tonight) This will be shared with you on a termly basis.</a:t>
            </a:r>
          </a:p>
          <a:p>
            <a:pPr>
              <a:buFontTx/>
              <a:buChar char="-"/>
              <a:defRPr/>
            </a:pPr>
            <a:r>
              <a:rPr lang="en-GB" dirty="0" smtClean="0">
                <a:solidFill>
                  <a:srgbClr val="FF0000"/>
                </a:solidFill>
              </a:rPr>
              <a:t>Clearer </a:t>
            </a:r>
            <a:r>
              <a:rPr lang="en-GB" dirty="0">
                <a:solidFill>
                  <a:srgbClr val="FF0000"/>
                </a:solidFill>
              </a:rPr>
              <a:t>guidance for students on how to improve grades – steps in learning</a:t>
            </a:r>
          </a:p>
          <a:p>
            <a:pPr>
              <a:buFontTx/>
              <a:buChar char="-"/>
              <a:defRPr/>
            </a:pPr>
            <a:r>
              <a:rPr lang="en-GB" dirty="0">
                <a:solidFill>
                  <a:srgbClr val="FF0000"/>
                </a:solidFill>
              </a:rPr>
              <a:t>Guidance for parents and carers on </a:t>
            </a:r>
            <a:r>
              <a:rPr lang="en-GB" u="sng" dirty="0">
                <a:solidFill>
                  <a:srgbClr val="FF0000"/>
                </a:solidFill>
              </a:rPr>
              <a:t>how </a:t>
            </a:r>
            <a:r>
              <a:rPr lang="en-GB" dirty="0">
                <a:solidFill>
                  <a:srgbClr val="FF0000"/>
                </a:solidFill>
              </a:rPr>
              <a:t>to support their children’s learning.</a:t>
            </a:r>
          </a:p>
          <a:p>
            <a:pPr>
              <a:buFontTx/>
              <a:buChar char="-"/>
              <a:defRPr/>
            </a:pPr>
            <a:r>
              <a:rPr lang="en-GB" dirty="0">
                <a:solidFill>
                  <a:srgbClr val="FF0000"/>
                </a:solidFill>
              </a:rPr>
              <a:t>Support for students in creating a timeline (not a revision plan) to manage their </a:t>
            </a:r>
            <a:r>
              <a:rPr lang="en-GB" dirty="0" smtClean="0">
                <a:solidFill>
                  <a:srgbClr val="FF0000"/>
                </a:solidFill>
              </a:rPr>
              <a:t>time.</a:t>
            </a:r>
            <a:endParaRPr lang="en-GB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7467600" cy="1371599"/>
          </a:xfrm>
        </p:spPr>
        <p:txBody>
          <a:bodyPr>
            <a:normAutofit/>
          </a:bodyPr>
          <a:lstStyle/>
          <a:p>
            <a:pPr algn="r"/>
            <a:r>
              <a:rPr lang="en-GB" sz="66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Home Learning</a:t>
            </a:r>
            <a:endParaRPr lang="en-GB" sz="6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0587"/>
            <a:ext cx="8382000" cy="4419600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Year 10</a:t>
            </a:r>
            <a:r>
              <a:rPr lang="en-GB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Garamond" panose="02020404030301010803" pitchFamily="18" charset="0"/>
              </a:rPr>
              <a:t>- </a:t>
            </a:r>
            <a:r>
              <a:rPr lang="en-GB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Learning Journals</a:t>
            </a:r>
          </a:p>
          <a:p>
            <a:endParaRPr lang="en-GB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This specially created workbook has been designed for pupils to write their home learning in one place and will be a valuable revision resource in preparation for their exams.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Pupils are expected to spend approximately 45 minutes per week, per subject summarising their learning from their recent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lessons.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This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 is approximately 1 hour 30 minutes each night.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endParaRPr lang="en-GB" dirty="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GB" dirty="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Additional home learning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-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teachers may set additional home learning tasks where necessary such as developing performance skills in Dance, Music and Drama etc.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61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8929">
            <a:off x="4480518" y="3390338"/>
            <a:ext cx="2819400" cy="3761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9550" y="3028950"/>
            <a:ext cx="3505200" cy="2628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3859"/>
            <a:ext cx="2523776" cy="3367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18" y="180604"/>
            <a:ext cx="2638007" cy="35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5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1" t="29427" r="10396" b="11458"/>
          <a:stretch/>
        </p:blipFill>
        <p:spPr bwMode="auto">
          <a:xfrm>
            <a:off x="228599" y="1414602"/>
            <a:ext cx="8686801" cy="387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55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-533400"/>
            <a:ext cx="6858000" cy="2387600"/>
          </a:xfrm>
        </p:spPr>
        <p:txBody>
          <a:bodyPr/>
          <a:lstStyle/>
          <a:p>
            <a:r>
              <a:rPr lang="en-GB" b="1" dirty="0" smtClean="0"/>
              <a:t>Mrs Meersand 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521" y="1193800"/>
            <a:ext cx="6858000" cy="1655762"/>
          </a:xfrm>
        </p:spPr>
        <p:txBody>
          <a:bodyPr/>
          <a:lstStyle/>
          <a:p>
            <a:r>
              <a:rPr lang="en-GB" dirty="0" smtClean="0"/>
              <a:t>Head Of Year 10 &amp; 11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95735" y="2270514"/>
            <a:ext cx="8326192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Comic Sans MS"/>
                <a:cs typeface="Comic Sans MS"/>
              </a:rPr>
              <a:t>My role  - high expectations – attendance, behaviour and work ethic.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 smtClean="0">
              <a:latin typeface="Comic Sans MS"/>
              <a:cs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/>
                <a:cs typeface="Comic Sans MS"/>
              </a:rPr>
              <a:t>Academic and pastoral support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>
              <a:latin typeface="Comic Sans MS"/>
              <a:cs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/>
                <a:cs typeface="Comic Sans MS"/>
              </a:rPr>
              <a:t>Careers  - aspirations </a:t>
            </a:r>
            <a:endParaRPr lang="en-GB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4458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>
                <a:latin typeface="Comic Sans MS"/>
                <a:cs typeface="Comic Sans MS"/>
              </a:rPr>
              <a:t>What is to come? </a:t>
            </a:r>
            <a:endParaRPr lang="en-GB" u="sng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139" y="1825625"/>
            <a:ext cx="8170679" cy="5032375"/>
          </a:xfrm>
        </p:spPr>
        <p:txBody>
          <a:bodyPr>
            <a:normAutofit fontScale="77500" lnSpcReduction="20000"/>
          </a:bodyPr>
          <a:lstStyle/>
          <a:p>
            <a:r>
              <a:rPr lang="en-GB" sz="3600" dirty="0" smtClean="0">
                <a:latin typeface="Comic Sans MS"/>
                <a:cs typeface="Comic Sans MS"/>
              </a:rPr>
              <a:t>Careers Fair </a:t>
            </a:r>
          </a:p>
          <a:p>
            <a:r>
              <a:rPr lang="en-GB" sz="3600" dirty="0" smtClean="0">
                <a:latin typeface="Comic Sans MS"/>
                <a:cs typeface="Comic Sans MS"/>
              </a:rPr>
              <a:t>Application to Sixth form/College/Apprenticeships  </a:t>
            </a:r>
          </a:p>
          <a:p>
            <a:r>
              <a:rPr lang="en-GB" sz="3600" dirty="0" smtClean="0">
                <a:latin typeface="Comic Sans MS"/>
                <a:cs typeface="Comic Sans MS"/>
              </a:rPr>
              <a:t>Personal statement writing </a:t>
            </a:r>
          </a:p>
          <a:p>
            <a:r>
              <a:rPr lang="en-GB" sz="3600" dirty="0" smtClean="0">
                <a:latin typeface="Comic Sans MS"/>
                <a:cs typeface="Comic Sans MS"/>
              </a:rPr>
              <a:t>1 to 1 mentoring </a:t>
            </a:r>
          </a:p>
          <a:p>
            <a:r>
              <a:rPr lang="en-GB" sz="3600" dirty="0" smtClean="0">
                <a:latin typeface="Comic Sans MS"/>
                <a:cs typeface="Comic Sans MS"/>
              </a:rPr>
              <a:t>Sixth form/college presentation assemblies </a:t>
            </a:r>
          </a:p>
          <a:p>
            <a:r>
              <a:rPr lang="en-GB" sz="3600" dirty="0" smtClean="0">
                <a:latin typeface="Comic Sans MS"/>
                <a:cs typeface="Comic Sans MS"/>
              </a:rPr>
              <a:t>A Level taster sessions </a:t>
            </a:r>
          </a:p>
          <a:p>
            <a:r>
              <a:rPr lang="en-GB" sz="3600" dirty="0" smtClean="0">
                <a:latin typeface="Comic Sans MS"/>
                <a:cs typeface="Comic Sans MS"/>
              </a:rPr>
              <a:t>College trips to try courses </a:t>
            </a:r>
          </a:p>
          <a:p>
            <a:r>
              <a:rPr lang="en-GB" sz="3600" dirty="0">
                <a:latin typeface="Comic Sans MS"/>
                <a:cs typeface="Comic Sans MS"/>
              </a:rPr>
              <a:t>R</a:t>
            </a:r>
            <a:r>
              <a:rPr lang="en-GB" sz="3600" dirty="0" smtClean="0">
                <a:latin typeface="Comic Sans MS"/>
                <a:cs typeface="Comic Sans MS"/>
              </a:rPr>
              <a:t>evision techniques</a:t>
            </a:r>
          </a:p>
          <a:p>
            <a:r>
              <a:rPr lang="en-GB" sz="3600" dirty="0" smtClean="0">
                <a:latin typeface="Comic Sans MS"/>
                <a:cs typeface="Comic Sans MS"/>
              </a:rPr>
              <a:t>Examination technique building </a:t>
            </a:r>
          </a:p>
          <a:p>
            <a:r>
              <a:rPr lang="en-GB" sz="3600" dirty="0" smtClean="0">
                <a:latin typeface="Comic Sans MS"/>
                <a:cs typeface="Comic Sans MS"/>
              </a:rPr>
              <a:t>Revision sessions after school </a:t>
            </a:r>
          </a:p>
          <a:p>
            <a:endParaRPr lang="en-GB" sz="3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3586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4888</TotalTime>
  <Words>1208</Words>
  <Application>Microsoft Office PowerPoint</Application>
  <PresentationFormat>On-screen Show (4:3)</PresentationFormat>
  <Paragraphs>165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Comic Sans MS</vt:lpstr>
      <vt:lpstr>Garamond</vt:lpstr>
      <vt:lpstr>Wingdings</vt:lpstr>
      <vt:lpstr>Office Theme</vt:lpstr>
      <vt:lpstr>Year 10 Parent/Carer  Information Evening</vt:lpstr>
      <vt:lpstr>Year 10 – where are we currently at?</vt:lpstr>
      <vt:lpstr>PowerPoint Presentation</vt:lpstr>
      <vt:lpstr>Points to improve …</vt:lpstr>
      <vt:lpstr>Home Learning</vt:lpstr>
      <vt:lpstr>PowerPoint Presentation</vt:lpstr>
      <vt:lpstr>PowerPoint Presentation</vt:lpstr>
      <vt:lpstr>Mrs Meersand </vt:lpstr>
      <vt:lpstr>What is to come? </vt:lpstr>
      <vt:lpstr>On the horizon…</vt:lpstr>
      <vt:lpstr>How can you help? </vt:lpstr>
      <vt:lpstr>PowerPoint Presentation</vt:lpstr>
      <vt:lpstr>How can you support your child?</vt:lpstr>
      <vt:lpstr>Mathematics 100% Exam Students take three Exams:-</vt:lpstr>
      <vt:lpstr>How can you support your child?</vt:lpstr>
      <vt:lpstr>PowerPoint Presentation</vt:lpstr>
      <vt:lpstr>How can you support your child?</vt:lpstr>
      <vt:lpstr>Two Units</vt:lpstr>
      <vt:lpstr>Good News!</vt:lpstr>
      <vt:lpstr>PowerPoint Presentation</vt:lpstr>
      <vt:lpstr>PowerPoint Presentation</vt:lpstr>
      <vt:lpstr>PowerPoint Presentation</vt:lpstr>
      <vt:lpstr>How Can Parents/Carers  Help Their Child? </vt:lpstr>
      <vt:lpstr>How Can Parents/Carers  Help Their Child?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year 11 students take 3 examinations</dc:title>
  <dc:creator>Anthony Beckett</dc:creator>
  <cp:lastModifiedBy>Carly Edwards</cp:lastModifiedBy>
  <cp:revision>34</cp:revision>
  <cp:lastPrinted>2016-02-25T14:46:50Z</cp:lastPrinted>
  <dcterms:created xsi:type="dcterms:W3CDTF">2006-08-16T00:00:00Z</dcterms:created>
  <dcterms:modified xsi:type="dcterms:W3CDTF">2016-02-26T08:03:23Z</dcterms:modified>
</cp:coreProperties>
</file>