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1" r:id="rId6"/>
    <p:sldId id="263" r:id="rId7"/>
    <p:sldId id="258" r:id="rId8"/>
    <p:sldId id="272" r:id="rId9"/>
    <p:sldId id="262" r:id="rId10"/>
    <p:sldId id="266" r:id="rId11"/>
    <p:sldId id="278" r:id="rId12"/>
    <p:sldId id="273" r:id="rId13"/>
    <p:sldId id="277" r:id="rId14"/>
    <p:sldId id="276" r:id="rId15"/>
    <p:sldId id="274" r:id="rId16"/>
    <p:sldId id="275" r:id="rId17"/>
    <p:sldId id="264"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43BC0-EFF9-4BAA-95E1-6D0F6F75909F}" v="1" dt="2023-11-12T14:49:19.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373" autoAdjust="0"/>
  </p:normalViewPr>
  <p:slideViewPr>
    <p:cSldViewPr snapToGrid="0">
      <p:cViewPr>
        <p:scale>
          <a:sx n="75" d="100"/>
          <a:sy n="75" d="100"/>
        </p:scale>
        <p:origin x="1445"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olvers" userId="b712f541-27b8-44a5-8ac8-29586596d7ac" providerId="ADAL" clId="{91043BC0-EFF9-4BAA-95E1-6D0F6F75909F}"/>
    <pc:docChg chg="modSld">
      <pc:chgData name="Alex Wolvers" userId="b712f541-27b8-44a5-8ac8-29586596d7ac" providerId="ADAL" clId="{91043BC0-EFF9-4BAA-95E1-6D0F6F75909F}" dt="2023-11-12T14:49:24.264" v="3" actId="1076"/>
      <pc:docMkLst>
        <pc:docMk/>
      </pc:docMkLst>
      <pc:sldChg chg="addSp modSp mod">
        <pc:chgData name="Alex Wolvers" userId="b712f541-27b8-44a5-8ac8-29586596d7ac" providerId="ADAL" clId="{91043BC0-EFF9-4BAA-95E1-6D0F6F75909F}" dt="2023-11-12T14:49:24.264" v="3" actId="1076"/>
        <pc:sldMkLst>
          <pc:docMk/>
          <pc:sldMk cId="3573394301" sldId="256"/>
        </pc:sldMkLst>
        <pc:picChg chg="add mod">
          <ac:chgData name="Alex Wolvers" userId="b712f541-27b8-44a5-8ac8-29586596d7ac" providerId="ADAL" clId="{91043BC0-EFF9-4BAA-95E1-6D0F6F75909F}" dt="2023-11-12T14:49:24.264" v="3" actId="1076"/>
          <ac:picMkLst>
            <pc:docMk/>
            <pc:sldMk cId="3573394301" sldId="256"/>
            <ac:picMk id="5" creationId="{4C547D22-4794-7706-52A1-FD30C490720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JdLf7gQWJs" TargetMode="External"/><Relationship Id="rId2" Type="http://schemas.openxmlformats.org/officeDocument/2006/relationships/hyperlink" Target="https://www.dementiauk.org/get-support/resources/children/"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promptlings.wordpress.com/2015/06/06/love-hate-challenge/"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0">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2">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a:xfrm>
            <a:off x="8296275" y="812938"/>
            <a:ext cx="3081576" cy="2085869"/>
          </a:xfrm>
        </p:spPr>
        <p:txBody>
          <a:bodyPr>
            <a:normAutofit/>
          </a:bodyPr>
          <a:lstStyle/>
          <a:p>
            <a:r>
              <a:rPr lang="en-GB" dirty="0">
                <a:solidFill>
                  <a:srgbClr val="FFFFFF"/>
                </a:solidFill>
                <a:latin typeface="Century Gothic" panose="020B0502020202020204" pitchFamily="34" charset="0"/>
              </a:rPr>
              <a:t>Picture Reflections</a:t>
            </a:r>
            <a:br>
              <a:rPr lang="en-GB" dirty="0">
                <a:solidFill>
                  <a:srgbClr val="FFFFFF"/>
                </a:solidFill>
                <a:latin typeface="Century Gothic" panose="020B0502020202020204" pitchFamily="34" charset="0"/>
              </a:rPr>
            </a:br>
            <a:endParaRPr lang="en-GB" dirty="0">
              <a:solidFill>
                <a:srgbClr val="FFFFFF"/>
              </a:solidFill>
              <a:latin typeface="Century Gothic" panose="020B0502020202020204" pitchFamily="34" charset="0"/>
            </a:endParaRP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a:xfrm>
            <a:off x="8296275" y="2562172"/>
            <a:ext cx="3081576" cy="1733655"/>
          </a:xfrm>
        </p:spPr>
        <p:txBody>
          <a:bodyPr>
            <a:normAutofit/>
          </a:bodyPr>
          <a:lstStyle/>
          <a:p>
            <a:r>
              <a:rPr lang="en-GB" sz="4400" dirty="0">
                <a:solidFill>
                  <a:schemeClr val="bg2"/>
                </a:solidFill>
                <a:latin typeface="Century Gothic" panose="020B0502020202020204" pitchFamily="34" charset="0"/>
              </a:rPr>
              <a:t>Dementia</a:t>
            </a:r>
          </a:p>
          <a:p>
            <a:r>
              <a:rPr lang="en-GB" sz="2400" dirty="0">
                <a:solidFill>
                  <a:schemeClr val="bg2"/>
                </a:solidFill>
                <a:latin typeface="Century Gothic" panose="020B0502020202020204" pitchFamily="34" charset="0"/>
              </a:rPr>
              <a:t>Staying afloat in the boat</a:t>
            </a:r>
          </a:p>
        </p:txBody>
      </p:sp>
      <p:grpSp>
        <p:nvGrpSpPr>
          <p:cNvPr id="69" name="Group 54">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Rectangle 56">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Rectangle 57">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6" name="Picture 5">
            <a:extLst>
              <a:ext uri="{FF2B5EF4-FFF2-40B4-BE49-F238E27FC236}">
                <a16:creationId xmlns:a16="http://schemas.microsoft.com/office/drawing/2014/main" id="{46B03203-2ED7-FB28-F7E5-0596FA33F9BF}"/>
              </a:ext>
            </a:extLst>
          </p:cNvPr>
          <p:cNvPicPr>
            <a:picLocks noChangeAspect="1"/>
          </p:cNvPicPr>
          <p:nvPr/>
        </p:nvPicPr>
        <p:blipFill>
          <a:blip r:embed="rId2"/>
          <a:stretch>
            <a:fillRect/>
          </a:stretch>
        </p:blipFill>
        <p:spPr>
          <a:xfrm>
            <a:off x="548503" y="919549"/>
            <a:ext cx="7202702" cy="5190545"/>
          </a:xfrm>
          <a:prstGeom prst="rect">
            <a:avLst/>
          </a:prstGeom>
        </p:spPr>
      </p:pic>
      <p:pic>
        <p:nvPicPr>
          <p:cNvPr id="5" name="Picture 4" descr="A logo for a school&#10;&#10;Description automatically generated">
            <a:extLst>
              <a:ext uri="{FF2B5EF4-FFF2-40B4-BE49-F238E27FC236}">
                <a16:creationId xmlns:a16="http://schemas.microsoft.com/office/drawing/2014/main" id="{4C547D22-4794-7706-52A1-FD30C490720B}"/>
              </a:ext>
            </a:extLst>
          </p:cNvPr>
          <p:cNvPicPr>
            <a:picLocks noChangeAspect="1"/>
          </p:cNvPicPr>
          <p:nvPr/>
        </p:nvPicPr>
        <p:blipFill>
          <a:blip r:embed="rId3"/>
          <a:stretch>
            <a:fillRect/>
          </a:stretch>
        </p:blipFill>
        <p:spPr>
          <a:xfrm>
            <a:off x="8587274" y="4648041"/>
            <a:ext cx="2499577" cy="1257409"/>
          </a:xfrm>
          <a:prstGeom prst="rect">
            <a:avLst/>
          </a:prstGeom>
        </p:spPr>
      </p:pic>
    </p:spTree>
    <p:extLst>
      <p:ext uri="{BB962C8B-B14F-4D97-AF65-F5344CB8AC3E}">
        <p14:creationId xmlns:p14="http://schemas.microsoft.com/office/powerpoint/2010/main" val="35733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What is dementia?</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267237" y="1960908"/>
            <a:ext cx="11657528" cy="4807640"/>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B58AA2C8-9D7D-8AB3-4EBC-0C472AB54E7B}"/>
              </a:ext>
            </a:extLst>
          </p:cNvPr>
          <p:cNvSpPr txBox="1"/>
          <p:nvPr/>
        </p:nvSpPr>
        <p:spPr>
          <a:xfrm>
            <a:off x="447261" y="2056686"/>
            <a:ext cx="11477503" cy="5047536"/>
          </a:xfrm>
          <a:prstGeom prst="rect">
            <a:avLst/>
          </a:prstGeom>
          <a:noFill/>
        </p:spPr>
        <p:txBody>
          <a:bodyPr wrap="square" rtlCol="0">
            <a:spAutoFit/>
          </a:bodyPr>
          <a:lstStyle/>
          <a:p>
            <a:endParaRPr lang="en-GB" sz="2200" dirty="0">
              <a:latin typeface="Century Gothic" panose="020B0502020202020204" pitchFamily="34" charset="0"/>
            </a:endParaRPr>
          </a:p>
          <a:p>
            <a:r>
              <a:rPr lang="en-GB" sz="2200" dirty="0">
                <a:latin typeface="Century Gothic" panose="020B0502020202020204" pitchFamily="34" charset="0"/>
              </a:rPr>
              <a:t>Dementia is a condition or illness that affects the way the person’s brain is working. The brain controls everything that we do and so dementia can cause changes in the way the person thinks, their memory, the way they see things and the way they talk. (Dementia UK)</a:t>
            </a:r>
          </a:p>
          <a:p>
            <a:endParaRPr lang="en-GB" sz="2200" dirty="0">
              <a:latin typeface="Century Gothic" panose="020B0502020202020204" pitchFamily="34" charset="0"/>
            </a:endParaRPr>
          </a:p>
          <a:p>
            <a:pPr marL="285750" indent="-285750">
              <a:buFont typeface="Arial" panose="020B0604020202020204" pitchFamily="34" charset="0"/>
              <a:buChar char="•"/>
            </a:pPr>
            <a:r>
              <a:rPr lang="en-GB" sz="2200" dirty="0">
                <a:latin typeface="Century Gothic" panose="020B0502020202020204" pitchFamily="34" charset="0"/>
              </a:rPr>
              <a:t>Planning and organising can be affected.  That’s the sort of sequencing that we use when we make a cup of tea or when we get dressed in the morning.</a:t>
            </a:r>
          </a:p>
          <a:p>
            <a:pPr marL="285750" indent="-285750">
              <a:buFont typeface="Arial" panose="020B0604020202020204" pitchFamily="34" charset="0"/>
              <a:buChar char="•"/>
            </a:pPr>
            <a:r>
              <a:rPr lang="en-GB" sz="2200" dirty="0">
                <a:latin typeface="Century Gothic" panose="020B0502020202020204" pitchFamily="34" charset="0"/>
              </a:rPr>
              <a:t>And language is another symptom.  So a person may find that they can’t remember certain words.</a:t>
            </a:r>
          </a:p>
          <a:p>
            <a:pPr marL="285750" indent="-285750">
              <a:buFont typeface="Arial" panose="020B0604020202020204" pitchFamily="34" charset="0"/>
              <a:buChar char="•"/>
            </a:pPr>
            <a:r>
              <a:rPr lang="en-GB" sz="2200" dirty="0">
                <a:latin typeface="Century Gothic" panose="020B0502020202020204" pitchFamily="34" charset="0"/>
              </a:rPr>
              <a:t>Perception of objects can change too.  So a rug in the middle of the floor – now it may look like a hole, or may be even like water.</a:t>
            </a:r>
          </a:p>
          <a:p>
            <a:pPr marL="285750" indent="-285750">
              <a:buFont typeface="Arial" panose="020B0604020202020204" pitchFamily="34" charset="0"/>
              <a:buChar char="•"/>
            </a:pPr>
            <a:r>
              <a:rPr lang="en-GB" sz="2200" dirty="0">
                <a:latin typeface="Century Gothic" panose="020B0502020202020204" pitchFamily="34" charset="0"/>
              </a:rPr>
              <a:t>And also mood and behaviour can be affected.  </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90306858-54CC-3F77-42F4-664D36392214}"/>
              </a:ext>
            </a:extLst>
          </p:cNvPr>
          <p:cNvPicPr>
            <a:picLocks noChangeAspect="1"/>
          </p:cNvPicPr>
          <p:nvPr/>
        </p:nvPicPr>
        <p:blipFill>
          <a:blip r:embed="rId2"/>
          <a:stretch>
            <a:fillRect/>
          </a:stretch>
        </p:blipFill>
        <p:spPr>
          <a:xfrm>
            <a:off x="10036101" y="660813"/>
            <a:ext cx="1433655" cy="1126021"/>
          </a:xfrm>
          <a:prstGeom prst="rect">
            <a:avLst/>
          </a:prstGeom>
        </p:spPr>
      </p:pic>
    </p:spTree>
    <p:extLst>
      <p:ext uri="{BB962C8B-B14F-4D97-AF65-F5344CB8AC3E}">
        <p14:creationId xmlns:p14="http://schemas.microsoft.com/office/powerpoint/2010/main" val="244518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What is dementia? </a:t>
            </a:r>
            <a:r>
              <a:rPr lang="en-GB" sz="1600" dirty="0">
                <a:hlinkClick r:id="rId2">
                  <a:extLst>
                    <a:ext uri="{A12FA001-AC4F-418D-AE19-62706E023703}">
                      <ahyp:hlinkClr xmlns:ahyp="http://schemas.microsoft.com/office/drawing/2018/hyperlinkcolor" val="tx"/>
                    </a:ext>
                  </a:extLst>
                </a:hlinkClick>
              </a:rPr>
              <a:t>https://www.dementiauk.org/get-support/resources/children</a:t>
            </a:r>
            <a:r>
              <a:rPr lang="en-GB" sz="1600" dirty="0">
                <a:solidFill>
                  <a:srgbClr val="828282"/>
                </a:solidFill>
                <a:hlinkClick r:id="rId2">
                  <a:extLst>
                    <a:ext uri="{A12FA001-AC4F-418D-AE19-62706E023703}">
                      <ahyp:hlinkClr xmlns:ahyp="http://schemas.microsoft.com/office/drawing/2018/hyperlinkcolor" val="tx"/>
                    </a:ext>
                  </a:extLst>
                </a:hlinkClick>
              </a:rPr>
              <a:t>/</a:t>
            </a:r>
            <a:r>
              <a:rPr lang="en-GB" sz="1600" dirty="0"/>
              <a:t>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8402829" y="2050360"/>
            <a:ext cx="3396990" cy="4807640"/>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This is a really helpful video clip created by dementia UK to explain dementia to young people.</a:t>
            </a:r>
          </a:p>
          <a:p>
            <a:pPr algn="ctr"/>
            <a:endParaRPr lang="en-GB" sz="2400" dirty="0"/>
          </a:p>
          <a:p>
            <a:pPr algn="ctr"/>
            <a:r>
              <a:rPr lang="en-GB" dirty="0">
                <a:solidFill>
                  <a:schemeClr val="bg1"/>
                </a:solidFill>
                <a:hlinkClick r:id="rId3">
                  <a:extLst>
                    <a:ext uri="{A12FA001-AC4F-418D-AE19-62706E023703}">
                      <ahyp:hlinkClr xmlns:ahyp="http://schemas.microsoft.com/office/drawing/2018/hyperlinkcolor" val="tx"/>
                    </a:ext>
                  </a:extLst>
                </a:hlinkClick>
              </a:rPr>
              <a:t>https://www.youtube.com/watch?v=lJdLf7gQWJs</a:t>
            </a:r>
            <a:r>
              <a:rPr lang="en-GB" dirty="0">
                <a:solidFill>
                  <a:schemeClr val="bg1"/>
                </a:solidFill>
              </a:rPr>
              <a:t> </a:t>
            </a:r>
          </a:p>
          <a:p>
            <a:pPr algn="ctr"/>
            <a:endParaRPr lang="en-GB" sz="2400" dirty="0"/>
          </a:p>
          <a:p>
            <a:pPr algn="ctr"/>
            <a:r>
              <a:rPr lang="en-GB" sz="2400" dirty="0"/>
              <a:t>   </a:t>
            </a:r>
          </a:p>
        </p:txBody>
      </p:sp>
      <p:pic>
        <p:nvPicPr>
          <p:cNvPr id="7" name="Picture 6">
            <a:hlinkClick r:id="rId3"/>
            <a:extLst>
              <a:ext uri="{FF2B5EF4-FFF2-40B4-BE49-F238E27FC236}">
                <a16:creationId xmlns:a16="http://schemas.microsoft.com/office/drawing/2014/main" id="{15FBCB83-6167-341C-4684-9024677023A6}"/>
              </a:ext>
            </a:extLst>
          </p:cNvPr>
          <p:cNvPicPr>
            <a:picLocks noChangeAspect="1"/>
          </p:cNvPicPr>
          <p:nvPr/>
        </p:nvPicPr>
        <p:blipFill>
          <a:blip r:embed="rId4"/>
          <a:stretch>
            <a:fillRect/>
          </a:stretch>
        </p:blipFill>
        <p:spPr>
          <a:xfrm>
            <a:off x="392181" y="2213567"/>
            <a:ext cx="7829550" cy="3914775"/>
          </a:xfrm>
          <a:prstGeom prst="rect">
            <a:avLst/>
          </a:prstGeom>
        </p:spPr>
      </p:pic>
    </p:spTree>
    <p:extLst>
      <p:ext uri="{BB962C8B-B14F-4D97-AF65-F5344CB8AC3E}">
        <p14:creationId xmlns:p14="http://schemas.microsoft.com/office/powerpoint/2010/main" val="156004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Becoming a dementia friendly school</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4375721" y="2032386"/>
            <a:ext cx="7583557" cy="4559162"/>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dirty="0"/>
              <a:t>We want</a:t>
            </a:r>
            <a:r>
              <a:rPr lang="en-GB" sz="2800" dirty="0"/>
              <a:t>:</a:t>
            </a:r>
          </a:p>
          <a:p>
            <a:pPr algn="ctr"/>
            <a:r>
              <a:rPr lang="en-GB" sz="2800" dirty="0"/>
              <a:t>• ALL IN OUR SCHOOL COMMUNITY (pupils, staff, and families) to be aware of dementia and to understand how to stay in step as patterns change through advancing dementia.</a:t>
            </a:r>
          </a:p>
          <a:p>
            <a:pPr lvl="0" algn="ctr"/>
            <a:r>
              <a:rPr lang="en-GB" sz="2800" dirty="0"/>
              <a:t>•</a:t>
            </a:r>
            <a:r>
              <a:rPr lang="en-GB" sz="2800" dirty="0">
                <a:solidFill>
                  <a:prstClr val="black"/>
                </a:solidFill>
              </a:rPr>
              <a:t> ALL IN OUR SCHOOL COMMUNITY (pupils, staff, and families) </a:t>
            </a:r>
            <a:r>
              <a:rPr lang="en-GB" sz="2800" dirty="0"/>
              <a:t>affected by dementia to be welcomed, understood, respected and supported.</a:t>
            </a:r>
            <a:endParaRPr lang="en-GB" dirty="0"/>
          </a:p>
        </p:txBody>
      </p:sp>
      <p:sp>
        <p:nvSpPr>
          <p:cNvPr id="6" name="TextBox 5">
            <a:extLst>
              <a:ext uri="{FF2B5EF4-FFF2-40B4-BE49-F238E27FC236}">
                <a16:creationId xmlns:a16="http://schemas.microsoft.com/office/drawing/2014/main" id="{B58AA2C8-9D7D-8AB3-4EBC-0C472AB54E7B}"/>
              </a:ext>
            </a:extLst>
          </p:cNvPr>
          <p:cNvSpPr txBox="1"/>
          <p:nvPr/>
        </p:nvSpPr>
        <p:spPr>
          <a:xfrm>
            <a:off x="3003097" y="2748313"/>
            <a:ext cx="7404652" cy="646331"/>
          </a:xfrm>
          <a:prstGeom prst="rect">
            <a:avLst/>
          </a:prstGeom>
          <a:noFill/>
        </p:spPr>
        <p:txBody>
          <a:bodyPr wrap="square" rtlCol="0">
            <a:spAutoFit/>
          </a:bodyPr>
          <a:lstStyle/>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CF497259-67C0-A9CB-8A00-45016F99BCEB}"/>
              </a:ext>
            </a:extLst>
          </p:cNvPr>
          <p:cNvPicPr>
            <a:picLocks noChangeAspect="1"/>
          </p:cNvPicPr>
          <p:nvPr/>
        </p:nvPicPr>
        <p:blipFill>
          <a:blip r:embed="rId2"/>
          <a:stretch>
            <a:fillRect/>
          </a:stretch>
        </p:blipFill>
        <p:spPr>
          <a:xfrm>
            <a:off x="411540" y="2748313"/>
            <a:ext cx="3760105" cy="2559183"/>
          </a:xfrm>
          <a:prstGeom prst="rect">
            <a:avLst/>
          </a:prstGeom>
        </p:spPr>
      </p:pic>
    </p:spTree>
    <p:extLst>
      <p:ext uri="{BB962C8B-B14F-4D97-AF65-F5344CB8AC3E}">
        <p14:creationId xmlns:p14="http://schemas.microsoft.com/office/powerpoint/2010/main" val="78147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Becoming a dementia friendly school</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69574" y="1958009"/>
            <a:ext cx="12026348" cy="4750904"/>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2800" dirty="0"/>
          </a:p>
          <a:p>
            <a:pPr algn="ctr"/>
            <a:endParaRPr lang="en-GB" sz="2800" dirty="0"/>
          </a:p>
          <a:p>
            <a:pPr algn="ctr"/>
            <a:endParaRPr lang="en-GB" sz="2800" dirty="0"/>
          </a:p>
          <a:p>
            <a:pPr algn="ctr"/>
            <a:r>
              <a:rPr lang="en-GB" sz="2800" dirty="0"/>
              <a:t>We will be doing this by deciding on three actions that we will work on together:</a:t>
            </a:r>
          </a:p>
          <a:p>
            <a:pPr algn="ctr"/>
            <a:endParaRPr lang="en-GB" sz="1600" dirty="0"/>
          </a:p>
          <a:p>
            <a:pPr algn="ctr"/>
            <a:r>
              <a:rPr lang="en-GB" sz="1600" dirty="0"/>
              <a:t>(</a:t>
            </a:r>
            <a:r>
              <a:rPr lang="en-GB" sz="1600" dirty="0">
                <a:highlight>
                  <a:srgbClr val="FFFF00"/>
                </a:highlight>
              </a:rPr>
              <a:t>NOTE you will need to edit the list to suit your own thoughts</a:t>
            </a:r>
            <a:r>
              <a:rPr lang="en-GB" sz="1600" dirty="0"/>
              <a:t>)</a:t>
            </a:r>
          </a:p>
          <a:p>
            <a:pPr algn="ctr"/>
            <a:endParaRPr lang="en-GB" sz="1600" dirty="0"/>
          </a:p>
          <a:p>
            <a:pPr algn="ctr"/>
            <a:r>
              <a:rPr lang="en-GB" sz="2800" dirty="0"/>
              <a:t>Learning more about dementia</a:t>
            </a:r>
          </a:p>
          <a:p>
            <a:pPr algn="ctr"/>
            <a:r>
              <a:rPr lang="en-GB" sz="2800" dirty="0"/>
              <a:t>Working alongside people with dementia in our community</a:t>
            </a:r>
          </a:p>
          <a:p>
            <a:pPr algn="ctr"/>
            <a:r>
              <a:rPr lang="en-GB" sz="2800" dirty="0"/>
              <a:t>Working with our church to help our community become a more dementia-friendly community</a:t>
            </a:r>
          </a:p>
          <a:p>
            <a:pPr algn="ctr"/>
            <a:r>
              <a:rPr lang="en-GB" sz="2800" dirty="0"/>
              <a:t>Making our school building more dementia-friendly</a:t>
            </a:r>
          </a:p>
          <a:p>
            <a:pPr algn="ctr"/>
            <a:r>
              <a:rPr lang="en-GB" sz="2800" dirty="0"/>
              <a:t>Remembering people who are living with dementia in our prayers</a:t>
            </a:r>
          </a:p>
          <a:p>
            <a:pPr algn="ctr"/>
            <a:endParaRPr lang="en-GB" sz="2800" dirty="0"/>
          </a:p>
          <a:p>
            <a:pPr algn="ctr"/>
            <a:endParaRPr lang="en-GB" sz="2800" dirty="0"/>
          </a:p>
          <a:p>
            <a:pPr algn="ctr"/>
            <a:endParaRPr lang="en-GB" dirty="0"/>
          </a:p>
        </p:txBody>
      </p:sp>
    </p:spTree>
    <p:extLst>
      <p:ext uri="{BB962C8B-B14F-4D97-AF65-F5344CB8AC3E}">
        <p14:creationId xmlns:p14="http://schemas.microsoft.com/office/powerpoint/2010/main" val="411328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If you would like to, join in with this Prayer or sit and think quietly about all we have Talked about today</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247650" y="2106124"/>
            <a:ext cx="11430000" cy="4352925"/>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latin typeface="Century Gothic" panose="020B0502020202020204" pitchFamily="34" charset="0"/>
              </a:rPr>
              <a:t>Dear God,</a:t>
            </a:r>
          </a:p>
          <a:p>
            <a:pPr algn="ctr"/>
            <a:r>
              <a:rPr lang="en-GB" sz="2800" dirty="0">
                <a:latin typeface="Century Gothic" panose="020B0502020202020204" pitchFamily="34" charset="0"/>
              </a:rPr>
              <a:t>Thank you for the encouragement of today’s Bible story.</a:t>
            </a:r>
          </a:p>
          <a:p>
            <a:pPr algn="ctr"/>
            <a:r>
              <a:rPr lang="en-GB" sz="2800" dirty="0">
                <a:latin typeface="Century Gothic" panose="020B0502020202020204" pitchFamily="34" charset="0"/>
              </a:rPr>
              <a:t>Bless all our schools as places of learning and welcome,</a:t>
            </a:r>
          </a:p>
          <a:p>
            <a:pPr algn="ctr"/>
            <a:r>
              <a:rPr lang="en-GB" sz="2800" dirty="0">
                <a:latin typeface="Century Gothic" panose="020B0502020202020204" pitchFamily="34" charset="0"/>
              </a:rPr>
              <a:t>places of compassion and safety, </a:t>
            </a:r>
          </a:p>
          <a:p>
            <a:pPr algn="ctr"/>
            <a:r>
              <a:rPr lang="en-GB" sz="2800" dirty="0">
                <a:latin typeface="Century Gothic" panose="020B0502020202020204" pitchFamily="34" charset="0"/>
              </a:rPr>
              <a:t>places of connection and love for all. </a:t>
            </a:r>
          </a:p>
          <a:p>
            <a:pPr algn="ctr"/>
            <a:r>
              <a:rPr lang="en-GB" sz="2800" dirty="0">
                <a:latin typeface="Century Gothic" panose="020B0502020202020204" pitchFamily="34" charset="0"/>
              </a:rPr>
              <a:t>Bless us to share small acts of kindness, </a:t>
            </a:r>
          </a:p>
          <a:p>
            <a:pPr algn="ctr"/>
            <a:r>
              <a:rPr lang="en-GB" sz="2800" dirty="0">
                <a:latin typeface="Century Gothic" panose="020B0502020202020204" pitchFamily="34" charset="0"/>
              </a:rPr>
              <a:t>so that love for all may be made known </a:t>
            </a:r>
          </a:p>
          <a:p>
            <a:pPr algn="ctr"/>
            <a:r>
              <a:rPr lang="en-GB" sz="2800" dirty="0">
                <a:latin typeface="Century Gothic" panose="020B0502020202020204" pitchFamily="34" charset="0"/>
              </a:rPr>
              <a:t>in our community.	</a:t>
            </a:r>
          </a:p>
          <a:p>
            <a:pPr algn="ctr"/>
            <a:r>
              <a:rPr lang="en-GB" sz="2800" dirty="0">
                <a:latin typeface="Century Gothic" panose="020B0502020202020204" pitchFamily="34" charset="0"/>
              </a:rPr>
              <a:t>AMEN</a:t>
            </a:r>
          </a:p>
        </p:txBody>
      </p:sp>
    </p:spTree>
    <p:extLst>
      <p:ext uri="{BB962C8B-B14F-4D97-AF65-F5344CB8AC3E}">
        <p14:creationId xmlns:p14="http://schemas.microsoft.com/office/powerpoint/2010/main" val="339716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4">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16">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18">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0">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33" name="Rectangle 22">
            <a:extLst>
              <a:ext uri="{FF2B5EF4-FFF2-40B4-BE49-F238E27FC236}">
                <a16:creationId xmlns:a16="http://schemas.microsoft.com/office/drawing/2014/main" id="{71580711-480D-4AE6-87AC-50832A023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509808C-F998-48F4-9144-FC13C858E6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id="{0FD21958-FC09-4496-BDFA-0E2529798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82D29FCB-6892-4B0A-B75B-453CC3FB1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9AB0877B-B8C8-4C6E-BFB8-3DF243BF1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3" name="Picture 2">
            <a:extLst>
              <a:ext uri="{FF2B5EF4-FFF2-40B4-BE49-F238E27FC236}">
                <a16:creationId xmlns:a16="http://schemas.microsoft.com/office/drawing/2014/main" id="{F2446A6B-2475-423E-8D39-534580A823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39794" y="665040"/>
            <a:ext cx="8473875" cy="4236938"/>
          </a:xfrm>
          <a:prstGeom prst="rect">
            <a:avLst/>
          </a:prstGeom>
        </p:spPr>
      </p:pic>
      <p:sp>
        <p:nvSpPr>
          <p:cNvPr id="8" name="Title 7">
            <a:extLst>
              <a:ext uri="{FF2B5EF4-FFF2-40B4-BE49-F238E27FC236}">
                <a16:creationId xmlns:a16="http://schemas.microsoft.com/office/drawing/2014/main" id="{56EB3421-8B7E-4E63-9FDF-F18CCE635D35}"/>
              </a:ext>
            </a:extLst>
          </p:cNvPr>
          <p:cNvSpPr>
            <a:spLocks noGrp="1"/>
          </p:cNvSpPr>
          <p:nvPr>
            <p:ph type="title"/>
          </p:nvPr>
        </p:nvSpPr>
        <p:spPr>
          <a:xfrm>
            <a:off x="581192" y="3429000"/>
            <a:ext cx="10993549" cy="704652"/>
          </a:xfrm>
        </p:spPr>
        <p:txBody>
          <a:bodyPr vert="horz" lIns="91440" tIns="45720" rIns="91440" bIns="45720" rtlCol="0" anchor="b">
            <a:normAutofit/>
          </a:bodyPr>
          <a:lstStyle/>
          <a:p>
            <a:r>
              <a:rPr lang="en-US" sz="3600" b="1" dirty="0">
                <a:solidFill>
                  <a:schemeClr val="accent1"/>
                </a:solidFill>
              </a:rPr>
              <a:t>think…</a:t>
            </a:r>
          </a:p>
        </p:txBody>
      </p:sp>
      <p:sp>
        <p:nvSpPr>
          <p:cNvPr id="11" name="TextBox 10">
            <a:extLst>
              <a:ext uri="{FF2B5EF4-FFF2-40B4-BE49-F238E27FC236}">
                <a16:creationId xmlns:a16="http://schemas.microsoft.com/office/drawing/2014/main" id="{AAAEFA70-D6DE-4685-A0D8-672B68CDDD84}"/>
              </a:ext>
            </a:extLst>
          </p:cNvPr>
          <p:cNvSpPr txBox="1"/>
          <p:nvPr/>
        </p:nvSpPr>
        <p:spPr>
          <a:xfrm>
            <a:off x="417257" y="4315959"/>
            <a:ext cx="11292143" cy="2308324"/>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solidFill>
                  <a:schemeClr val="accent1">
                    <a:lumMod val="50000"/>
                  </a:schemeClr>
                </a:solidFill>
                <a:latin typeface="Century Gothic" panose="020B0502020202020204" pitchFamily="34" charset="0"/>
              </a:rPr>
              <a:t>What can you be doing as an individual to start our work to becoming a dementia friendly school?</a:t>
            </a:r>
          </a:p>
          <a:p>
            <a:r>
              <a:rPr lang="en-GB" dirty="0">
                <a:solidFill>
                  <a:schemeClr val="accent1">
                    <a:lumMod val="50000"/>
                  </a:schemeClr>
                </a:solidFill>
                <a:latin typeface="Century Gothic" panose="020B0502020202020204" pitchFamily="34" charset="0"/>
              </a:rPr>
              <a:t>Some ideas may include:</a:t>
            </a:r>
          </a:p>
          <a:p>
            <a:endParaRPr lang="en-GB" dirty="0">
              <a:solidFill>
                <a:schemeClr val="accent1">
                  <a:lumMod val="50000"/>
                </a:schemeClr>
              </a:solidFill>
              <a:latin typeface="Century Gothic" panose="020B0502020202020204" pitchFamily="34" charset="0"/>
            </a:endParaRPr>
          </a:p>
          <a:p>
            <a:pPr marL="285750" indent="-285750">
              <a:buFont typeface="Arial" panose="020B0604020202020204" pitchFamily="34" charset="0"/>
              <a:buChar char="•"/>
            </a:pPr>
            <a:r>
              <a:rPr lang="en-GB" dirty="0">
                <a:solidFill>
                  <a:schemeClr val="accent1">
                    <a:lumMod val="50000"/>
                  </a:schemeClr>
                </a:solidFill>
                <a:latin typeface="Century Gothic" panose="020B0502020202020204" pitchFamily="34" charset="0"/>
              </a:rPr>
              <a:t>You could research for yourself around dementia.</a:t>
            </a:r>
          </a:p>
          <a:p>
            <a:pPr marL="285750" indent="-285750">
              <a:buFont typeface="Arial" panose="020B0604020202020204" pitchFamily="34" charset="0"/>
              <a:buChar char="•"/>
            </a:pPr>
            <a:r>
              <a:rPr lang="en-GB" dirty="0">
                <a:solidFill>
                  <a:schemeClr val="accent1">
                    <a:lumMod val="50000"/>
                  </a:schemeClr>
                </a:solidFill>
                <a:latin typeface="Century Gothic" panose="020B0502020202020204" pitchFamily="34" charset="0"/>
              </a:rPr>
              <a:t>If you know someone who is living with dementia then make them a card to let them know you are thinking about them.</a:t>
            </a:r>
          </a:p>
          <a:p>
            <a:pPr marL="285750" indent="-285750">
              <a:buFont typeface="Arial" panose="020B0604020202020204" pitchFamily="34" charset="0"/>
              <a:buChar char="•"/>
            </a:pPr>
            <a:r>
              <a:rPr lang="en-GB" dirty="0">
                <a:solidFill>
                  <a:schemeClr val="accent1">
                    <a:lumMod val="50000"/>
                  </a:schemeClr>
                </a:solidFill>
                <a:latin typeface="Century Gothic" panose="020B0502020202020204" pitchFamily="34" charset="0"/>
              </a:rPr>
              <a:t>If you are concerned about someone you know who is living </a:t>
            </a:r>
            <a:r>
              <a:rPr lang="en-GB">
                <a:solidFill>
                  <a:schemeClr val="accent1">
                    <a:lumMod val="50000"/>
                  </a:schemeClr>
                </a:solidFill>
                <a:latin typeface="Century Gothic" panose="020B0502020202020204" pitchFamily="34" charset="0"/>
              </a:rPr>
              <a:t>with dementia, </a:t>
            </a:r>
            <a:r>
              <a:rPr lang="en-GB" dirty="0">
                <a:solidFill>
                  <a:schemeClr val="accent1">
                    <a:lumMod val="50000"/>
                  </a:schemeClr>
                </a:solidFill>
                <a:latin typeface="Century Gothic" panose="020B0502020202020204" pitchFamily="34" charset="0"/>
              </a:rPr>
              <a:t>speak to a member of staff who can listen to you and stand by you.</a:t>
            </a:r>
          </a:p>
        </p:txBody>
      </p:sp>
    </p:spTree>
    <p:extLst>
      <p:ext uri="{BB962C8B-B14F-4D97-AF65-F5344CB8AC3E}">
        <p14:creationId xmlns:p14="http://schemas.microsoft.com/office/powerpoint/2010/main" val="291059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Becoming a dementia friendly school</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247650" y="2109995"/>
            <a:ext cx="11668125" cy="4352925"/>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3000" dirty="0">
                <a:latin typeface="Century Gothic" panose="020B0502020202020204" pitchFamily="34" charset="0"/>
              </a:rPr>
              <a:t>This worship is designed to be used alongside a dementia awareness event or as part of the introduction to becoming a dementia friendly school.</a:t>
            </a:r>
          </a:p>
          <a:p>
            <a:endParaRPr lang="en-GB" sz="3000" dirty="0">
              <a:latin typeface="Century Gothic" panose="020B0502020202020204" pitchFamily="34" charset="0"/>
            </a:endParaRPr>
          </a:p>
          <a:p>
            <a:r>
              <a:rPr lang="en-GB" sz="3000" dirty="0">
                <a:latin typeface="Century Gothic" panose="020B0502020202020204" pitchFamily="34" charset="0"/>
              </a:rPr>
              <a:t>Please feel free to adapt it as you see fit.</a:t>
            </a:r>
          </a:p>
        </p:txBody>
      </p:sp>
    </p:spTree>
    <p:extLst>
      <p:ext uri="{BB962C8B-B14F-4D97-AF65-F5344CB8AC3E}">
        <p14:creationId xmlns:p14="http://schemas.microsoft.com/office/powerpoint/2010/main" val="103783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30" name="Rectangle 29">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Starter question</a:t>
            </a:r>
          </a:p>
        </p:txBody>
      </p:sp>
      <p:pic>
        <p:nvPicPr>
          <p:cNvPr id="5" name="Picture 4">
            <a:extLst>
              <a:ext uri="{FF2B5EF4-FFF2-40B4-BE49-F238E27FC236}">
                <a16:creationId xmlns:a16="http://schemas.microsoft.com/office/drawing/2014/main" id="{3859E06D-EC55-1117-6856-5F5C8BA830CB}"/>
              </a:ext>
            </a:extLst>
          </p:cNvPr>
          <p:cNvPicPr>
            <a:picLocks noChangeAspect="1"/>
          </p:cNvPicPr>
          <p:nvPr/>
        </p:nvPicPr>
        <p:blipFill>
          <a:blip r:embed="rId2"/>
          <a:stretch>
            <a:fillRect/>
          </a:stretch>
        </p:blipFill>
        <p:spPr>
          <a:xfrm>
            <a:off x="4803551" y="1111641"/>
            <a:ext cx="6465760" cy="4655348"/>
          </a:xfrm>
          <a:prstGeom prst="rect">
            <a:avLst/>
          </a:prstGeom>
        </p:spPr>
      </p:pic>
      <p:sp>
        <p:nvSpPr>
          <p:cNvPr id="3" name="Thought Bubble: Cloud 2">
            <a:extLst>
              <a:ext uri="{FF2B5EF4-FFF2-40B4-BE49-F238E27FC236}">
                <a16:creationId xmlns:a16="http://schemas.microsoft.com/office/drawing/2014/main" id="{AC42CE92-A390-42C0-8EBC-1C84777A5504}"/>
              </a:ext>
            </a:extLst>
          </p:cNvPr>
          <p:cNvSpPr/>
          <p:nvPr/>
        </p:nvSpPr>
        <p:spPr>
          <a:xfrm>
            <a:off x="440285" y="1891454"/>
            <a:ext cx="4916905" cy="3517859"/>
          </a:xfrm>
          <a:prstGeom prst="cloudCallout">
            <a:avLst>
              <a:gd name="adj1" fmla="val 61653"/>
              <a:gd name="adj2" fmla="val 71420"/>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20000"/>
          </a:bodyPr>
          <a:lstStyle/>
          <a:p>
            <a:pPr algn="ctr">
              <a:lnSpc>
                <a:spcPct val="90000"/>
              </a:lnSpc>
              <a:spcBef>
                <a:spcPct val="20000"/>
              </a:spcBef>
              <a:spcAft>
                <a:spcPts val="600"/>
              </a:spcAft>
              <a:buClr>
                <a:schemeClr val="accent2"/>
              </a:buClr>
              <a:buSzPct val="92000"/>
            </a:pPr>
            <a:endParaRPr lang="en-US" sz="1900" dirty="0">
              <a:solidFill>
                <a:schemeClr val="bg1"/>
              </a:solidFill>
              <a:latin typeface="Century Gothic" panose="020B0502020202020204" pitchFamily="34" charset="0"/>
            </a:endParaRP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Have you ever been in a boat?</a:t>
            </a: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What was the boat like?</a:t>
            </a: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 Where did you go?</a:t>
            </a: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 Was it stormy or calm</a:t>
            </a:r>
            <a:r>
              <a:rPr lang="en-US" sz="1900" dirty="0">
                <a:solidFill>
                  <a:schemeClr val="bg1"/>
                </a:solidFill>
                <a:latin typeface="Century Gothic" panose="020B0502020202020204" pitchFamily="34" charset="0"/>
              </a:rPr>
              <a:t>?</a:t>
            </a:r>
          </a:p>
          <a:p>
            <a:pPr>
              <a:lnSpc>
                <a:spcPct val="90000"/>
              </a:lnSpc>
              <a:spcBef>
                <a:spcPct val="20000"/>
              </a:spcBef>
              <a:spcAft>
                <a:spcPts val="600"/>
              </a:spcAft>
              <a:buClr>
                <a:schemeClr val="accent2"/>
              </a:buClr>
              <a:buSzPct val="92000"/>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055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5464482" y="588763"/>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6629400" y="3498220"/>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5812144" y="755556"/>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2" name="TextBox 11">
            <a:extLst>
              <a:ext uri="{FF2B5EF4-FFF2-40B4-BE49-F238E27FC236}">
                <a16:creationId xmlns:a16="http://schemas.microsoft.com/office/drawing/2014/main" id="{E83FB7E7-E7DF-4DCE-851E-1C2C6B682080}"/>
              </a:ext>
            </a:extLst>
          </p:cNvPr>
          <p:cNvSpPr txBox="1"/>
          <p:nvPr/>
        </p:nvSpPr>
        <p:spPr>
          <a:xfrm>
            <a:off x="6905625" y="3458463"/>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talk about today?</a:t>
            </a:r>
          </a:p>
        </p:txBody>
      </p:sp>
      <p:pic>
        <p:nvPicPr>
          <p:cNvPr id="4" name="Picture 3">
            <a:extLst>
              <a:ext uri="{FF2B5EF4-FFF2-40B4-BE49-F238E27FC236}">
                <a16:creationId xmlns:a16="http://schemas.microsoft.com/office/drawing/2014/main" id="{04029FAF-CA91-644C-D1C7-A76A0211A1CE}"/>
              </a:ext>
            </a:extLst>
          </p:cNvPr>
          <p:cNvPicPr>
            <a:picLocks noChangeAspect="1"/>
          </p:cNvPicPr>
          <p:nvPr/>
        </p:nvPicPr>
        <p:blipFill>
          <a:blip r:embed="rId3"/>
          <a:stretch>
            <a:fillRect/>
          </a:stretch>
        </p:blipFill>
        <p:spPr>
          <a:xfrm>
            <a:off x="851435" y="524874"/>
            <a:ext cx="4238625" cy="5808251"/>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Bible account – Jesus calms the storm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247650" y="2146852"/>
            <a:ext cx="11668125" cy="4316068"/>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2800" dirty="0">
                <a:latin typeface="Century Gothic" panose="020B0502020202020204" pitchFamily="34" charset="0"/>
              </a:rPr>
              <a:t>As evening came, Jesus said to his disciples, “Let’s cross to the other side of the lake.” So they took Jesus in the boat and started out, leaving the crowds behind (although other boats followed). But soon a fierce storm came up. High waves were breaking into the boat, and it began to fill with water.</a:t>
            </a:r>
          </a:p>
          <a:p>
            <a:endParaRPr lang="en-GB" sz="2800" dirty="0">
              <a:latin typeface="Century Gothic" panose="020B0502020202020204" pitchFamily="34" charset="0"/>
            </a:endParaRPr>
          </a:p>
          <a:p>
            <a:r>
              <a:rPr lang="en-GB" sz="2800" dirty="0">
                <a:latin typeface="Century Gothic" panose="020B0502020202020204" pitchFamily="34" charset="0"/>
              </a:rPr>
              <a:t>Jesus was sleeping at the back of the boat with his head on a cushion. The disciples woke him up, shouting, “Teacher, don’t you care that we’re going to drown?”</a:t>
            </a:r>
          </a:p>
          <a:p>
            <a:endParaRPr lang="en-GB" sz="3000" dirty="0">
              <a:latin typeface="Century Gothic" panose="020B0502020202020204" pitchFamily="34" charset="0"/>
            </a:endParaRPr>
          </a:p>
        </p:txBody>
      </p:sp>
    </p:spTree>
    <p:extLst>
      <p:ext uri="{BB962C8B-B14F-4D97-AF65-F5344CB8AC3E}">
        <p14:creationId xmlns:p14="http://schemas.microsoft.com/office/powerpoint/2010/main" val="196600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Bible account – Jesus calms the storm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247650" y="2109995"/>
            <a:ext cx="11668125" cy="4352925"/>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GB" sz="3000" dirty="0">
              <a:latin typeface="Century Gothic" panose="020B0502020202020204" pitchFamily="34" charset="0"/>
            </a:endParaRPr>
          </a:p>
          <a:p>
            <a:r>
              <a:rPr lang="en-GB" sz="3000" dirty="0">
                <a:latin typeface="Century Gothic" panose="020B0502020202020204" pitchFamily="34" charset="0"/>
              </a:rPr>
              <a:t>When Jesus woke up, he rebuked the wind and said to the waves, “Silence! Be still!” Suddenly the wind stopped, and there was a great calm. Then he asked them, “Why are you afraid? Do you still have no faith?”</a:t>
            </a:r>
          </a:p>
          <a:p>
            <a:endParaRPr lang="en-GB" sz="3000" dirty="0">
              <a:latin typeface="Century Gothic" panose="020B0502020202020204" pitchFamily="34" charset="0"/>
            </a:endParaRPr>
          </a:p>
          <a:p>
            <a:r>
              <a:rPr lang="en-GB" sz="3000" dirty="0">
                <a:latin typeface="Century Gothic" panose="020B0502020202020204" pitchFamily="34" charset="0"/>
              </a:rPr>
              <a:t>The disciples were absolutely terrified. “Who is this man?” they asked each other. “Even the wind and waves obey him!”</a:t>
            </a:r>
          </a:p>
        </p:txBody>
      </p:sp>
    </p:spTree>
    <p:extLst>
      <p:ext uri="{BB962C8B-B14F-4D97-AF65-F5344CB8AC3E}">
        <p14:creationId xmlns:p14="http://schemas.microsoft.com/office/powerpoint/2010/main" val="43760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 Time – Storms in our lives…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575894" y="2056686"/>
            <a:ext cx="11142341" cy="4672373"/>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C075DAA3-7337-A1AA-BF89-A94D35FD645C}"/>
              </a:ext>
            </a:extLst>
          </p:cNvPr>
          <p:cNvPicPr>
            <a:picLocks noChangeAspect="1"/>
          </p:cNvPicPr>
          <p:nvPr/>
        </p:nvPicPr>
        <p:blipFill>
          <a:blip r:embed="rId2"/>
          <a:stretch>
            <a:fillRect/>
          </a:stretch>
        </p:blipFill>
        <p:spPr>
          <a:xfrm>
            <a:off x="174731" y="2484782"/>
            <a:ext cx="2492282" cy="3417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B58AA2C8-9D7D-8AB3-4EBC-0C472AB54E7B}"/>
              </a:ext>
            </a:extLst>
          </p:cNvPr>
          <p:cNvSpPr txBox="1"/>
          <p:nvPr/>
        </p:nvSpPr>
        <p:spPr>
          <a:xfrm>
            <a:off x="2783545" y="2179796"/>
            <a:ext cx="9034081" cy="4678204"/>
          </a:xfrm>
          <a:prstGeom prst="rect">
            <a:avLst/>
          </a:prstGeom>
          <a:noFill/>
        </p:spPr>
        <p:txBody>
          <a:bodyPr wrap="square" rtlCol="0">
            <a:spAutoFit/>
          </a:bodyPr>
          <a:lstStyle/>
          <a:p>
            <a:r>
              <a:rPr lang="en-GB" sz="2800" dirty="0">
                <a:latin typeface="Century Gothic" panose="020B0502020202020204" pitchFamily="34" charset="0"/>
              </a:rPr>
              <a:t>Imagine if you had been in the boat how would you have felt as the storm became really strong? Remember that some of the disciples were fishermen and so the storm must have been really bad if they had been really scared.</a:t>
            </a:r>
          </a:p>
          <a:p>
            <a:endParaRPr lang="en-GB" sz="2800" dirty="0">
              <a:latin typeface="Century Gothic" panose="020B0502020202020204" pitchFamily="34" charset="0"/>
            </a:endParaRPr>
          </a:p>
          <a:p>
            <a:r>
              <a:rPr lang="en-GB" sz="2800" dirty="0">
                <a:latin typeface="Century Gothic" panose="020B0502020202020204" pitchFamily="34" charset="0"/>
              </a:rPr>
              <a:t>Christians believe that this miracle shows that God is there for us through every storm of life. </a:t>
            </a:r>
          </a:p>
          <a:p>
            <a:endParaRPr lang="en-GB" sz="2800" dirty="0">
              <a:latin typeface="Century Gothic" panose="020B0502020202020204" pitchFamily="34" charset="0"/>
            </a:endParaRPr>
          </a:p>
          <a:p>
            <a:r>
              <a:rPr lang="en-GB" sz="2800" dirty="0">
                <a:latin typeface="Century Gothic" panose="020B0502020202020204" pitchFamily="34" charset="0"/>
              </a:rPr>
              <a:t>What storms might we face?</a:t>
            </a:r>
          </a:p>
          <a:p>
            <a:endParaRPr lang="en-GB" dirty="0">
              <a:latin typeface="Century Gothic" panose="020B0502020202020204" pitchFamily="34" charset="0"/>
            </a:endParaRPr>
          </a:p>
        </p:txBody>
      </p:sp>
    </p:spTree>
    <p:extLst>
      <p:ext uri="{BB962C8B-B14F-4D97-AF65-F5344CB8AC3E}">
        <p14:creationId xmlns:p14="http://schemas.microsoft.com/office/powerpoint/2010/main" val="58171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 Time – Storms in our lives…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65312" y="2056686"/>
            <a:ext cx="11029617" cy="4672373"/>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C075DAA3-7337-A1AA-BF89-A94D35FD645C}"/>
              </a:ext>
            </a:extLst>
          </p:cNvPr>
          <p:cNvPicPr>
            <a:picLocks noChangeAspect="1"/>
          </p:cNvPicPr>
          <p:nvPr/>
        </p:nvPicPr>
        <p:blipFill>
          <a:blip r:embed="rId2"/>
          <a:stretch>
            <a:fillRect/>
          </a:stretch>
        </p:blipFill>
        <p:spPr>
          <a:xfrm>
            <a:off x="257842" y="2361027"/>
            <a:ext cx="2525703" cy="3463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B58AA2C8-9D7D-8AB3-4EBC-0C472AB54E7B}"/>
              </a:ext>
            </a:extLst>
          </p:cNvPr>
          <p:cNvSpPr txBox="1"/>
          <p:nvPr/>
        </p:nvSpPr>
        <p:spPr>
          <a:xfrm>
            <a:off x="3011558" y="2266441"/>
            <a:ext cx="8676860" cy="4370427"/>
          </a:xfrm>
          <a:prstGeom prst="rect">
            <a:avLst/>
          </a:prstGeom>
          <a:noFill/>
        </p:spPr>
        <p:txBody>
          <a:bodyPr wrap="square" rtlCol="0">
            <a:spAutoFit/>
          </a:bodyPr>
          <a:lstStyle/>
          <a:p>
            <a:endParaRPr lang="en-GB" dirty="0">
              <a:latin typeface="Century Gothic" panose="020B0502020202020204" pitchFamily="34" charset="0"/>
            </a:endParaRPr>
          </a:p>
          <a:p>
            <a:r>
              <a:rPr lang="en-GB" sz="2800" dirty="0">
                <a:latin typeface="Century Gothic" panose="020B0502020202020204" pitchFamily="34" charset="0"/>
              </a:rPr>
              <a:t>For some people in our community one ‘storm’ of life that they might have to weather is when they discover that they are having to live with dementia or someone they love is living with it.</a:t>
            </a:r>
          </a:p>
          <a:p>
            <a:endParaRPr lang="en-GB" sz="2800" dirty="0">
              <a:latin typeface="Century Gothic" panose="020B0502020202020204" pitchFamily="34" charset="0"/>
            </a:endParaRPr>
          </a:p>
          <a:p>
            <a:r>
              <a:rPr lang="en-GB" sz="2800" dirty="0">
                <a:latin typeface="Century Gothic" panose="020B0502020202020204" pitchFamily="34" charset="0"/>
              </a:rPr>
              <a:t>We will be thinking today about what we can be doing to help people to stay afloat if this storm hits their life.</a:t>
            </a: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5564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What is dementia?</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256639" y="1960908"/>
            <a:ext cx="11668125" cy="4807640"/>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B58AA2C8-9D7D-8AB3-4EBC-0C472AB54E7B}"/>
              </a:ext>
            </a:extLst>
          </p:cNvPr>
          <p:cNvSpPr txBox="1"/>
          <p:nvPr/>
        </p:nvSpPr>
        <p:spPr>
          <a:xfrm>
            <a:off x="575895" y="2553643"/>
            <a:ext cx="11029616" cy="3139321"/>
          </a:xfrm>
          <a:prstGeom prst="rect">
            <a:avLst/>
          </a:prstGeom>
          <a:noFill/>
        </p:spPr>
        <p:txBody>
          <a:bodyPr wrap="square" rtlCol="0">
            <a:spAutoFit/>
          </a:bodyPr>
          <a:lstStyle/>
          <a:p>
            <a:endParaRPr lang="en-GB" sz="3600" dirty="0">
              <a:latin typeface="Century Gothic" panose="020B0502020202020204" pitchFamily="34" charset="0"/>
            </a:endParaRPr>
          </a:p>
          <a:p>
            <a:r>
              <a:rPr lang="en-GB" sz="3600" dirty="0">
                <a:latin typeface="Century Gothic" panose="020B0502020202020204" pitchFamily="34" charset="0"/>
              </a:rPr>
              <a:t>Dementia is usually associated with getting old </a:t>
            </a:r>
            <a:r>
              <a:rPr lang="en-GB" sz="3600" b="1" dirty="0">
                <a:latin typeface="Century Gothic" panose="020B0502020202020204" pitchFamily="34" charset="0"/>
              </a:rPr>
              <a:t>BUT </a:t>
            </a:r>
            <a:r>
              <a:rPr lang="en-GB" sz="3600" dirty="0">
                <a:latin typeface="Century Gothic" panose="020B0502020202020204" pitchFamily="34" charset="0"/>
              </a:rPr>
              <a:t>not everyone who is old will get dementia and not everyone who gets dementia is old.</a:t>
            </a:r>
          </a:p>
          <a:p>
            <a:pPr marL="285750" indent="-285750">
              <a:buFont typeface="Arial" panose="020B0604020202020204"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90306858-54CC-3F77-42F4-664D36392214}"/>
              </a:ext>
            </a:extLst>
          </p:cNvPr>
          <p:cNvPicPr>
            <a:picLocks noChangeAspect="1"/>
          </p:cNvPicPr>
          <p:nvPr/>
        </p:nvPicPr>
        <p:blipFill>
          <a:blip r:embed="rId2"/>
          <a:stretch>
            <a:fillRect/>
          </a:stretch>
        </p:blipFill>
        <p:spPr>
          <a:xfrm>
            <a:off x="10036101" y="660813"/>
            <a:ext cx="1433655" cy="1126021"/>
          </a:xfrm>
          <a:prstGeom prst="rect">
            <a:avLst/>
          </a:prstGeom>
        </p:spPr>
      </p:pic>
    </p:spTree>
    <p:extLst>
      <p:ext uri="{BB962C8B-B14F-4D97-AF65-F5344CB8AC3E}">
        <p14:creationId xmlns:p14="http://schemas.microsoft.com/office/powerpoint/2010/main" val="9847208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CE49502135A4A8D9001996322D673" ma:contentTypeVersion="16" ma:contentTypeDescription="Create a new document." ma:contentTypeScope="" ma:versionID="130e3b0dc85a0245fbe3a1b6566e7f60">
  <xsd:schema xmlns:xsd="http://www.w3.org/2001/XMLSchema" xmlns:xs="http://www.w3.org/2001/XMLSchema" xmlns:p="http://schemas.microsoft.com/office/2006/metadata/properties" xmlns:ns2="e39a67ea-9c74-4f44-9f00-67f19f2c0a95" xmlns:ns3="7109d90d-d8ef-4349-9a3d-18aefe7d074a" targetNamespace="http://schemas.microsoft.com/office/2006/metadata/properties" ma:root="true" ma:fieldsID="eb2dcbf87aa073252a194fb6c328ad76" ns2:_="" ns3:_="">
    <xsd:import namespace="e39a67ea-9c74-4f44-9f00-67f19f2c0a95"/>
    <xsd:import namespace="7109d90d-d8ef-4349-9a3d-18aefe7d0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a67ea-9c74-4f44-9f00-67f19f2c0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3106f2-1f02-4a2a-8e0b-c91973a8c4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9d90d-d8ef-4349-9a3d-18aefe7d07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6a1f98-236f-4c72-a808-f84196a7870c}" ma:internalName="TaxCatchAll" ma:showField="CatchAllData" ma:web="7109d90d-d8ef-4349-9a3d-18aefe7d0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9a67ea-9c74-4f44-9f00-67f19f2c0a95">
      <Terms xmlns="http://schemas.microsoft.com/office/infopath/2007/PartnerControls"/>
    </lcf76f155ced4ddcb4097134ff3c332f>
    <TaxCatchAll xmlns="7109d90d-d8ef-4349-9a3d-18aefe7d074a" xsi:nil="true"/>
  </documentManagement>
</p:properties>
</file>

<file path=customXml/itemProps1.xml><?xml version="1.0" encoding="utf-8"?>
<ds:datastoreItem xmlns:ds="http://schemas.openxmlformats.org/officeDocument/2006/customXml" ds:itemID="{9CF91058-A05B-4F1F-B01F-B6BC47128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a67ea-9c74-4f44-9f00-67f19f2c0a95"/>
    <ds:schemaRef ds:uri="7109d90d-d8ef-4349-9a3d-18aefe7d0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2C72E6-C4C8-4C8F-939E-C9975491A40C}">
  <ds:schemaRefs>
    <ds:schemaRef ds:uri="http://schemas.microsoft.com/sharepoint/v3/contenttype/forms"/>
  </ds:schemaRefs>
</ds:datastoreItem>
</file>

<file path=customXml/itemProps3.xml><?xml version="1.0" encoding="utf-8"?>
<ds:datastoreItem xmlns:ds="http://schemas.openxmlformats.org/officeDocument/2006/customXml" ds:itemID="{994FA517-5EDD-432D-A97A-7DC77BDD6F2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7109d90d-d8ef-4349-9a3d-18aefe7d074a"/>
    <ds:schemaRef ds:uri="e39a67ea-9c74-4f44-9f00-67f19f2c0a9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TM16401375[[fn=Madison]]</Template>
  <TotalTime>1956</TotalTime>
  <Words>989</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Gill Sans MT</vt:lpstr>
      <vt:lpstr>Wingdings 2</vt:lpstr>
      <vt:lpstr>Dividend</vt:lpstr>
      <vt:lpstr>Picture Reflections </vt:lpstr>
      <vt:lpstr>Becoming a dementia friendly school</vt:lpstr>
      <vt:lpstr>Starter question</vt:lpstr>
      <vt:lpstr>PowerPoint Presentation</vt:lpstr>
      <vt:lpstr>Bible account – Jesus calms the storm </vt:lpstr>
      <vt:lpstr>Bible account – Jesus calms the storm </vt:lpstr>
      <vt:lpstr>Reflection Time – Storms in our lives…</vt:lpstr>
      <vt:lpstr>Reflection Time – Storms in our lives…</vt:lpstr>
      <vt:lpstr>What is dementia?</vt:lpstr>
      <vt:lpstr>What is dementia?</vt:lpstr>
      <vt:lpstr>What is dementia? https://www.dementiauk.org/get-support/resources/children/ </vt:lpstr>
      <vt:lpstr>Becoming a dementia friendly school</vt:lpstr>
      <vt:lpstr>Becoming a dementia friendly school</vt:lpstr>
      <vt:lpstr>If you would like to, join in with this Prayer or sit and think quietly about all we have Talked about today</vt:lpstr>
      <vt:lpstr>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Alex Wolvers</cp:lastModifiedBy>
  <cp:revision>60</cp:revision>
  <dcterms:created xsi:type="dcterms:W3CDTF">2020-12-01T13:18:48Z</dcterms:created>
  <dcterms:modified xsi:type="dcterms:W3CDTF">2023-11-12T14:49:39Z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0x0101000BCCE49502135A4A8D9001996322D673</vt:lpwstr>
  </property>
  <property fmtid="{D5CDD505-2E9C-101B-9397-08002B2CF9AE}" pid="3" name="MediaServiceImageTags">
    <vt:lpwstr/>
  </property>
</Properties>
</file>