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7" r:id="rId5"/>
    <p:sldId id="260" r:id="rId6"/>
    <p:sldId id="262" r:id="rId7"/>
    <p:sldId id="266"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84"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12/1/2020</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12/1/2020</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12/1/2020</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12/1/2020</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12/1/2020</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hyperlink" Target="https://commons.wikimedia.org/wiki/File:United_Kingdom_Flag_Background.svg" TargetMode="External"/><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hyperlink" Target="https://creativecommons.org/licenses/by-sa/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2A6ED-D597-429E-A2B5-6ABED52E1BB5}"/>
              </a:ext>
            </a:extLst>
          </p:cNvPr>
          <p:cNvSpPr>
            <a:spLocks noGrp="1"/>
          </p:cNvSpPr>
          <p:nvPr>
            <p:ph type="ctrTitle"/>
          </p:nvPr>
        </p:nvSpPr>
        <p:spPr/>
        <p:txBody>
          <a:bodyPr>
            <a:normAutofit/>
          </a:bodyPr>
          <a:lstStyle/>
          <a:p>
            <a:r>
              <a:rPr lang="en-GB" sz="6600" dirty="0"/>
              <a:t>Picture Reflections</a:t>
            </a:r>
          </a:p>
        </p:txBody>
      </p:sp>
      <p:sp>
        <p:nvSpPr>
          <p:cNvPr id="3" name="Subtitle 2">
            <a:extLst>
              <a:ext uri="{FF2B5EF4-FFF2-40B4-BE49-F238E27FC236}">
                <a16:creationId xmlns:a16="http://schemas.microsoft.com/office/drawing/2014/main" id="{84BB492B-99BC-41DB-B0C4-56BD035EB387}"/>
              </a:ext>
            </a:extLst>
          </p:cNvPr>
          <p:cNvSpPr>
            <a:spLocks noGrp="1"/>
          </p:cNvSpPr>
          <p:nvPr>
            <p:ph type="subTitle" idx="1"/>
          </p:nvPr>
        </p:nvSpPr>
        <p:spPr/>
        <p:txBody>
          <a:bodyPr>
            <a:normAutofit/>
          </a:bodyPr>
          <a:lstStyle/>
          <a:p>
            <a:pPr algn="r"/>
            <a:r>
              <a:rPr lang="en-GB" sz="3200" dirty="0"/>
              <a:t>Equality and Respect </a:t>
            </a:r>
          </a:p>
        </p:txBody>
      </p:sp>
    </p:spTree>
    <p:extLst>
      <p:ext uri="{BB962C8B-B14F-4D97-AF65-F5344CB8AC3E}">
        <p14:creationId xmlns:p14="http://schemas.microsoft.com/office/powerpoint/2010/main" val="3573394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53">
            <a:extLst>
              <a:ext uri="{FF2B5EF4-FFF2-40B4-BE49-F238E27FC236}">
                <a16:creationId xmlns:a16="http://schemas.microsoft.com/office/drawing/2014/main" id="{8C266B9D-DC87-430A-8D3A-2E83639A1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69282F36-261B-49B3-8CA9-FB857C475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5422"/>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8" name="Rectangle 57">
            <a:extLst>
              <a:ext uri="{FF2B5EF4-FFF2-40B4-BE49-F238E27FC236}">
                <a16:creationId xmlns:a16="http://schemas.microsoft.com/office/drawing/2014/main" id="{B87215C3-3B83-4BE7-9213-26E084BD61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4341"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60" name="Rectangle 59">
            <a:extLst>
              <a:ext uri="{FF2B5EF4-FFF2-40B4-BE49-F238E27FC236}">
                <a16:creationId xmlns:a16="http://schemas.microsoft.com/office/drawing/2014/main" id="{13A105D4-2907-419E-8223-4C266BA1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pic>
        <p:nvPicPr>
          <p:cNvPr id="6" name="Picture 5" descr="A picture containing dog, indoor, brown, table&#10;&#10;Description automatically generated">
            <a:extLst>
              <a:ext uri="{FF2B5EF4-FFF2-40B4-BE49-F238E27FC236}">
                <a16:creationId xmlns:a16="http://schemas.microsoft.com/office/drawing/2014/main" id="{D664FE74-DA5B-4799-9F7E-0A4B171EACC6}"/>
              </a:ext>
            </a:extLst>
          </p:cNvPr>
          <p:cNvPicPr>
            <a:picLocks noChangeAspect="1"/>
          </p:cNvPicPr>
          <p:nvPr/>
        </p:nvPicPr>
        <p:blipFill>
          <a:blip r:embed="rId2"/>
          <a:stretch>
            <a:fillRect/>
          </a:stretch>
        </p:blipFill>
        <p:spPr>
          <a:xfrm>
            <a:off x="446532" y="913226"/>
            <a:ext cx="11292143" cy="4573317"/>
          </a:xfrm>
          <a:prstGeom prst="rect">
            <a:avLst/>
          </a:prstGeom>
        </p:spPr>
      </p:pic>
      <p:sp>
        <p:nvSpPr>
          <p:cNvPr id="62" name="Rectangle 61">
            <a:extLst>
              <a:ext uri="{FF2B5EF4-FFF2-40B4-BE49-F238E27FC236}">
                <a16:creationId xmlns:a16="http://schemas.microsoft.com/office/drawing/2014/main" id="{1EEE7F17-8E08-4C69-8E22-661908E6DF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5873675"/>
            <a:ext cx="11296733" cy="51689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622346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9C6F4E-B37F-4564-859A-E453E5C3CA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4C365DF-48BC-4BA2-85FE-997D0076EA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chemeClr val="bg1"/>
          </a:solidFill>
          <a:ln w="22225">
            <a:solidFill>
              <a:srgbClr val="C19B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Rounded Corners 1">
            <a:extLst>
              <a:ext uri="{FF2B5EF4-FFF2-40B4-BE49-F238E27FC236}">
                <a16:creationId xmlns:a16="http://schemas.microsoft.com/office/drawing/2014/main" id="{5424E717-F3D1-4318-B517-549319F5FA22}"/>
              </a:ext>
            </a:extLst>
          </p:cNvPr>
          <p:cNvSpPr/>
          <p:nvPr/>
        </p:nvSpPr>
        <p:spPr>
          <a:xfrm>
            <a:off x="6629400" y="643467"/>
            <a:ext cx="4743450" cy="278553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pic>
        <p:nvPicPr>
          <p:cNvPr id="5" name="Picture 4">
            <a:extLst>
              <a:ext uri="{FF2B5EF4-FFF2-40B4-BE49-F238E27FC236}">
                <a16:creationId xmlns:a16="http://schemas.microsoft.com/office/drawing/2014/main" id="{5695124B-ACBD-4092-AC5E-15EC985CCCFE}"/>
              </a:ext>
            </a:extLst>
          </p:cNvPr>
          <p:cNvPicPr>
            <a:picLocks noChangeAspect="1"/>
          </p:cNvPicPr>
          <p:nvPr/>
        </p:nvPicPr>
        <p:blipFill>
          <a:blip r:embed="rId2"/>
          <a:stretch>
            <a:fillRect/>
          </a:stretch>
        </p:blipFill>
        <p:spPr>
          <a:xfrm>
            <a:off x="819149" y="3498220"/>
            <a:ext cx="4767485" cy="2810500"/>
          </a:xfrm>
          <a:prstGeom prst="rect">
            <a:avLst/>
          </a:prstGeom>
        </p:spPr>
      </p:pic>
      <p:pic>
        <p:nvPicPr>
          <p:cNvPr id="7" name="Picture 6">
            <a:extLst>
              <a:ext uri="{FF2B5EF4-FFF2-40B4-BE49-F238E27FC236}">
                <a16:creationId xmlns:a16="http://schemas.microsoft.com/office/drawing/2014/main" id="{FFAB5D37-A195-458C-9C42-36DB1A3C713C}"/>
              </a:ext>
            </a:extLst>
          </p:cNvPr>
          <p:cNvPicPr>
            <a:picLocks noChangeAspect="1"/>
          </p:cNvPicPr>
          <p:nvPr/>
        </p:nvPicPr>
        <p:blipFill>
          <a:blip r:embed="rId2"/>
          <a:stretch>
            <a:fillRect/>
          </a:stretch>
        </p:blipFill>
        <p:spPr>
          <a:xfrm>
            <a:off x="6629400" y="3527214"/>
            <a:ext cx="4767485" cy="2810500"/>
          </a:xfrm>
          <a:prstGeom prst="rect">
            <a:avLst/>
          </a:prstGeom>
        </p:spPr>
      </p:pic>
      <p:sp>
        <p:nvSpPr>
          <p:cNvPr id="9" name="TextBox 8">
            <a:extLst>
              <a:ext uri="{FF2B5EF4-FFF2-40B4-BE49-F238E27FC236}">
                <a16:creationId xmlns:a16="http://schemas.microsoft.com/office/drawing/2014/main" id="{6F0058EC-6A97-46A2-9502-DEFBE4F8A053}"/>
              </a:ext>
            </a:extLst>
          </p:cNvPr>
          <p:cNvSpPr txBox="1"/>
          <p:nvPr/>
        </p:nvSpPr>
        <p:spPr>
          <a:xfrm>
            <a:off x="6905625" y="857250"/>
            <a:ext cx="4048125" cy="2308324"/>
          </a:xfrm>
          <a:prstGeom prst="rect">
            <a:avLst/>
          </a:prstGeom>
          <a:noFill/>
        </p:spPr>
        <p:txBody>
          <a:bodyPr wrap="square" rtlCol="0">
            <a:spAutoFit/>
          </a:bodyPr>
          <a:lstStyle/>
          <a:p>
            <a:pPr algn="ctr"/>
            <a:r>
              <a:rPr lang="en-GB" sz="4800" b="1" dirty="0"/>
              <a:t>What do you see in the picture?</a:t>
            </a:r>
          </a:p>
        </p:txBody>
      </p:sp>
      <p:sp>
        <p:nvSpPr>
          <p:cNvPr id="11" name="TextBox 10">
            <a:extLst>
              <a:ext uri="{FF2B5EF4-FFF2-40B4-BE49-F238E27FC236}">
                <a16:creationId xmlns:a16="http://schemas.microsoft.com/office/drawing/2014/main" id="{94AB62F7-2784-45F1-9CBC-4CD6DD33C529}"/>
              </a:ext>
            </a:extLst>
          </p:cNvPr>
          <p:cNvSpPr txBox="1"/>
          <p:nvPr/>
        </p:nvSpPr>
        <p:spPr>
          <a:xfrm>
            <a:off x="6905625" y="3723376"/>
            <a:ext cx="4152900" cy="2431435"/>
          </a:xfrm>
          <a:prstGeom prst="rect">
            <a:avLst/>
          </a:prstGeom>
          <a:noFill/>
        </p:spPr>
        <p:txBody>
          <a:bodyPr wrap="square" rtlCol="0">
            <a:spAutoFit/>
          </a:bodyPr>
          <a:lstStyle/>
          <a:p>
            <a:pPr algn="ctr"/>
            <a:r>
              <a:rPr lang="en-GB" sz="3200" b="1" dirty="0"/>
              <a:t>What questions do you have about this picture?</a:t>
            </a:r>
          </a:p>
          <a:p>
            <a:pPr algn="ctr"/>
            <a:endParaRPr lang="en-GB" sz="3200" b="1" dirty="0"/>
          </a:p>
          <a:p>
            <a:pPr algn="ctr"/>
            <a:r>
              <a:rPr lang="en-GB" sz="2400" dirty="0"/>
              <a:t>Come up with three questions.</a:t>
            </a:r>
          </a:p>
        </p:txBody>
      </p:sp>
      <p:sp>
        <p:nvSpPr>
          <p:cNvPr id="12" name="TextBox 11">
            <a:extLst>
              <a:ext uri="{FF2B5EF4-FFF2-40B4-BE49-F238E27FC236}">
                <a16:creationId xmlns:a16="http://schemas.microsoft.com/office/drawing/2014/main" id="{E83FB7E7-E7DF-4DCE-851E-1C2C6B682080}"/>
              </a:ext>
            </a:extLst>
          </p:cNvPr>
          <p:cNvSpPr txBox="1"/>
          <p:nvPr/>
        </p:nvSpPr>
        <p:spPr>
          <a:xfrm>
            <a:off x="1133474" y="3619497"/>
            <a:ext cx="4238625" cy="2185214"/>
          </a:xfrm>
          <a:prstGeom prst="rect">
            <a:avLst/>
          </a:prstGeom>
          <a:noFill/>
        </p:spPr>
        <p:txBody>
          <a:bodyPr wrap="square" rtlCol="0">
            <a:spAutoFit/>
          </a:bodyPr>
          <a:lstStyle/>
          <a:p>
            <a:pPr algn="ctr"/>
            <a:r>
              <a:rPr lang="en-GB" sz="3400" b="1" dirty="0"/>
              <a:t>Can you make a prediction about what we are going to talk about today?</a:t>
            </a:r>
          </a:p>
        </p:txBody>
      </p:sp>
      <p:pic>
        <p:nvPicPr>
          <p:cNvPr id="6" name="Picture 5">
            <a:extLst>
              <a:ext uri="{FF2B5EF4-FFF2-40B4-BE49-F238E27FC236}">
                <a16:creationId xmlns:a16="http://schemas.microsoft.com/office/drawing/2014/main" id="{0B33D349-0D59-4A57-A5F0-CE4479568B1B}"/>
              </a:ext>
            </a:extLst>
          </p:cNvPr>
          <p:cNvPicPr>
            <a:picLocks noChangeAspect="1"/>
          </p:cNvPicPr>
          <p:nvPr/>
        </p:nvPicPr>
        <p:blipFill>
          <a:blip r:embed="rId3"/>
          <a:stretch>
            <a:fillRect/>
          </a:stretch>
        </p:blipFill>
        <p:spPr>
          <a:xfrm>
            <a:off x="782090" y="789947"/>
            <a:ext cx="5505172" cy="2228213"/>
          </a:xfrm>
          <a:prstGeom prst="rect">
            <a:avLst/>
          </a:prstGeom>
        </p:spPr>
      </p:pic>
    </p:spTree>
    <p:extLst>
      <p:ext uri="{BB962C8B-B14F-4D97-AF65-F5344CB8AC3E}">
        <p14:creationId xmlns:p14="http://schemas.microsoft.com/office/powerpoint/2010/main" val="1723506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Who should we value most?</a:t>
            </a:r>
          </a:p>
        </p:txBody>
      </p:sp>
    </p:spTree>
    <p:extLst>
      <p:ext uri="{BB962C8B-B14F-4D97-AF65-F5344CB8AC3E}">
        <p14:creationId xmlns:p14="http://schemas.microsoft.com/office/powerpoint/2010/main" val="29346328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Who should we value most?</a:t>
            </a:r>
          </a:p>
        </p:txBody>
      </p:sp>
    </p:spTree>
    <p:extLst>
      <p:ext uri="{BB962C8B-B14F-4D97-AF65-F5344CB8AC3E}">
        <p14:creationId xmlns:p14="http://schemas.microsoft.com/office/powerpoint/2010/main" val="35126249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endParaRPr lang="en-GB" dirty="0"/>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5" name="TextBox 4">
            <a:extLst>
              <a:ext uri="{FF2B5EF4-FFF2-40B4-BE49-F238E27FC236}">
                <a16:creationId xmlns:a16="http://schemas.microsoft.com/office/drawing/2014/main" id="{67118D01-90CC-4AE8-8871-0E41A97E204C}"/>
              </a:ext>
            </a:extLst>
          </p:cNvPr>
          <p:cNvSpPr txBox="1"/>
          <p:nvPr/>
        </p:nvSpPr>
        <p:spPr>
          <a:xfrm>
            <a:off x="1171038" y="2914650"/>
            <a:ext cx="9839325" cy="2800767"/>
          </a:xfrm>
          <a:prstGeom prst="rect">
            <a:avLst/>
          </a:prstGeom>
          <a:noFill/>
        </p:spPr>
        <p:txBody>
          <a:bodyPr wrap="square" rtlCol="0">
            <a:spAutoFit/>
          </a:bodyPr>
          <a:lstStyle/>
          <a:p>
            <a:pPr algn="ctr"/>
            <a:r>
              <a:rPr lang="en-GB" sz="4400" b="1" dirty="0"/>
              <a:t>How do you feel about this story?</a:t>
            </a:r>
          </a:p>
          <a:p>
            <a:pPr algn="ctr"/>
            <a:endParaRPr lang="en-GB" sz="4400" b="1" dirty="0"/>
          </a:p>
          <a:p>
            <a:pPr algn="ctr"/>
            <a:r>
              <a:rPr lang="en-GB" sz="4400" b="1" dirty="0"/>
              <a:t>What is your one key emotional response word?</a:t>
            </a:r>
          </a:p>
        </p:txBody>
      </p:sp>
    </p:spTree>
    <p:extLst>
      <p:ext uri="{BB962C8B-B14F-4D97-AF65-F5344CB8AC3E}">
        <p14:creationId xmlns:p14="http://schemas.microsoft.com/office/powerpoint/2010/main" val="4376090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endParaRPr lang="en-GB" dirty="0"/>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04312" y="2261681"/>
            <a:ext cx="10620375" cy="43529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27180994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Challenge question</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5" name="TextBox 4">
            <a:extLst>
              <a:ext uri="{FF2B5EF4-FFF2-40B4-BE49-F238E27FC236}">
                <a16:creationId xmlns:a16="http://schemas.microsoft.com/office/drawing/2014/main" id="{67118D01-90CC-4AE8-8871-0E41A97E204C}"/>
              </a:ext>
            </a:extLst>
          </p:cNvPr>
          <p:cNvSpPr txBox="1"/>
          <p:nvPr/>
        </p:nvSpPr>
        <p:spPr>
          <a:xfrm>
            <a:off x="1171036" y="2409825"/>
            <a:ext cx="9839325" cy="5016758"/>
          </a:xfrm>
          <a:prstGeom prst="rect">
            <a:avLst/>
          </a:prstGeom>
          <a:noFill/>
        </p:spPr>
        <p:txBody>
          <a:bodyPr wrap="square" rtlCol="0">
            <a:spAutoFit/>
          </a:bodyPr>
          <a:lstStyle/>
          <a:p>
            <a:pPr algn="ctr"/>
            <a:r>
              <a:rPr lang="en-GB" sz="3200" dirty="0"/>
              <a:t>Why is it important for us to see beyond the outward and into the heart of a person? </a:t>
            </a:r>
          </a:p>
          <a:p>
            <a:pPr algn="ctr"/>
            <a:endParaRPr lang="en-GB" sz="3200" dirty="0"/>
          </a:p>
          <a:p>
            <a:pPr algn="ctr"/>
            <a:r>
              <a:rPr lang="en-GB" sz="3200" dirty="0"/>
              <a:t>What is dangerous or unfair about judging others from the outside?</a:t>
            </a:r>
          </a:p>
          <a:p>
            <a:pPr algn="ctr"/>
            <a:endParaRPr lang="en-GB" sz="3200" dirty="0"/>
          </a:p>
          <a:p>
            <a:pPr algn="ctr"/>
            <a:r>
              <a:rPr lang="en-GB" sz="3200" dirty="0"/>
              <a:t>What is dangerous or unfair about judging ourselves from the outside?</a:t>
            </a:r>
          </a:p>
          <a:p>
            <a:pPr algn="ctr"/>
            <a:endParaRPr lang="en-GB" sz="3200" dirty="0"/>
          </a:p>
          <a:p>
            <a:pPr algn="ctr"/>
            <a:endParaRPr lang="en-GB" sz="3200" dirty="0"/>
          </a:p>
        </p:txBody>
      </p:sp>
    </p:spTree>
    <p:extLst>
      <p:ext uri="{BB962C8B-B14F-4D97-AF65-F5344CB8AC3E}">
        <p14:creationId xmlns:p14="http://schemas.microsoft.com/office/powerpoint/2010/main" val="29055513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reflection</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1" y="2338595"/>
            <a:ext cx="10620375" cy="43529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5" name="TextBox 4">
            <a:extLst>
              <a:ext uri="{FF2B5EF4-FFF2-40B4-BE49-F238E27FC236}">
                <a16:creationId xmlns:a16="http://schemas.microsoft.com/office/drawing/2014/main" id="{67118D01-90CC-4AE8-8871-0E41A97E204C}"/>
              </a:ext>
            </a:extLst>
          </p:cNvPr>
          <p:cNvSpPr txBox="1"/>
          <p:nvPr/>
        </p:nvSpPr>
        <p:spPr>
          <a:xfrm>
            <a:off x="1080549" y="2422206"/>
            <a:ext cx="10020300" cy="4031873"/>
          </a:xfrm>
          <a:prstGeom prst="rect">
            <a:avLst/>
          </a:prstGeom>
          <a:noFill/>
        </p:spPr>
        <p:txBody>
          <a:bodyPr wrap="square" rtlCol="0">
            <a:spAutoFit/>
          </a:bodyPr>
          <a:lstStyle/>
          <a:p>
            <a:pPr algn="ctr"/>
            <a:r>
              <a:rPr lang="en-GB" sz="3200" dirty="0"/>
              <a:t>It can be easy to judge others by how they look or the clothes that they wear. If we are going to be honest we all do it sometimes. But this can sometimes mean that we misjudge people and it can even lead us to be prejudice against a person and not treating people equally.</a:t>
            </a:r>
          </a:p>
          <a:p>
            <a:pPr algn="ctr"/>
            <a:r>
              <a:rPr lang="en-GB" sz="3200" dirty="0"/>
              <a:t>There is a saying: ‘Don’t judge a book by its cover.’</a:t>
            </a:r>
          </a:p>
          <a:p>
            <a:pPr algn="ctr"/>
            <a:r>
              <a:rPr lang="en-GB" sz="3200" dirty="0"/>
              <a:t>If we learn to get to know people rather than judging them from the outside we might all get along much better.</a:t>
            </a:r>
          </a:p>
        </p:txBody>
      </p:sp>
    </p:spTree>
    <p:extLst>
      <p:ext uri="{BB962C8B-B14F-4D97-AF65-F5344CB8AC3E}">
        <p14:creationId xmlns:p14="http://schemas.microsoft.com/office/powerpoint/2010/main" val="33971674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Logo, company name&#10;&#10;Description automatically generated">
            <a:extLst>
              <a:ext uri="{FF2B5EF4-FFF2-40B4-BE49-F238E27FC236}">
                <a16:creationId xmlns:a16="http://schemas.microsoft.com/office/drawing/2014/main" id="{3F3FEC4F-2ADA-4713-A0E5-1B234CA01081}"/>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0" y="381000"/>
            <a:ext cx="12192000" cy="6096000"/>
          </a:xfrm>
          <a:prstGeom prst="rect">
            <a:avLst/>
          </a:prstGeom>
        </p:spPr>
      </p:pic>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British Values</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5" name="TextBox 4">
            <a:extLst>
              <a:ext uri="{FF2B5EF4-FFF2-40B4-BE49-F238E27FC236}">
                <a16:creationId xmlns:a16="http://schemas.microsoft.com/office/drawing/2014/main" id="{67118D01-90CC-4AE8-8871-0E41A97E204C}"/>
              </a:ext>
            </a:extLst>
          </p:cNvPr>
          <p:cNvSpPr txBox="1"/>
          <p:nvPr/>
        </p:nvSpPr>
        <p:spPr>
          <a:xfrm>
            <a:off x="1080549" y="2422206"/>
            <a:ext cx="10020300" cy="3785652"/>
          </a:xfrm>
          <a:prstGeom prst="rect">
            <a:avLst/>
          </a:prstGeom>
          <a:noFill/>
        </p:spPr>
        <p:txBody>
          <a:bodyPr wrap="square" rtlCol="0">
            <a:spAutoFit/>
          </a:bodyPr>
          <a:lstStyle/>
          <a:p>
            <a:pPr algn="ctr"/>
            <a:r>
              <a:rPr lang="en-GB" sz="4000" b="1" dirty="0"/>
              <a:t>Respect</a:t>
            </a:r>
          </a:p>
          <a:p>
            <a:pPr algn="ctr"/>
            <a:r>
              <a:rPr lang="en-GB" sz="4000" dirty="0"/>
              <a:t>We respect others</a:t>
            </a:r>
          </a:p>
          <a:p>
            <a:pPr algn="ctr"/>
            <a:r>
              <a:rPr lang="en-GB" sz="4000" dirty="0"/>
              <a:t>We know that we are all special</a:t>
            </a:r>
          </a:p>
          <a:p>
            <a:pPr algn="ctr"/>
            <a:r>
              <a:rPr lang="en-GB" sz="4000" dirty="0"/>
              <a:t>We understand the consequences of our actions</a:t>
            </a:r>
          </a:p>
          <a:p>
            <a:pPr algn="ctr"/>
            <a:r>
              <a:rPr lang="en-GB" sz="4000" dirty="0"/>
              <a:t>We treat everybody equally</a:t>
            </a:r>
          </a:p>
        </p:txBody>
      </p:sp>
      <p:sp>
        <p:nvSpPr>
          <p:cNvPr id="7" name="TextBox 6">
            <a:extLst>
              <a:ext uri="{FF2B5EF4-FFF2-40B4-BE49-F238E27FC236}">
                <a16:creationId xmlns:a16="http://schemas.microsoft.com/office/drawing/2014/main" id="{5A39F38C-610D-4AC5-9012-987C8E2CC2CF}"/>
              </a:ext>
            </a:extLst>
          </p:cNvPr>
          <p:cNvSpPr txBox="1"/>
          <p:nvPr/>
        </p:nvSpPr>
        <p:spPr>
          <a:xfrm>
            <a:off x="0" y="6477000"/>
            <a:ext cx="12192000" cy="230832"/>
          </a:xfrm>
          <a:prstGeom prst="rect">
            <a:avLst/>
          </a:prstGeom>
          <a:noFill/>
        </p:spPr>
        <p:txBody>
          <a:bodyPr wrap="square" rtlCol="0">
            <a:spAutoFit/>
          </a:bodyPr>
          <a:lstStyle/>
          <a:p>
            <a:r>
              <a:rPr lang="en-GB" sz="900">
                <a:hlinkClick r:id="rId3" tooltip="https://commons.wikimedia.org/wiki/File:United_Kingdom_Flag_Background.svg"/>
              </a:rPr>
              <a:t>This Photo</a:t>
            </a:r>
            <a:r>
              <a:rPr lang="en-GB" sz="900"/>
              <a:t> by Unknown Author is licensed under </a:t>
            </a:r>
            <a:r>
              <a:rPr lang="en-GB" sz="900">
                <a:hlinkClick r:id="rId4" tooltip="https://creativecommons.org/licenses/by-sa/3.0/"/>
              </a:rPr>
              <a:t>CC BY-SA</a:t>
            </a:r>
            <a:endParaRPr lang="en-GB" sz="900"/>
          </a:p>
        </p:txBody>
      </p:sp>
    </p:spTree>
    <p:extLst>
      <p:ext uri="{BB962C8B-B14F-4D97-AF65-F5344CB8AC3E}">
        <p14:creationId xmlns:p14="http://schemas.microsoft.com/office/powerpoint/2010/main" val="2910595511"/>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366658"/>
      </a:accent1>
      <a:accent2>
        <a:srgbClr val="8CB64A"/>
      </a:accent2>
      <a:accent3>
        <a:srgbClr val="88D5A9"/>
      </a:accent3>
      <a:accent4>
        <a:srgbClr val="969FA7"/>
      </a:accent4>
      <a:accent5>
        <a:srgbClr val="E8A844"/>
      </a:accent5>
      <a:accent6>
        <a:srgbClr val="A1561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4BEC0EAF-CF86-4D49-B83B-56CC62D3CFF1}"/>
    </a:ext>
  </a:extLst>
</a:theme>
</file>

<file path=docProps/app.xml><?xml version="1.0" encoding="utf-8"?>
<Properties xmlns="http://schemas.openxmlformats.org/officeDocument/2006/extended-properties" xmlns:vt="http://schemas.openxmlformats.org/officeDocument/2006/docPropsVTypes">
  <TotalTime>46</TotalTime>
  <Words>247</Words>
  <Application>Microsoft Office PowerPoint</Application>
  <PresentationFormat>Widescreen</PresentationFormat>
  <Paragraphs>29</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Gill Sans MT</vt:lpstr>
      <vt:lpstr>Wingdings 2</vt:lpstr>
      <vt:lpstr>Dividend</vt:lpstr>
      <vt:lpstr>Picture Reflections</vt:lpstr>
      <vt:lpstr>PowerPoint Presentation</vt:lpstr>
      <vt:lpstr>PowerPoint Presentation</vt:lpstr>
      <vt:lpstr>Who should we value most?</vt:lpstr>
      <vt:lpstr>Who should we value most?</vt:lpstr>
      <vt:lpstr>PowerPoint Presentation</vt:lpstr>
      <vt:lpstr>PowerPoint Presentation</vt:lpstr>
      <vt:lpstr>Challenge question</vt:lpstr>
      <vt:lpstr>reflection</vt:lpstr>
      <vt:lpstr>British Values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Picture Reflections</dc:title>
  <dc:creator>Alex Wolvers</dc:creator>
  <cp:lastModifiedBy>Alex Wolvers</cp:lastModifiedBy>
  <cp:revision>1</cp:revision>
  <dcterms:created xsi:type="dcterms:W3CDTF">2020-12-01T10:25:07Z</dcterms:created>
  <dcterms:modified xsi:type="dcterms:W3CDTF">2020-12-01T11:11:54Z</dcterms:modified>
</cp:coreProperties>
</file>