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69" r:id="rId6"/>
    <p:sldId id="262" r:id="rId7"/>
    <p:sldId id="270"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ducksters.com/biography/women_leaders/marie_curie.php" TargetMode="External"/><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hyperlink" Target="https://www.youtube.com/watch?v=l0WENROEFA8&amp;t=14s" TargetMode="External"/><Relationship Id="rId4" Type="http://schemas.openxmlformats.org/officeDocument/2006/relationships/hyperlink" Target="https://www.ducksters.com/biography/women_leaders/rosa_park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Equality – A young woman’s story </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29F4A9-07A4-46A0-AF5B-0925FFC49521}"/>
              </a:ext>
            </a:extLst>
          </p:cNvPr>
          <p:cNvPicPr>
            <a:picLocks noChangeAspect="1"/>
          </p:cNvPicPr>
          <p:nvPr/>
        </p:nvPicPr>
        <p:blipFill rotWithShape="1">
          <a:blip r:embed="rId2"/>
          <a:srcRect t="40576" r="-1" b="21033"/>
          <a:stretch/>
        </p:blipFill>
        <p:spPr>
          <a:xfrm>
            <a:off x="20" y="10"/>
            <a:ext cx="12191980" cy="6857990"/>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5586634" y="643467"/>
            <a:ext cx="5786216" cy="90085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5586634" y="3747012"/>
            <a:ext cx="5786215" cy="1600051"/>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5601796" y="1707727"/>
            <a:ext cx="5786216" cy="1841293"/>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5530104" y="847090"/>
            <a:ext cx="5786216" cy="523220"/>
          </a:xfrm>
          <a:prstGeom prst="rect">
            <a:avLst/>
          </a:prstGeom>
          <a:noFill/>
        </p:spPr>
        <p:txBody>
          <a:bodyPr wrap="square" rtlCol="0">
            <a:spAutoFit/>
          </a:bodyPr>
          <a:lstStyle/>
          <a:p>
            <a:pPr algn="ctr"/>
            <a:r>
              <a:rPr lang="en-GB" sz="2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5601796" y="1747943"/>
            <a:ext cx="5714524" cy="1569660"/>
          </a:xfrm>
          <a:prstGeom prst="rect">
            <a:avLst/>
          </a:prstGeom>
          <a:noFill/>
        </p:spPr>
        <p:txBody>
          <a:bodyPr wrap="square" rtlCol="0">
            <a:spAutoFit/>
          </a:bodyPr>
          <a:lstStyle/>
          <a:p>
            <a:pPr algn="ctr"/>
            <a:r>
              <a:rPr lang="en-GB" sz="2400" b="1" dirty="0">
                <a:latin typeface="Century Gothic" panose="020B0502020202020204" pitchFamily="34" charset="0"/>
              </a:rPr>
              <a:t>What questions do you have about this picture?</a:t>
            </a:r>
          </a:p>
          <a:p>
            <a:pPr algn="ctr"/>
            <a:endParaRPr lang="en-GB" sz="24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5801360" y="3820209"/>
            <a:ext cx="5405120" cy="1200329"/>
          </a:xfrm>
          <a:prstGeom prst="rect">
            <a:avLst/>
          </a:prstGeom>
          <a:noFill/>
        </p:spPr>
        <p:txBody>
          <a:bodyPr wrap="square" rtlCol="0">
            <a:spAutoFit/>
          </a:bodyPr>
          <a:lstStyle/>
          <a:p>
            <a:pPr algn="ctr"/>
            <a:r>
              <a:rPr lang="en-GB" sz="2400" b="1" dirty="0">
                <a:latin typeface="Century Gothic" panose="020B0502020202020204" pitchFamily="34" charset="0"/>
              </a:rPr>
              <a:t>Can you make a prediction about what we are going to talk about today?</a:t>
            </a:r>
          </a:p>
        </p:txBody>
      </p:sp>
      <p:pic>
        <p:nvPicPr>
          <p:cNvPr id="6" name="Picture 5">
            <a:extLst>
              <a:ext uri="{FF2B5EF4-FFF2-40B4-BE49-F238E27FC236}">
                <a16:creationId xmlns:a16="http://schemas.microsoft.com/office/drawing/2014/main" id="{E33F7417-A12B-49BF-A362-9FE5135DE47E}"/>
              </a:ext>
            </a:extLst>
          </p:cNvPr>
          <p:cNvPicPr>
            <a:picLocks noChangeAspect="1"/>
          </p:cNvPicPr>
          <p:nvPr/>
        </p:nvPicPr>
        <p:blipFill>
          <a:blip r:embed="rId3"/>
          <a:stretch>
            <a:fillRect/>
          </a:stretch>
        </p:blipFill>
        <p:spPr>
          <a:xfrm>
            <a:off x="875680" y="639069"/>
            <a:ext cx="3809999" cy="5579861"/>
          </a:xfrm>
          <a:prstGeom prst="rect">
            <a:avLst/>
          </a:prstGeom>
        </p:spPr>
      </p:pic>
      <p:sp>
        <p:nvSpPr>
          <p:cNvPr id="14" name="TextBox 13">
            <a:extLst>
              <a:ext uri="{FF2B5EF4-FFF2-40B4-BE49-F238E27FC236}">
                <a16:creationId xmlns:a16="http://schemas.microsoft.com/office/drawing/2014/main" id="{2C92E877-5420-4C9D-91AF-18930B263B6A}"/>
              </a:ext>
            </a:extLst>
          </p:cNvPr>
          <p:cNvSpPr txBox="1"/>
          <p:nvPr/>
        </p:nvSpPr>
        <p:spPr>
          <a:xfrm>
            <a:off x="6038876" y="5845836"/>
            <a:ext cx="6096000" cy="369332"/>
          </a:xfrm>
          <a:prstGeom prst="rect">
            <a:avLst/>
          </a:prstGeom>
          <a:noFill/>
        </p:spPr>
        <p:txBody>
          <a:bodyPr wrap="square">
            <a:spAutoFit/>
          </a:bodyPr>
          <a:lstStyle/>
          <a:p>
            <a:r>
              <a:rPr lang="en-GB" dirty="0"/>
              <a:t>Angelo da Fonseca (Indian, 1902-1967), Nativity, 1954.</a:t>
            </a:r>
          </a:p>
        </p:txBody>
      </p:sp>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29658"/>
            <a:ext cx="11029616" cy="988332"/>
          </a:xfrm>
        </p:spPr>
        <p:txBody>
          <a:bodyPr/>
          <a:lstStyle/>
          <a:p>
            <a:r>
              <a:rPr lang="en-GB"/>
              <a:t>Challenge question</a:t>
            </a:r>
            <a:endParaRPr lang="en-GB"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62267" y="1943735"/>
            <a:ext cx="11467465" cy="4612005"/>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What’s Christmas about for Christians? </a:t>
            </a:r>
          </a:p>
          <a:p>
            <a:pPr algn="ctr"/>
            <a:r>
              <a:rPr lang="en-GB" dirty="0">
                <a:latin typeface="Century Gothic" panose="020B0502020202020204" pitchFamily="34" charset="0"/>
              </a:rPr>
              <a:t>If you answered, “Jesus,” then you can get a pat on the back. </a:t>
            </a:r>
          </a:p>
          <a:p>
            <a:pPr algn="ctr"/>
            <a:r>
              <a:rPr lang="en-GB" dirty="0">
                <a:latin typeface="Century Gothic" panose="020B0502020202020204" pitchFamily="34" charset="0"/>
              </a:rPr>
              <a:t>For Christians Christmas is definitely about the baby in the manger. But it’s also about some other people whose part in the first Christmas should not be ignored.</a:t>
            </a:r>
          </a:p>
          <a:p>
            <a:pPr algn="ctr"/>
            <a:r>
              <a:rPr lang="en-GB" dirty="0">
                <a:latin typeface="Century Gothic" panose="020B0502020202020204" pitchFamily="34" charset="0"/>
              </a:rPr>
              <a:t>One of these is Mary.</a:t>
            </a:r>
          </a:p>
          <a:p>
            <a:pPr algn="ctr"/>
            <a:endParaRPr lang="en-GB" dirty="0">
              <a:latin typeface="Century Gothic" panose="020B0502020202020204" pitchFamily="34" charset="0"/>
            </a:endParaRPr>
          </a:p>
          <a:p>
            <a:pPr algn="ctr"/>
            <a:r>
              <a:rPr lang="en-GB" sz="2400" b="1" dirty="0">
                <a:latin typeface="Century Gothic" panose="020B0502020202020204" pitchFamily="34" charset="0"/>
              </a:rPr>
              <a:t>Do you think we all have a job to do in this world?</a:t>
            </a:r>
          </a:p>
          <a:p>
            <a:pPr algn="ctr"/>
            <a:r>
              <a:rPr lang="en-GB" sz="2400" b="1" dirty="0">
                <a:latin typeface="Century Gothic" panose="020B0502020202020204" pitchFamily="34" charset="0"/>
              </a:rPr>
              <a:t>What do you think your job is?</a:t>
            </a:r>
          </a:p>
          <a:p>
            <a:pPr algn="ctr"/>
            <a:r>
              <a:rPr lang="en-GB" sz="2400" b="1" dirty="0">
                <a:latin typeface="Century Gothic" panose="020B0502020202020204" pitchFamily="34" charset="0"/>
              </a:rPr>
              <a:t>Do you think it is an important job?</a:t>
            </a:r>
          </a:p>
          <a:p>
            <a:pPr algn="ctr"/>
            <a:r>
              <a:rPr lang="en-GB" sz="2400" b="1" dirty="0">
                <a:latin typeface="Century Gothic" panose="020B0502020202020204" pitchFamily="34" charset="0"/>
              </a:rPr>
              <a:t>How do you think you would feel if you had a visit from an angel who told you that God had a very special job for you?</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Read Mary’s story. According to the Bible what job was she given? </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p:txBody>
      </p:sp>
      <p:pic>
        <p:nvPicPr>
          <p:cNvPr id="4" name="Picture 3">
            <a:extLst>
              <a:ext uri="{FF2B5EF4-FFF2-40B4-BE49-F238E27FC236}">
                <a16:creationId xmlns:a16="http://schemas.microsoft.com/office/drawing/2014/main" id="{B243E656-60E0-47D1-8B12-60B2B9FDB519}"/>
              </a:ext>
            </a:extLst>
          </p:cNvPr>
          <p:cNvPicPr>
            <a:picLocks noChangeAspect="1"/>
          </p:cNvPicPr>
          <p:nvPr/>
        </p:nvPicPr>
        <p:blipFill>
          <a:blip r:embed="rId2"/>
          <a:stretch>
            <a:fillRect/>
          </a:stretch>
        </p:blipFill>
        <p:spPr>
          <a:xfrm>
            <a:off x="294923" y="2976283"/>
            <a:ext cx="2133785" cy="2048434"/>
          </a:xfrm>
          <a:prstGeom prst="rect">
            <a:avLst/>
          </a:prstGeom>
        </p:spPr>
      </p:pic>
    </p:spTree>
    <p:extLst>
      <p:ext uri="{BB962C8B-B14F-4D97-AF65-F5344CB8AC3E}">
        <p14:creationId xmlns:p14="http://schemas.microsoft.com/office/powerpoint/2010/main" val="2905551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D441E7DC-C148-4A95-AF2B-D613C2820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3FB3E502-7B9D-4CC2-AEF1-61E35D08E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BC3DFB63-5ACC-44EB-A0A9-33D0ADA3E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29AF194A-0601-43E0-A19D-410A096F7F5C}"/>
              </a:ext>
            </a:extLst>
          </p:cNvPr>
          <p:cNvPicPr>
            <a:picLocks noChangeAspect="1"/>
          </p:cNvPicPr>
          <p:nvPr/>
        </p:nvPicPr>
        <p:blipFill rotWithShape="1">
          <a:blip r:embed="rId2"/>
          <a:srcRect t="41879" r="-1" b="19730"/>
          <a:stretch/>
        </p:blipFill>
        <p:spPr>
          <a:xfrm>
            <a:off x="20" y="10"/>
            <a:ext cx="12191980" cy="6857990"/>
          </a:xfrm>
          <a:prstGeom prst="rect">
            <a:avLst/>
          </a:prstGeom>
        </p:spPr>
      </p:pic>
      <p:sp>
        <p:nvSpPr>
          <p:cNvPr id="25" name="TextBox 24">
            <a:extLst>
              <a:ext uri="{FF2B5EF4-FFF2-40B4-BE49-F238E27FC236}">
                <a16:creationId xmlns:a16="http://schemas.microsoft.com/office/drawing/2014/main" id="{BF0B8D4B-7B5E-43E8-8345-CBC18476AC39}"/>
              </a:ext>
            </a:extLst>
          </p:cNvPr>
          <p:cNvSpPr txBox="1"/>
          <p:nvPr/>
        </p:nvSpPr>
        <p:spPr>
          <a:xfrm>
            <a:off x="220373" y="502920"/>
            <a:ext cx="11746233" cy="535531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dirty="0">
                <a:latin typeface="Century Gothic" panose="020B0502020202020204" pitchFamily="34" charset="0"/>
              </a:rPr>
              <a:t>God sent the angel Gabriel to a virgin who lived in Nazareth, a town in Galilee. She was engaged to marry a man named Joseph from the family of David. Her name was Mary. The angel came to her and said, “Greetings! The Lord has blessed you and is with you.”</a:t>
            </a:r>
          </a:p>
          <a:p>
            <a:endParaRPr lang="en-GB" dirty="0">
              <a:latin typeface="Century Gothic" panose="020B0502020202020204" pitchFamily="34" charset="0"/>
            </a:endParaRPr>
          </a:p>
          <a:p>
            <a:r>
              <a:rPr lang="en-GB" dirty="0">
                <a:latin typeface="Century Gothic" panose="020B0502020202020204" pitchFamily="34" charset="0"/>
              </a:rPr>
              <a:t>But Mary was very confused by what the angel said. Mary wondered, “What does this mean?”</a:t>
            </a:r>
          </a:p>
          <a:p>
            <a:endParaRPr lang="en-GB" dirty="0">
              <a:latin typeface="Century Gothic" panose="020B0502020202020204" pitchFamily="34" charset="0"/>
            </a:endParaRPr>
          </a:p>
          <a:p>
            <a:r>
              <a:rPr lang="en-GB" dirty="0">
                <a:latin typeface="Century Gothic" panose="020B0502020202020204" pitchFamily="34" charset="0"/>
              </a:rPr>
              <a:t>The angel said to her, “Don’t be afraid, Mary, because God is pleased with you. Listen! You will become pregnant. You will give birth to a son, and you will name him Jesus. He will be great, and people will call him the Son of the Most High. The Lord God will give him the throne of King David, his ancestor. He will rule over the people of Jacob forever. His kingdom will never end.”</a:t>
            </a:r>
          </a:p>
          <a:p>
            <a:endParaRPr lang="en-GB" dirty="0">
              <a:latin typeface="Century Gothic" panose="020B0502020202020204" pitchFamily="34" charset="0"/>
            </a:endParaRPr>
          </a:p>
          <a:p>
            <a:r>
              <a:rPr lang="en-GB" dirty="0">
                <a:latin typeface="Century Gothic" panose="020B0502020202020204" pitchFamily="34" charset="0"/>
              </a:rPr>
              <a:t>Mary said to the angel, “How will this happen? I am not yet married!”</a:t>
            </a:r>
          </a:p>
          <a:p>
            <a:endParaRPr lang="en-GB" dirty="0">
              <a:latin typeface="Century Gothic" panose="020B0502020202020204" pitchFamily="34" charset="0"/>
            </a:endParaRPr>
          </a:p>
          <a:p>
            <a:r>
              <a:rPr lang="en-GB" dirty="0">
                <a:latin typeface="Century Gothic" panose="020B0502020202020204" pitchFamily="34" charset="0"/>
              </a:rPr>
              <a:t>The angel said to Mary, “The Holy Spirit will come upon you, and the power of the Most High will cover you. The baby will be holy. He will be called the Son of God. Now listen! Elizabeth, your relative, is very old. But she is also pregnant with a son. Everyone thought she could not have a baby, but she has been pregnant for six months. God can do everything!”</a:t>
            </a:r>
          </a:p>
          <a:p>
            <a:endParaRPr lang="en-GB" dirty="0">
              <a:latin typeface="Century Gothic" panose="020B0502020202020204" pitchFamily="34" charset="0"/>
            </a:endParaRPr>
          </a:p>
          <a:p>
            <a:r>
              <a:rPr lang="en-GB" dirty="0">
                <a:latin typeface="Century Gothic" panose="020B0502020202020204" pitchFamily="34" charset="0"/>
              </a:rPr>
              <a:t>Mary said, “I am the servant of the Lord. Let this happen to me as you say!” Then the angel went away.</a:t>
            </a:r>
          </a:p>
        </p:txBody>
      </p:sp>
    </p:spTree>
    <p:extLst>
      <p:ext uri="{BB962C8B-B14F-4D97-AF65-F5344CB8AC3E}">
        <p14:creationId xmlns:p14="http://schemas.microsoft.com/office/powerpoint/2010/main" val="181970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9911" y="1981200"/>
            <a:ext cx="10620375" cy="460057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801714" y="1981200"/>
            <a:ext cx="10609774" cy="7109639"/>
          </a:xfrm>
          <a:prstGeom prst="rect">
            <a:avLst/>
          </a:prstGeom>
          <a:noFill/>
        </p:spPr>
        <p:txBody>
          <a:bodyPr wrap="square" rtlCol="0">
            <a:spAutoFit/>
          </a:bodyPr>
          <a:lstStyle/>
          <a:p>
            <a:pPr algn="ctr"/>
            <a:r>
              <a:rPr lang="en-GB" sz="2400" b="1" dirty="0">
                <a:latin typeface="Century Gothic" panose="020B0502020202020204" pitchFamily="34" charset="0"/>
              </a:rPr>
              <a:t>How do you feel about this story?</a:t>
            </a:r>
          </a:p>
          <a:p>
            <a:pPr algn="ctr"/>
            <a:r>
              <a:rPr lang="en-GB" sz="2400" b="1" dirty="0">
                <a:latin typeface="Century Gothic" panose="020B0502020202020204" pitchFamily="34" charset="0"/>
              </a:rPr>
              <a:t>What words or phrases stand out for you? </a:t>
            </a:r>
          </a:p>
          <a:p>
            <a:pPr algn="ctr"/>
            <a:r>
              <a:rPr lang="en-GB" sz="2400" b="1" dirty="0">
                <a:latin typeface="Century Gothic" panose="020B0502020202020204" pitchFamily="34" charset="0"/>
              </a:rPr>
              <a:t>What questions do you have?</a:t>
            </a:r>
          </a:p>
          <a:p>
            <a:pPr algn="ctr"/>
            <a:endParaRPr lang="en-GB" sz="2200" b="1" dirty="0">
              <a:latin typeface="Century Gothic" panose="020B0502020202020204" pitchFamily="34" charset="0"/>
            </a:endParaRPr>
          </a:p>
          <a:p>
            <a:pPr algn="ctr"/>
            <a:r>
              <a:rPr lang="en-GB" sz="2200" b="1" dirty="0">
                <a:latin typeface="Century Gothic" panose="020B0502020202020204" pitchFamily="34" charset="0"/>
              </a:rPr>
              <a:t>Many of us long to know that we are loved and that we are seen as equal to others. We do not want to be treated unfairly just simply because of who we are – we want to be respected regardless of our age, background or gender. Mary as a young woman would not have been treated by many at the time as equal to a man. Christians believe that the Christmas story shows that God did not have those same views. God did not judge Mary because she was a woman or because she was young but only saw the faith that she had. In giving her such a responsible job, God showed that he sees all people as equal and so should we.</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4400" b="1" dirty="0"/>
          </a:p>
        </p:txBody>
      </p:sp>
      <p:pic>
        <p:nvPicPr>
          <p:cNvPr id="4" name="Picture 3">
            <a:extLst>
              <a:ext uri="{FF2B5EF4-FFF2-40B4-BE49-F238E27FC236}">
                <a16:creationId xmlns:a16="http://schemas.microsoft.com/office/drawing/2014/main" id="{7C85622E-5290-4662-B004-43F1298ED8F7}"/>
              </a:ext>
            </a:extLst>
          </p:cNvPr>
          <p:cNvPicPr>
            <a:picLocks noChangeAspect="1"/>
          </p:cNvPicPr>
          <p:nvPr/>
        </p:nvPicPr>
        <p:blipFill>
          <a:blip r:embed="rId2"/>
          <a:stretch>
            <a:fillRect/>
          </a:stretch>
        </p:blipFill>
        <p:spPr>
          <a:xfrm>
            <a:off x="11364804" y="6128341"/>
            <a:ext cx="774151" cy="716643"/>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9911" y="1981200"/>
            <a:ext cx="10620375" cy="460057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693711" y="2426791"/>
            <a:ext cx="10609774" cy="3416320"/>
          </a:xfrm>
          <a:prstGeom prst="rect">
            <a:avLst/>
          </a:prstGeom>
          <a:noFill/>
        </p:spPr>
        <p:txBody>
          <a:bodyPr wrap="square" rtlCol="0">
            <a:spAutoFit/>
          </a:bodyPr>
          <a:lstStyle/>
          <a:p>
            <a:pPr algn="ctr"/>
            <a:endParaRPr lang="en-GB" sz="2400" b="1" dirty="0">
              <a:latin typeface="Century Gothic" panose="020B0502020202020204" pitchFamily="34" charset="0"/>
            </a:endParaRPr>
          </a:p>
          <a:p>
            <a:pPr algn="ctr"/>
            <a:r>
              <a:rPr lang="en-GB" sz="4800" b="1" dirty="0">
                <a:latin typeface="Century Gothic" panose="020B0502020202020204" pitchFamily="34" charset="0"/>
              </a:rPr>
              <a:t>Take time to think about your answers to the previous questions and then feedback your thoughts.</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p:txBody>
      </p:sp>
    </p:spTree>
    <p:extLst>
      <p:ext uri="{BB962C8B-B14F-4D97-AF65-F5344CB8AC3E}">
        <p14:creationId xmlns:p14="http://schemas.microsoft.com/office/powerpoint/2010/main" val="62470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If you would like to, join in with this Prayer or sit and think quietly about all we have Talked about today</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48974"/>
            <a:ext cx="10620375" cy="435292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l" fontAlgn="base"/>
            <a:endParaRPr lang="en-GB" sz="1400" b="0" i="0" dirty="0">
              <a:solidFill>
                <a:srgbClr val="474747"/>
              </a:solidFill>
              <a:effectLst/>
              <a:latin typeface="Source Sans Pro" panose="020B0503030403020204" pitchFamily="34" charset="0"/>
            </a:endParaRPr>
          </a:p>
          <a:p>
            <a:pPr algn="l" fontAlgn="base"/>
            <a:endParaRPr lang="en-GB" sz="1400" dirty="0">
              <a:solidFill>
                <a:srgbClr val="474747"/>
              </a:solidFill>
              <a:latin typeface="Source Sans Pro" panose="020B0503030403020204" pitchFamily="34" charset="0"/>
            </a:endParaRPr>
          </a:p>
          <a:p>
            <a:pPr fontAlgn="base"/>
            <a:r>
              <a:rPr lang="en-GB" sz="2400" dirty="0">
                <a:solidFill>
                  <a:srgbClr val="474747"/>
                </a:solidFill>
                <a:latin typeface="Century Gothic" panose="020B0502020202020204" pitchFamily="34" charset="0"/>
              </a:rPr>
              <a:t>As we celebrate and give thanks for the achievements of women, we remember the women who have played a part in our lives.</a:t>
            </a:r>
            <a:br>
              <a:rPr lang="en-GB" sz="2400" dirty="0">
                <a:solidFill>
                  <a:srgbClr val="474747"/>
                </a:solidFill>
                <a:latin typeface="Century Gothic" panose="020B0502020202020204" pitchFamily="34" charset="0"/>
              </a:rPr>
            </a:br>
            <a:r>
              <a:rPr lang="en-GB" sz="2400" dirty="0">
                <a:solidFill>
                  <a:srgbClr val="474747"/>
                </a:solidFill>
                <a:latin typeface="Century Gothic" panose="020B0502020202020204" pitchFamily="34" charset="0"/>
              </a:rPr>
              <a:t>Those who have nurtured us, taught us, inspired us and loved us.</a:t>
            </a:r>
          </a:p>
          <a:p>
            <a:pPr fontAlgn="base"/>
            <a:r>
              <a:rPr lang="en-GB" sz="2400" dirty="0">
                <a:solidFill>
                  <a:srgbClr val="474747"/>
                </a:solidFill>
                <a:latin typeface="Century Gothic" panose="020B0502020202020204" pitchFamily="34" charset="0"/>
              </a:rPr>
              <a:t>Forgive us when we have not treated them with equality, dignity, and respect.</a:t>
            </a:r>
            <a:br>
              <a:rPr lang="en-GB" sz="2400" dirty="0">
                <a:solidFill>
                  <a:srgbClr val="474747"/>
                </a:solidFill>
                <a:latin typeface="Century Gothic" panose="020B0502020202020204" pitchFamily="34" charset="0"/>
              </a:rPr>
            </a:br>
            <a:r>
              <a:rPr lang="en-GB" sz="2400" dirty="0">
                <a:solidFill>
                  <a:srgbClr val="474747"/>
                </a:solidFill>
                <a:latin typeface="Century Gothic" panose="020B0502020202020204" pitchFamily="34" charset="0"/>
              </a:rPr>
              <a:t>We acknowledge the challenges that people, both men and women, still face all around the world we pray that all people may know equality of healthcare, of education, of wealth, and of prospects. We pray that all people may know themselves to be respected, safe, included, and empowered.</a:t>
            </a:r>
          </a:p>
          <a:p>
            <a:pPr algn="l" fontAlgn="base"/>
            <a:endParaRPr lang="en-GB" sz="1400" b="0" i="0" dirty="0">
              <a:solidFill>
                <a:srgbClr val="474747"/>
              </a:solidFill>
              <a:effectLst/>
              <a:latin typeface="Source Sans Pro" panose="020B0503030403020204" pitchFamily="34" charset="0"/>
            </a:endParaRPr>
          </a:p>
          <a:p>
            <a:pPr algn="l" fontAlgn="base"/>
            <a:br>
              <a:rPr lang="en-GB" sz="1400" b="0" i="0" dirty="0">
                <a:solidFill>
                  <a:srgbClr val="474747"/>
                </a:solidFill>
                <a:effectLst/>
                <a:latin typeface="Source Sans Pro" panose="020B0503030403020204" pitchFamily="34" charset="0"/>
              </a:rPr>
            </a:br>
            <a:endParaRPr lang="en-GB" sz="2400" b="0" i="0" dirty="0">
              <a:solidFill>
                <a:srgbClr val="474747"/>
              </a:solidFill>
              <a:effectLst/>
              <a:latin typeface="Century Gothic" panose="020B0502020202020204" pitchFamily="34" charset="0"/>
            </a:endParaRP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4">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16">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8">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0">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3" name="Rectangle 22">
            <a:extLst>
              <a:ext uri="{FF2B5EF4-FFF2-40B4-BE49-F238E27FC236}">
                <a16:creationId xmlns:a16="http://schemas.microsoft.com/office/drawing/2014/main" id="{71580711-480D-4AE6-87AC-50832A023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56EB3421-8B7E-4E63-9FDF-F18CCE635D35}"/>
              </a:ext>
            </a:extLst>
          </p:cNvPr>
          <p:cNvSpPr>
            <a:spLocks noGrp="1"/>
          </p:cNvSpPr>
          <p:nvPr>
            <p:ph type="title"/>
          </p:nvPr>
        </p:nvSpPr>
        <p:spPr>
          <a:xfrm>
            <a:off x="631896" y="4305498"/>
            <a:ext cx="10993549" cy="704652"/>
          </a:xfrm>
        </p:spPr>
        <p:txBody>
          <a:bodyPr vert="horz" lIns="91440" tIns="45720" rIns="91440" bIns="45720" rtlCol="0" anchor="b">
            <a:normAutofit/>
          </a:bodyPr>
          <a:lstStyle/>
          <a:p>
            <a:r>
              <a:rPr lang="en-US" sz="3600" b="1" dirty="0">
                <a:solidFill>
                  <a:schemeClr val="accent1"/>
                </a:solidFill>
              </a:rPr>
              <a:t>think…</a:t>
            </a:r>
          </a:p>
        </p:txBody>
      </p:sp>
      <p:grpSp>
        <p:nvGrpSpPr>
          <p:cNvPr id="25" name="Group 24">
            <a:extLst>
              <a:ext uri="{FF2B5EF4-FFF2-40B4-BE49-F238E27FC236}">
                <a16:creationId xmlns:a16="http://schemas.microsoft.com/office/drawing/2014/main" id="{4509808C-F998-48F4-9144-FC13C858E6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6" name="Rectangle 25">
              <a:extLst>
                <a:ext uri="{FF2B5EF4-FFF2-40B4-BE49-F238E27FC236}">
                  <a16:creationId xmlns:a16="http://schemas.microsoft.com/office/drawing/2014/main" id="{0FD21958-FC09-4496-BDFA-0E2529798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82D29FCB-6892-4B0A-B75B-453CC3FB1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9AB0877B-B8C8-4C6E-BFB8-3DF243BF1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10" name="Picture 9" descr="A picture containing text, queen&#10;&#10;Description automatically generated">
            <a:extLst>
              <a:ext uri="{FF2B5EF4-FFF2-40B4-BE49-F238E27FC236}">
                <a16:creationId xmlns:a16="http://schemas.microsoft.com/office/drawing/2014/main" id="{56DA93D4-1257-43B9-8FA4-ADCF8D0E3778}"/>
              </a:ext>
            </a:extLst>
          </p:cNvPr>
          <p:cNvPicPr>
            <a:picLocks noChangeAspect="1"/>
          </p:cNvPicPr>
          <p:nvPr/>
        </p:nvPicPr>
        <p:blipFill rotWithShape="1">
          <a:blip r:embed="rId2"/>
          <a:srcRect t="14099" r="-1" b="18874"/>
          <a:stretch/>
        </p:blipFill>
        <p:spPr>
          <a:xfrm>
            <a:off x="482600" y="633946"/>
            <a:ext cx="11292143" cy="3557252"/>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AAAEFA70-D6DE-4685-A0D8-672B68CDDD84}"/>
              </a:ext>
            </a:extLst>
          </p:cNvPr>
          <p:cNvSpPr txBox="1"/>
          <p:nvPr/>
        </p:nvSpPr>
        <p:spPr>
          <a:xfrm>
            <a:off x="417257" y="5010150"/>
            <a:ext cx="11292143" cy="1754326"/>
          </a:xfrm>
          <a:prstGeom prst="rect">
            <a:avLst/>
          </a:prstGeom>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a:latin typeface="Century Gothic" panose="020B0502020202020204" pitchFamily="34" charset="0"/>
              </a:rPr>
              <a:t>Have you learnt about any other women who ‘broke the mould’ and achieved what some thought they could not do? Do you have a woman who you look up to? Why do you look up to her?</a:t>
            </a:r>
          </a:p>
          <a:p>
            <a:r>
              <a:rPr lang="en-GB" dirty="0">
                <a:latin typeface="Century Gothic" panose="020B0502020202020204" pitchFamily="34" charset="0"/>
              </a:rPr>
              <a:t>Maybe you could research some of these women:</a:t>
            </a:r>
          </a:p>
          <a:p>
            <a:r>
              <a:rPr lang="en-GB" dirty="0">
                <a:solidFill>
                  <a:srgbClr val="FF000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https://www.ducksters.com/biography/women_leaders/marie_curie.php</a:t>
            </a:r>
            <a:r>
              <a:rPr lang="en-GB" dirty="0">
                <a:solidFill>
                  <a:srgbClr val="FF0000"/>
                </a:solidFill>
                <a:latin typeface="Century Gothic" panose="020B0502020202020204" pitchFamily="34" charset="0"/>
              </a:rPr>
              <a:t> </a:t>
            </a:r>
          </a:p>
          <a:p>
            <a:r>
              <a:rPr lang="en-GB" dirty="0">
                <a:solidFill>
                  <a:srgbClr val="FF000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https://www.ducksters.com/biography/women_leaders/rosa_parks.php</a:t>
            </a:r>
            <a:endParaRPr lang="en-GB" dirty="0">
              <a:solidFill>
                <a:srgbClr val="FF0000"/>
              </a:solidFill>
              <a:latin typeface="Century Gothic" panose="020B0502020202020204" pitchFamily="34" charset="0"/>
            </a:endParaRPr>
          </a:p>
          <a:p>
            <a:r>
              <a:rPr lang="en-GB" dirty="0" err="1">
                <a:solidFill>
                  <a:srgbClr val="FF0000"/>
                </a:solidFill>
                <a:latin typeface="Century Gothic" panose="020B0502020202020204" pitchFamily="34" charset="0"/>
              </a:rPr>
              <a:t>Dr.</a:t>
            </a:r>
            <a:r>
              <a:rPr lang="en-GB" dirty="0">
                <a:solidFill>
                  <a:srgbClr val="FF0000"/>
                </a:solidFill>
                <a:latin typeface="Century Gothic" panose="020B0502020202020204" pitchFamily="34" charset="0"/>
              </a:rPr>
              <a:t> </a:t>
            </a:r>
            <a:r>
              <a:rPr lang="en-GB" dirty="0" err="1">
                <a:solidFill>
                  <a:srgbClr val="FF0000"/>
                </a:solidFill>
                <a:latin typeface="Century Gothic" panose="020B0502020202020204" pitchFamily="34" charset="0"/>
              </a:rPr>
              <a:t>Hawa</a:t>
            </a:r>
            <a:r>
              <a:rPr lang="en-GB" dirty="0">
                <a:solidFill>
                  <a:srgbClr val="FF0000"/>
                </a:solidFill>
                <a:latin typeface="Century Gothic" panose="020B0502020202020204" pitchFamily="34" charset="0"/>
              </a:rPr>
              <a:t> Abdi </a:t>
            </a:r>
            <a:r>
              <a:rPr lang="en-GB" dirty="0">
                <a:solidFill>
                  <a:srgbClr val="FF0000"/>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https://www.youtube.com/watch?v=l0WENROEFA8&amp;t=14s</a:t>
            </a:r>
            <a:r>
              <a:rPr lang="en-GB" dirty="0">
                <a:solidFill>
                  <a:srgbClr val="FF0000"/>
                </a:solidFill>
                <a:latin typeface="Century Gothic" panose="020B0502020202020204" pitchFamily="34" charset="0"/>
              </a:rPr>
              <a:t> </a:t>
            </a:r>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1179</TotalTime>
  <Words>920</Words>
  <Application>Microsoft Office PowerPoint</Application>
  <PresentationFormat>Widescreen</PresentationFormat>
  <Paragraphs>61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Century Gothic</vt:lpstr>
      <vt:lpstr>Gill Sans MT</vt:lpstr>
      <vt:lpstr>Source Sans Pro</vt:lpstr>
      <vt:lpstr>Wingdings 2</vt:lpstr>
      <vt:lpstr>Dividend</vt:lpstr>
      <vt:lpstr>Picture Reflections</vt:lpstr>
      <vt:lpstr>PowerPoint Presentation</vt:lpstr>
      <vt:lpstr>PowerPoint Presentation</vt:lpstr>
      <vt:lpstr>Challenge question</vt:lpstr>
      <vt:lpstr>PowerPoint Presentation</vt:lpstr>
      <vt:lpstr>Reflection Time</vt:lpstr>
      <vt:lpstr>Reflection Time </vt:lpstr>
      <vt:lpstr>If you would like to, join in with this Prayer or sit and think quietly about all we have Talked about today</vt:lpstr>
      <vt:lpstr>think…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74</cp:revision>
  <dcterms:created xsi:type="dcterms:W3CDTF">2020-12-01T13:18:48Z</dcterms:created>
  <dcterms:modified xsi:type="dcterms:W3CDTF">2021-10-25T12:00:26Z</dcterms:modified>
</cp:coreProperties>
</file>