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1" r:id="rId3"/>
    <p:sldId id="258" r:id="rId4"/>
    <p:sldId id="263" r:id="rId5"/>
    <p:sldId id="269" r:id="rId6"/>
    <p:sldId id="262" r:id="rId7"/>
    <p:sldId id="270" r:id="rId8"/>
    <p:sldId id="272"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dirty="0"/>
              <a:pPr/>
              <a:t>7/23/2021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7/23/2021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dirty="0"/>
              <a:pPr/>
              <a:t>7/23/2021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7/23/2021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dirty="0"/>
              <a:pPr/>
              <a:t>7/23/2021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dirty="0"/>
              <a:pPr/>
              <a:t>7/23/2021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p:txBody>
          <a:bodyPr>
            <a:normAutofit/>
          </a:bodyPr>
          <a:lstStyle/>
          <a:p>
            <a:r>
              <a:rPr lang="en-GB" sz="6600" dirty="0"/>
              <a:t>Picture Reflections</a:t>
            </a:r>
          </a:p>
        </p:txBody>
      </p:sp>
      <p:sp>
        <p:nvSpPr>
          <p:cNvPr id="3" name="Subtitle 2">
            <a:extLst>
              <a:ext uri="{FF2B5EF4-FFF2-40B4-BE49-F238E27FC236}">
                <a16:creationId xmlns:a16="http://schemas.microsoft.com/office/drawing/2014/main" id="{84BB492B-99BC-41DB-B0C4-56BD035EB387}"/>
              </a:ext>
            </a:extLst>
          </p:cNvPr>
          <p:cNvSpPr>
            <a:spLocks noGrp="1"/>
          </p:cNvSpPr>
          <p:nvPr>
            <p:ph type="subTitle" idx="1"/>
          </p:nvPr>
        </p:nvSpPr>
        <p:spPr/>
        <p:txBody>
          <a:bodyPr>
            <a:normAutofit/>
          </a:bodyPr>
          <a:lstStyle/>
          <a:p>
            <a:pPr algn="r"/>
            <a:r>
              <a:rPr lang="en-GB" sz="3200" dirty="0"/>
              <a:t>Equality – A </a:t>
            </a:r>
            <a:r>
              <a:rPr lang="en-GB" sz="3200"/>
              <a:t>young child who </a:t>
            </a:r>
            <a:r>
              <a:rPr lang="en-GB" sz="3200" dirty="0"/>
              <a:t>did the right thing </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259A422-0023-4292-8200-E080556F30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E65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413CA5-4739-4BC9-8BB3-B0A4928D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group of animals in a forest&#10;&#10;Description automatically generated with low confidence">
            <a:extLst>
              <a:ext uri="{FF2B5EF4-FFF2-40B4-BE49-F238E27FC236}">
                <a16:creationId xmlns:a16="http://schemas.microsoft.com/office/drawing/2014/main" id="{A005A49D-D2D9-4A4F-A27A-2A02681A5F62}"/>
              </a:ext>
            </a:extLst>
          </p:cNvPr>
          <p:cNvPicPr>
            <a:picLocks noChangeAspect="1"/>
          </p:cNvPicPr>
          <p:nvPr/>
        </p:nvPicPr>
        <p:blipFill>
          <a:blip r:embed="rId2"/>
          <a:stretch>
            <a:fillRect/>
          </a:stretch>
        </p:blipFill>
        <p:spPr>
          <a:xfrm>
            <a:off x="4104344" y="643467"/>
            <a:ext cx="3983312" cy="5571066"/>
          </a:xfrm>
          <a:prstGeom prst="rect">
            <a:avLst/>
          </a:prstGeom>
          <a:ln w="76200">
            <a:solidFill>
              <a:schemeClr val="accent1">
                <a:lumMod val="75000"/>
              </a:schemeClr>
            </a:solid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979182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99C6F4E-B37F-4564-859A-E453E5C3CA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4C365DF-48BC-4BA2-85FE-997D0076EA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chemeClr val="bg1"/>
          </a:solidFill>
          <a:ln w="22225">
            <a:solidFill>
              <a:srgbClr val="C19B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Rounded Corners 1">
            <a:extLst>
              <a:ext uri="{FF2B5EF4-FFF2-40B4-BE49-F238E27FC236}">
                <a16:creationId xmlns:a16="http://schemas.microsoft.com/office/drawing/2014/main" id="{5424E717-F3D1-4318-B517-549319F5FA22}"/>
              </a:ext>
            </a:extLst>
          </p:cNvPr>
          <p:cNvSpPr/>
          <p:nvPr/>
        </p:nvSpPr>
        <p:spPr>
          <a:xfrm>
            <a:off x="5586634" y="643467"/>
            <a:ext cx="5786216" cy="900853"/>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pic>
        <p:nvPicPr>
          <p:cNvPr id="5" name="Picture 4">
            <a:extLst>
              <a:ext uri="{FF2B5EF4-FFF2-40B4-BE49-F238E27FC236}">
                <a16:creationId xmlns:a16="http://schemas.microsoft.com/office/drawing/2014/main" id="{5695124B-ACBD-4092-AC5E-15EC985CCCFE}"/>
              </a:ext>
            </a:extLst>
          </p:cNvPr>
          <p:cNvPicPr>
            <a:picLocks noChangeAspect="1"/>
          </p:cNvPicPr>
          <p:nvPr/>
        </p:nvPicPr>
        <p:blipFill>
          <a:blip r:embed="rId2"/>
          <a:stretch>
            <a:fillRect/>
          </a:stretch>
        </p:blipFill>
        <p:spPr>
          <a:xfrm>
            <a:off x="5601797" y="3797663"/>
            <a:ext cx="5786215" cy="1600051"/>
          </a:xfrm>
          <a:prstGeom prst="rect">
            <a:avLst/>
          </a:prstGeom>
        </p:spPr>
      </p:pic>
      <p:pic>
        <p:nvPicPr>
          <p:cNvPr id="7" name="Picture 6">
            <a:extLst>
              <a:ext uri="{FF2B5EF4-FFF2-40B4-BE49-F238E27FC236}">
                <a16:creationId xmlns:a16="http://schemas.microsoft.com/office/drawing/2014/main" id="{FFAB5D37-A195-458C-9C42-36DB1A3C713C}"/>
              </a:ext>
            </a:extLst>
          </p:cNvPr>
          <p:cNvPicPr>
            <a:picLocks noChangeAspect="1"/>
          </p:cNvPicPr>
          <p:nvPr/>
        </p:nvPicPr>
        <p:blipFill>
          <a:blip r:embed="rId2"/>
          <a:stretch>
            <a:fillRect/>
          </a:stretch>
        </p:blipFill>
        <p:spPr>
          <a:xfrm>
            <a:off x="5601796" y="1707727"/>
            <a:ext cx="5786216" cy="1841293"/>
          </a:xfrm>
          <a:prstGeom prst="rect">
            <a:avLst/>
          </a:prstGeom>
        </p:spPr>
      </p:pic>
      <p:sp>
        <p:nvSpPr>
          <p:cNvPr id="9" name="TextBox 8">
            <a:extLst>
              <a:ext uri="{FF2B5EF4-FFF2-40B4-BE49-F238E27FC236}">
                <a16:creationId xmlns:a16="http://schemas.microsoft.com/office/drawing/2014/main" id="{6F0058EC-6A97-46A2-9502-DEFBE4F8A053}"/>
              </a:ext>
            </a:extLst>
          </p:cNvPr>
          <p:cNvSpPr txBox="1"/>
          <p:nvPr/>
        </p:nvSpPr>
        <p:spPr>
          <a:xfrm>
            <a:off x="5530104" y="847090"/>
            <a:ext cx="5786216" cy="523220"/>
          </a:xfrm>
          <a:prstGeom prst="rect">
            <a:avLst/>
          </a:prstGeom>
          <a:noFill/>
        </p:spPr>
        <p:txBody>
          <a:bodyPr wrap="square" rtlCol="0">
            <a:spAutoFit/>
          </a:bodyPr>
          <a:lstStyle/>
          <a:p>
            <a:pPr algn="ctr"/>
            <a:r>
              <a:rPr lang="en-GB" sz="2800" b="1" dirty="0">
                <a:latin typeface="Century Gothic" panose="020B0502020202020204" pitchFamily="34" charset="0"/>
              </a:rPr>
              <a:t>What do you see in the picture?</a:t>
            </a:r>
          </a:p>
        </p:txBody>
      </p:sp>
      <p:sp>
        <p:nvSpPr>
          <p:cNvPr id="11" name="TextBox 10">
            <a:extLst>
              <a:ext uri="{FF2B5EF4-FFF2-40B4-BE49-F238E27FC236}">
                <a16:creationId xmlns:a16="http://schemas.microsoft.com/office/drawing/2014/main" id="{94AB62F7-2784-45F1-9CBC-4CD6DD33C529}"/>
              </a:ext>
            </a:extLst>
          </p:cNvPr>
          <p:cNvSpPr txBox="1"/>
          <p:nvPr/>
        </p:nvSpPr>
        <p:spPr>
          <a:xfrm>
            <a:off x="5601796" y="1747943"/>
            <a:ext cx="5714524" cy="1569660"/>
          </a:xfrm>
          <a:prstGeom prst="rect">
            <a:avLst/>
          </a:prstGeom>
          <a:noFill/>
        </p:spPr>
        <p:txBody>
          <a:bodyPr wrap="square" rtlCol="0">
            <a:spAutoFit/>
          </a:bodyPr>
          <a:lstStyle/>
          <a:p>
            <a:pPr algn="ctr"/>
            <a:r>
              <a:rPr lang="en-GB" sz="2400" b="1" dirty="0">
                <a:latin typeface="Century Gothic" panose="020B0502020202020204" pitchFamily="34" charset="0"/>
              </a:rPr>
              <a:t>What questions do you have about this picture?</a:t>
            </a:r>
          </a:p>
          <a:p>
            <a:pPr algn="ctr"/>
            <a:endParaRPr lang="en-GB" sz="2400" b="1" dirty="0">
              <a:latin typeface="Century Gothic" panose="020B0502020202020204" pitchFamily="34" charset="0"/>
            </a:endParaRPr>
          </a:p>
          <a:p>
            <a:pPr algn="ctr"/>
            <a:r>
              <a:rPr lang="en-GB" sz="2400" dirty="0">
                <a:latin typeface="Century Gothic" panose="020B0502020202020204" pitchFamily="34" charset="0"/>
              </a:rPr>
              <a:t>Come up with three questions.</a:t>
            </a:r>
          </a:p>
        </p:txBody>
      </p:sp>
      <p:sp>
        <p:nvSpPr>
          <p:cNvPr id="12" name="TextBox 11">
            <a:extLst>
              <a:ext uri="{FF2B5EF4-FFF2-40B4-BE49-F238E27FC236}">
                <a16:creationId xmlns:a16="http://schemas.microsoft.com/office/drawing/2014/main" id="{E83FB7E7-E7DF-4DCE-851E-1C2C6B682080}"/>
              </a:ext>
            </a:extLst>
          </p:cNvPr>
          <p:cNvSpPr txBox="1"/>
          <p:nvPr/>
        </p:nvSpPr>
        <p:spPr>
          <a:xfrm>
            <a:off x="5801360" y="3820209"/>
            <a:ext cx="5405120" cy="1200329"/>
          </a:xfrm>
          <a:prstGeom prst="rect">
            <a:avLst/>
          </a:prstGeom>
          <a:noFill/>
        </p:spPr>
        <p:txBody>
          <a:bodyPr wrap="square" rtlCol="0">
            <a:spAutoFit/>
          </a:bodyPr>
          <a:lstStyle/>
          <a:p>
            <a:pPr algn="ctr"/>
            <a:r>
              <a:rPr lang="en-GB" sz="2400" b="1" dirty="0">
                <a:latin typeface="Century Gothic" panose="020B0502020202020204" pitchFamily="34" charset="0"/>
              </a:rPr>
              <a:t>Can you make a prediction about what we are going to talk about today?</a:t>
            </a:r>
          </a:p>
        </p:txBody>
      </p:sp>
      <p:pic>
        <p:nvPicPr>
          <p:cNvPr id="4" name="Picture 3">
            <a:extLst>
              <a:ext uri="{FF2B5EF4-FFF2-40B4-BE49-F238E27FC236}">
                <a16:creationId xmlns:a16="http://schemas.microsoft.com/office/drawing/2014/main" id="{821ABD17-E8A0-4F04-8CDA-10FCCA88656B}"/>
              </a:ext>
            </a:extLst>
          </p:cNvPr>
          <p:cNvPicPr>
            <a:picLocks noChangeAspect="1"/>
          </p:cNvPicPr>
          <p:nvPr/>
        </p:nvPicPr>
        <p:blipFill>
          <a:blip r:embed="rId3"/>
          <a:stretch>
            <a:fillRect/>
          </a:stretch>
        </p:blipFill>
        <p:spPr>
          <a:xfrm>
            <a:off x="966867" y="576262"/>
            <a:ext cx="4086225" cy="5705475"/>
          </a:xfrm>
          <a:prstGeom prst="rect">
            <a:avLst/>
          </a:prstGeom>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29658"/>
            <a:ext cx="11029616" cy="988332"/>
          </a:xfrm>
        </p:spPr>
        <p:txBody>
          <a:bodyPr/>
          <a:lstStyle/>
          <a:p>
            <a:r>
              <a:rPr lang="en-GB"/>
              <a:t>Challenge question</a:t>
            </a:r>
            <a:endParaRPr lang="en-GB" dirty="0"/>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362267" y="1943735"/>
            <a:ext cx="11467465" cy="461200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1600" dirty="0">
                <a:latin typeface="Century Gothic" panose="020B0502020202020204" pitchFamily="34" charset="0"/>
              </a:rPr>
              <a:t>According to the Bible, after Jesus was born, he was wrapped in strips of cloth and placed in a manger.  A manger is a feeding trough from which donkeys, horses, and other animals eat. One reason Christians believe Jesus was put into the manger is that it is a symbol of Jesus’ humble birth. Christians believe that it points to an amazing truth: that on his first night on this earth, the Son of God, slept in a trough where the animals fed. What a picture of God’s desire to show that he has no favourites. God does not judge a person by wealth or status, He does not have favourites but treats all people equally.  This is why Jesus was born on earth in the poorest of situations, giving up all the glory and beauty of heaven.</a:t>
            </a:r>
          </a:p>
          <a:p>
            <a:pPr algn="ctr"/>
            <a:endParaRPr lang="en-GB" b="1" dirty="0">
              <a:latin typeface="Century Gothic" panose="020B0502020202020204" pitchFamily="34" charset="0"/>
            </a:endParaRPr>
          </a:p>
          <a:p>
            <a:pPr algn="ctr"/>
            <a:r>
              <a:rPr lang="en-GB" b="1" dirty="0">
                <a:latin typeface="Century Gothic" panose="020B0502020202020204" pitchFamily="34" charset="0"/>
              </a:rPr>
              <a:t>Do you think it is important to treat all people as equals and with dignity and respect?</a:t>
            </a:r>
          </a:p>
          <a:p>
            <a:pPr algn="ctr"/>
            <a:r>
              <a:rPr lang="en-GB" b="1" dirty="0">
                <a:latin typeface="Century Gothic" panose="020B0502020202020204" pitchFamily="34" charset="0"/>
              </a:rPr>
              <a:t>Why or why not?</a:t>
            </a:r>
          </a:p>
          <a:p>
            <a:pPr algn="ctr"/>
            <a:r>
              <a:rPr lang="en-GB" b="1" dirty="0">
                <a:latin typeface="Century Gothic" panose="020B0502020202020204" pitchFamily="34" charset="0"/>
              </a:rPr>
              <a:t>What do you think Christians can learn from the Christmas account about treating people equally?</a:t>
            </a:r>
          </a:p>
          <a:p>
            <a:pPr algn="ctr"/>
            <a:r>
              <a:rPr lang="en-GB" b="1" dirty="0">
                <a:latin typeface="Century Gothic" panose="020B0502020202020204" pitchFamily="34" charset="0"/>
              </a:rPr>
              <a:t>Do you believe that God has favourites? Does your belief make a difference to how you treat others?</a:t>
            </a:r>
          </a:p>
          <a:p>
            <a:pPr algn="ctr"/>
            <a:endParaRPr lang="en-GB" b="1" dirty="0">
              <a:latin typeface="Century Gothic" panose="020B0502020202020204" pitchFamily="34" charset="0"/>
            </a:endParaRPr>
          </a:p>
          <a:p>
            <a:pPr algn="ctr"/>
            <a:r>
              <a:rPr lang="en-GB" b="1" dirty="0">
                <a:latin typeface="Century Gothic" panose="020B0502020202020204" pitchFamily="34" charset="0"/>
              </a:rPr>
              <a:t>As you think about these things – read the following traditional story…</a:t>
            </a:r>
          </a:p>
          <a:p>
            <a:pPr algn="ctr"/>
            <a:endParaRPr lang="en-GB" sz="1400" b="1" dirty="0">
              <a:latin typeface="Century Gothic" panose="020B0502020202020204" pitchFamily="34" charset="0"/>
            </a:endParaRPr>
          </a:p>
          <a:p>
            <a:pPr algn="ctr"/>
            <a:endParaRPr lang="en-GB" sz="1400" b="1" dirty="0">
              <a:latin typeface="Century Gothic" panose="020B0502020202020204" pitchFamily="34" charset="0"/>
            </a:endParaRPr>
          </a:p>
        </p:txBody>
      </p:sp>
      <p:pic>
        <p:nvPicPr>
          <p:cNvPr id="4" name="Picture 3">
            <a:extLst>
              <a:ext uri="{FF2B5EF4-FFF2-40B4-BE49-F238E27FC236}">
                <a16:creationId xmlns:a16="http://schemas.microsoft.com/office/drawing/2014/main" id="{9419FCC6-1383-4E4D-A37B-23E3585D48EC}"/>
              </a:ext>
            </a:extLst>
          </p:cNvPr>
          <p:cNvPicPr>
            <a:picLocks noChangeAspect="1"/>
          </p:cNvPicPr>
          <p:nvPr/>
        </p:nvPicPr>
        <p:blipFill>
          <a:blip r:embed="rId2"/>
          <a:stretch>
            <a:fillRect/>
          </a:stretch>
        </p:blipFill>
        <p:spPr>
          <a:xfrm>
            <a:off x="85857" y="5346003"/>
            <a:ext cx="1495293" cy="1435482"/>
          </a:xfrm>
          <a:prstGeom prst="rect">
            <a:avLst/>
          </a:prstGeom>
        </p:spPr>
      </p:pic>
    </p:spTree>
    <p:extLst>
      <p:ext uri="{BB962C8B-B14F-4D97-AF65-F5344CB8AC3E}">
        <p14:creationId xmlns:p14="http://schemas.microsoft.com/office/powerpoint/2010/main" val="29055513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D441E7DC-C148-4A95-AF2B-D613C2820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45" name="Rectangle 44">
            <a:extLst>
              <a:ext uri="{FF2B5EF4-FFF2-40B4-BE49-F238E27FC236}">
                <a16:creationId xmlns:a16="http://schemas.microsoft.com/office/drawing/2014/main" id="{3FB3E502-7B9D-4CC2-AEF1-61E35D08ED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47" name="Rectangle 46">
            <a:extLst>
              <a:ext uri="{FF2B5EF4-FFF2-40B4-BE49-F238E27FC236}">
                <a16:creationId xmlns:a16="http://schemas.microsoft.com/office/drawing/2014/main" id="{BC3DFB63-5ACC-44EB-A0A9-33D0ADA3E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a:extLst>
              <a:ext uri="{FF2B5EF4-FFF2-40B4-BE49-F238E27FC236}">
                <a16:creationId xmlns:a16="http://schemas.microsoft.com/office/drawing/2014/main" id="{51919E79-E59B-4D1B-AC44-26F879CF819D}"/>
              </a:ext>
            </a:extLst>
          </p:cNvPr>
          <p:cNvPicPr>
            <a:picLocks noChangeAspect="1"/>
          </p:cNvPicPr>
          <p:nvPr/>
        </p:nvPicPr>
        <p:blipFill>
          <a:blip r:embed="rId2"/>
          <a:stretch>
            <a:fillRect/>
          </a:stretch>
        </p:blipFill>
        <p:spPr>
          <a:xfrm>
            <a:off x="0" y="0"/>
            <a:ext cx="12191999" cy="7115175"/>
          </a:xfrm>
          <a:prstGeom prst="rect">
            <a:avLst/>
          </a:prstGeom>
        </p:spPr>
      </p:pic>
      <p:sp>
        <p:nvSpPr>
          <p:cNvPr id="25" name="TextBox 24">
            <a:extLst>
              <a:ext uri="{FF2B5EF4-FFF2-40B4-BE49-F238E27FC236}">
                <a16:creationId xmlns:a16="http://schemas.microsoft.com/office/drawing/2014/main" id="{BF0B8D4B-7B5E-43E8-8345-CBC18476AC39}"/>
              </a:ext>
            </a:extLst>
          </p:cNvPr>
          <p:cNvSpPr txBox="1"/>
          <p:nvPr/>
        </p:nvSpPr>
        <p:spPr>
          <a:xfrm>
            <a:off x="269601" y="548640"/>
            <a:ext cx="11647777" cy="590931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GB" dirty="0">
                <a:latin typeface="Century Gothic" panose="020B0502020202020204" pitchFamily="34" charset="0"/>
              </a:rPr>
              <a:t>Two little children were sitting by the fire one cold winter's night. All at once they heard a timid knock at the door, and one ran to open it. There, outside in the cold and the darkness, stood a child with no shoes upon his feet and dressed in thin, ragged garments. He was shivering with cold, and he asked to come in and warm himself.</a:t>
            </a:r>
          </a:p>
          <a:p>
            <a:endParaRPr lang="en-GB" dirty="0">
              <a:latin typeface="Century Gothic" panose="020B0502020202020204" pitchFamily="34" charset="0"/>
            </a:endParaRPr>
          </a:p>
          <a:p>
            <a:r>
              <a:rPr lang="en-GB" dirty="0">
                <a:latin typeface="Century Gothic" panose="020B0502020202020204" pitchFamily="34" charset="0"/>
              </a:rPr>
              <a:t>"Yes, come," cried both the children; "you can sit at the fire with us. Come in!"</a:t>
            </a:r>
          </a:p>
          <a:p>
            <a:endParaRPr lang="en-GB" dirty="0">
              <a:latin typeface="Century Gothic" panose="020B0502020202020204" pitchFamily="34" charset="0"/>
            </a:endParaRPr>
          </a:p>
          <a:p>
            <a:r>
              <a:rPr lang="en-GB" dirty="0">
                <a:latin typeface="Century Gothic" panose="020B0502020202020204" pitchFamily="34" charset="0"/>
              </a:rPr>
              <a:t>They drew the little stranger to their warm seat and shared their food with him, and gave him their bed, while they slept on the hard floor. In the night they were woken up by sounds of sweet music and, looking out, they saw a band of angels in shining garments approaching the house. They were playing on golden harps, and the air was full of melody.</a:t>
            </a:r>
          </a:p>
          <a:p>
            <a:endParaRPr lang="en-GB" dirty="0">
              <a:latin typeface="Century Gothic" panose="020B0502020202020204" pitchFamily="34" charset="0"/>
            </a:endParaRPr>
          </a:p>
          <a:p>
            <a:r>
              <a:rPr lang="en-GB" dirty="0">
                <a:latin typeface="Century Gothic" panose="020B0502020202020204" pitchFamily="34" charset="0"/>
              </a:rPr>
              <a:t>Suddenly the Stranger Child stood beside them; no longer cold and ragged, but dressed in silvery light.</a:t>
            </a:r>
          </a:p>
          <a:p>
            <a:r>
              <a:rPr lang="en-GB" dirty="0">
                <a:latin typeface="Century Gothic" panose="020B0502020202020204" pitchFamily="34" charset="0"/>
              </a:rPr>
              <a:t>His soft voice said: "I was cold and you took Me in. I was hungry, and you fed Me. I was tired, and you gave Me your bed. I am the Christ Child, wandering through the world to bring peace and happiness to all good children. As you have showed me love and treated me with respect and kindness, so may this tree every year give rich fruit to you."</a:t>
            </a:r>
          </a:p>
          <a:p>
            <a:endParaRPr lang="en-GB" dirty="0">
              <a:latin typeface="Century Gothic" panose="020B0502020202020204" pitchFamily="34" charset="0"/>
            </a:endParaRPr>
          </a:p>
          <a:p>
            <a:r>
              <a:rPr lang="en-GB" dirty="0">
                <a:latin typeface="Century Gothic" panose="020B0502020202020204" pitchFamily="34" charset="0"/>
              </a:rPr>
              <a:t>As he said this, he broke a branch from the fir tree that grew near the door, and He planted it in the ground and disappeared. But the branch grew into a great tree, and every year it bore wonderful golden fruit for the kind children.</a:t>
            </a:r>
          </a:p>
        </p:txBody>
      </p:sp>
    </p:spTree>
    <p:extLst>
      <p:ext uri="{BB962C8B-B14F-4D97-AF65-F5344CB8AC3E}">
        <p14:creationId xmlns:p14="http://schemas.microsoft.com/office/powerpoint/2010/main" val="1819701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 Time</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9911" y="1981200"/>
            <a:ext cx="10620375" cy="460057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801714" y="1981200"/>
            <a:ext cx="10609774" cy="8125301"/>
          </a:xfrm>
          <a:prstGeom prst="rect">
            <a:avLst/>
          </a:prstGeom>
          <a:noFill/>
        </p:spPr>
        <p:txBody>
          <a:bodyPr wrap="square" rtlCol="0">
            <a:spAutoFit/>
          </a:bodyPr>
          <a:lstStyle/>
          <a:p>
            <a:pPr algn="ctr"/>
            <a:r>
              <a:rPr lang="en-GB" sz="2400" b="1" dirty="0">
                <a:latin typeface="Century Gothic" panose="020B0502020202020204" pitchFamily="34" charset="0"/>
              </a:rPr>
              <a:t>How do you feel about this story?</a:t>
            </a:r>
          </a:p>
          <a:p>
            <a:pPr algn="ctr"/>
            <a:r>
              <a:rPr lang="en-GB" sz="2400" b="1" dirty="0">
                <a:latin typeface="Century Gothic" panose="020B0502020202020204" pitchFamily="34" charset="0"/>
              </a:rPr>
              <a:t>What words or phrases stand out for you? </a:t>
            </a:r>
          </a:p>
          <a:p>
            <a:pPr algn="ctr"/>
            <a:r>
              <a:rPr lang="en-GB" sz="2400" b="1" dirty="0">
                <a:latin typeface="Century Gothic" panose="020B0502020202020204" pitchFamily="34" charset="0"/>
              </a:rPr>
              <a:t>What questions do you have?</a:t>
            </a:r>
          </a:p>
          <a:p>
            <a:pPr algn="ctr"/>
            <a:endParaRPr lang="en-GB" sz="2400" b="1" dirty="0">
              <a:latin typeface="Century Gothic" panose="020B0502020202020204" pitchFamily="34" charset="0"/>
            </a:endParaRPr>
          </a:p>
          <a:p>
            <a:pPr algn="ctr"/>
            <a:r>
              <a:rPr lang="en-GB" sz="1600" dirty="0">
                <a:latin typeface="Century Gothic" panose="020B0502020202020204" pitchFamily="34" charset="0"/>
              </a:rPr>
              <a:t>Although this story is not a true one, it does contain an important teaching from the Bible:</a:t>
            </a:r>
          </a:p>
          <a:p>
            <a:pPr algn="ctr"/>
            <a:r>
              <a:rPr lang="en-GB" sz="1600" dirty="0">
                <a:latin typeface="Century Gothic" panose="020B0502020202020204" pitchFamily="34" charset="0"/>
              </a:rPr>
              <a:t> </a:t>
            </a:r>
          </a:p>
          <a:p>
            <a:pPr algn="ctr"/>
            <a:r>
              <a:rPr lang="en-GB" sz="1600" b="1" i="1" dirty="0">
                <a:latin typeface="Century Gothic" panose="020B0502020202020204" pitchFamily="34" charset="0"/>
              </a:rPr>
              <a:t>I was cold and you took Me in. I was hungry, and you fed Me. I was tired, and you gave Me your bed.</a:t>
            </a:r>
          </a:p>
          <a:p>
            <a:pPr algn="ctr"/>
            <a:endParaRPr lang="en-GB" sz="1600" b="1" i="1" dirty="0">
              <a:latin typeface="Century Gothic" panose="020B0502020202020204" pitchFamily="34" charset="0"/>
            </a:endParaRPr>
          </a:p>
          <a:p>
            <a:pPr algn="ctr"/>
            <a:r>
              <a:rPr lang="en-GB" sz="1600" dirty="0">
                <a:latin typeface="Century Gothic" panose="020B0502020202020204" pitchFamily="34" charset="0"/>
              </a:rPr>
              <a:t>This teaches us that it does not matter the background of a person, whether they are rich or poor, whether they are the same as us in any way or not – we need to treat all people equally and when they are in need of help we must help them. The Bible teaches us that treating all people equally, without prejudice and appreciating their worth as created by God is what it means to be human. </a:t>
            </a:r>
          </a:p>
          <a:p>
            <a:pPr algn="ctr"/>
            <a:endParaRPr lang="en-GB" sz="1600" b="1" dirty="0">
              <a:latin typeface="Century Gothic" panose="020B0502020202020204" pitchFamily="34" charset="0"/>
            </a:endParaRPr>
          </a:p>
          <a:p>
            <a:pPr algn="ctr"/>
            <a:r>
              <a:rPr lang="en-GB" sz="2400" b="1" dirty="0">
                <a:latin typeface="Century Gothic" panose="020B0502020202020204" pitchFamily="34" charset="0"/>
              </a:rPr>
              <a:t>This Christmas time how can we give help to those in need whilst showing love and respect to all? </a:t>
            </a:r>
          </a:p>
          <a:p>
            <a:endParaRPr lang="en-GB" sz="2400" b="1" i="1" dirty="0">
              <a:latin typeface="Century Gothic" panose="020B0502020202020204" pitchFamily="34" charset="0"/>
            </a:endParaRPr>
          </a:p>
          <a:p>
            <a:endParaRPr lang="en-GB" sz="2400" b="1" dirty="0">
              <a:latin typeface="Century Gothic" panose="020B0502020202020204" pitchFamily="34" charset="0"/>
            </a:endParaRPr>
          </a:p>
          <a:p>
            <a:pPr algn="ctr"/>
            <a:endParaRPr lang="en-GB" sz="22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a:p>
            <a:pPr algn="ctr"/>
            <a:endParaRPr lang="en-GB" sz="4400" b="1" dirty="0"/>
          </a:p>
        </p:txBody>
      </p:sp>
    </p:spTree>
    <p:extLst>
      <p:ext uri="{BB962C8B-B14F-4D97-AF65-F5344CB8AC3E}">
        <p14:creationId xmlns:p14="http://schemas.microsoft.com/office/powerpoint/2010/main" val="4376090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Reflection Time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69911" y="1981200"/>
            <a:ext cx="10620375" cy="460057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a:p>
        </p:txBody>
      </p:sp>
      <p:sp>
        <p:nvSpPr>
          <p:cNvPr id="5" name="TextBox 4">
            <a:extLst>
              <a:ext uri="{FF2B5EF4-FFF2-40B4-BE49-F238E27FC236}">
                <a16:creationId xmlns:a16="http://schemas.microsoft.com/office/drawing/2014/main" id="{67118D01-90CC-4AE8-8871-0E41A97E204C}"/>
              </a:ext>
            </a:extLst>
          </p:cNvPr>
          <p:cNvSpPr txBox="1"/>
          <p:nvPr/>
        </p:nvSpPr>
        <p:spPr>
          <a:xfrm>
            <a:off x="586490" y="1717990"/>
            <a:ext cx="10609774" cy="5632311"/>
          </a:xfrm>
          <a:prstGeom prst="rect">
            <a:avLst/>
          </a:prstGeom>
          <a:noFill/>
        </p:spPr>
        <p:txBody>
          <a:bodyPr wrap="square" rtlCol="0">
            <a:spAutoFit/>
          </a:bodyPr>
          <a:lstStyle/>
          <a:p>
            <a:pPr algn="ctr"/>
            <a:endParaRPr lang="en-GB" sz="2400" b="1" dirty="0">
              <a:latin typeface="Century Gothic" panose="020B0502020202020204" pitchFamily="34" charset="0"/>
            </a:endParaRPr>
          </a:p>
          <a:p>
            <a:pPr algn="ctr"/>
            <a:r>
              <a:rPr lang="en-GB" sz="4800" dirty="0">
                <a:latin typeface="Century Gothic" panose="020B0502020202020204" pitchFamily="34" charset="0"/>
              </a:rPr>
              <a:t>As you take sometime thinking about these questions. Think about the people who you know who are sad and lonely. What can you do to help them? A smile or a kind word may be all they need…</a:t>
            </a:r>
          </a:p>
          <a:p>
            <a:pPr algn="ctr"/>
            <a:endParaRPr lang="en-GB" sz="2400" b="1" dirty="0">
              <a:latin typeface="Century Gothic" panose="020B0502020202020204" pitchFamily="34" charset="0"/>
            </a:endParaRPr>
          </a:p>
          <a:p>
            <a:pPr algn="ctr"/>
            <a:endParaRPr lang="en-GB" sz="2400" b="1" dirty="0">
              <a:latin typeface="Century Gothic" panose="020B0502020202020204" pitchFamily="34" charset="0"/>
            </a:endParaRPr>
          </a:p>
        </p:txBody>
      </p:sp>
    </p:spTree>
    <p:extLst>
      <p:ext uri="{BB962C8B-B14F-4D97-AF65-F5344CB8AC3E}">
        <p14:creationId xmlns:p14="http://schemas.microsoft.com/office/powerpoint/2010/main" val="624705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87D26DA-9773-4A0E-B213-DDF20A1F1F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61983FD-7C68-4C1D-9CC0-56741735E4C1}"/>
              </a:ext>
            </a:extLst>
          </p:cNvPr>
          <p:cNvPicPr>
            <a:picLocks noChangeAspect="1"/>
          </p:cNvPicPr>
          <p:nvPr/>
        </p:nvPicPr>
        <p:blipFill>
          <a:blip r:embed="rId2">
            <a:alphaModFix amt="85000"/>
          </a:blip>
          <a:stretch>
            <a:fillRect/>
          </a:stretch>
        </p:blipFill>
        <p:spPr>
          <a:xfrm>
            <a:off x="27940" y="3860800"/>
            <a:ext cx="2997200" cy="2997200"/>
          </a:xfrm>
          <a:prstGeom prst="rect">
            <a:avLst/>
          </a:prstGeom>
        </p:spPr>
      </p:pic>
      <p:pic>
        <p:nvPicPr>
          <p:cNvPr id="3" name="Picture 2" descr="Text&#10;&#10;Description automatically generated">
            <a:extLst>
              <a:ext uri="{FF2B5EF4-FFF2-40B4-BE49-F238E27FC236}">
                <a16:creationId xmlns:a16="http://schemas.microsoft.com/office/drawing/2014/main" id="{EEDE8B5C-408F-434F-808B-5B1734A77A48}"/>
              </a:ext>
            </a:extLst>
          </p:cNvPr>
          <p:cNvPicPr>
            <a:picLocks noChangeAspect="1"/>
          </p:cNvPicPr>
          <p:nvPr/>
        </p:nvPicPr>
        <p:blipFill>
          <a:blip r:embed="rId3"/>
          <a:stretch>
            <a:fillRect/>
          </a:stretch>
        </p:blipFill>
        <p:spPr>
          <a:xfrm>
            <a:off x="2549669" y="767292"/>
            <a:ext cx="8556481" cy="515528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35349588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dirty="0"/>
              <a:t>If you would like to, join in with this Prayer or sit and think quietly about all we have Talked about today</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5812" y="2039449"/>
            <a:ext cx="10620375" cy="4352925"/>
          </a:xfrm>
          <a:prstGeom prst="roundRect">
            <a:avLst/>
          </a:prstGeom>
          <a:ln w="38100">
            <a:solidFill>
              <a:schemeClr val="accent1"/>
            </a:solidFill>
          </a:ln>
        </p:spPr>
        <p:style>
          <a:lnRef idx="1">
            <a:schemeClr val="accent2"/>
          </a:lnRef>
          <a:fillRef idx="2">
            <a:schemeClr val="accent2"/>
          </a:fillRef>
          <a:effectRef idx="1">
            <a:schemeClr val="accent2"/>
          </a:effectRef>
          <a:fontRef idx="minor">
            <a:schemeClr val="dk1"/>
          </a:fontRef>
        </p:style>
        <p:txBody>
          <a:bodyPr rtlCol="0" anchor="ctr"/>
          <a:lstStyle/>
          <a:p>
            <a:pPr algn="l" fontAlgn="base"/>
            <a:r>
              <a:rPr lang="en-GB" sz="2800" b="0" i="0" dirty="0">
                <a:solidFill>
                  <a:srgbClr val="333333"/>
                </a:solidFill>
                <a:effectLst/>
                <a:latin typeface="Century Gothic" panose="020B0502020202020204" pitchFamily="34" charset="0"/>
              </a:rPr>
              <a:t>Open our eyes to anyone within our school or community who are </a:t>
            </a:r>
            <a:r>
              <a:rPr lang="en-GB" sz="2800" dirty="0">
                <a:solidFill>
                  <a:srgbClr val="333333"/>
                </a:solidFill>
                <a:latin typeface="Century Gothic" panose="020B0502020202020204" pitchFamily="34" charset="0"/>
              </a:rPr>
              <a:t>sad or lonely at this holiday time</a:t>
            </a:r>
            <a:r>
              <a:rPr lang="en-GB" sz="2800" b="0" i="0" dirty="0">
                <a:solidFill>
                  <a:srgbClr val="333333"/>
                </a:solidFill>
                <a:effectLst/>
                <a:latin typeface="Century Gothic" panose="020B0502020202020204" pitchFamily="34" charset="0"/>
              </a:rPr>
              <a:t>. We ask for love and </a:t>
            </a:r>
            <a:r>
              <a:rPr lang="en-GB" sz="2800" dirty="0">
                <a:solidFill>
                  <a:srgbClr val="333333"/>
                </a:solidFill>
                <a:latin typeface="Century Gothic" panose="020B0502020202020204" pitchFamily="34" charset="0"/>
              </a:rPr>
              <a:t>encouragement as we</a:t>
            </a:r>
            <a:r>
              <a:rPr lang="en-GB" sz="2800" b="0" i="0" dirty="0">
                <a:solidFill>
                  <a:srgbClr val="333333"/>
                </a:solidFill>
                <a:effectLst/>
                <a:latin typeface="Century Gothic" panose="020B0502020202020204" pitchFamily="34" charset="0"/>
              </a:rPr>
              <a:t> offer </a:t>
            </a:r>
            <a:r>
              <a:rPr lang="en-GB" sz="2800" dirty="0">
                <a:solidFill>
                  <a:srgbClr val="333333"/>
                </a:solidFill>
                <a:latin typeface="Century Gothic" panose="020B0502020202020204" pitchFamily="34" charset="0"/>
              </a:rPr>
              <a:t>friendship and care to them. H</a:t>
            </a:r>
            <a:r>
              <a:rPr lang="en-GB" sz="2800" b="0" i="0" dirty="0">
                <a:solidFill>
                  <a:srgbClr val="333333"/>
                </a:solidFill>
                <a:effectLst/>
                <a:latin typeface="Century Gothic" panose="020B0502020202020204" pitchFamily="34" charset="0"/>
              </a:rPr>
              <a:t>elp us to understand the need of others in such a way that we would no longer ignore them. Raise us up to step outside of our own traditions and show love to all people. </a:t>
            </a:r>
            <a:endParaRPr lang="en-GB" sz="2800" b="0" i="0" dirty="0">
              <a:solidFill>
                <a:srgbClr val="474747"/>
              </a:solidFill>
              <a:effectLst/>
              <a:latin typeface="Century Gothic" panose="020B0502020202020204" pitchFamily="34" charset="0"/>
            </a:endParaRPr>
          </a:p>
        </p:txBody>
      </p:sp>
    </p:spTree>
    <p:extLst>
      <p:ext uri="{BB962C8B-B14F-4D97-AF65-F5344CB8AC3E}">
        <p14:creationId xmlns:p14="http://schemas.microsoft.com/office/powerpoint/2010/main" val="3397167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14">
            <a:extLst>
              <a:ext uri="{FF2B5EF4-FFF2-40B4-BE49-F238E27FC236}">
                <a16:creationId xmlns:a16="http://schemas.microsoft.com/office/drawing/2014/main" id="{66D08039-6C4E-4870-9E3D-6218263DE9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16">
            <a:extLst>
              <a:ext uri="{FF2B5EF4-FFF2-40B4-BE49-F238E27FC236}">
                <a16:creationId xmlns:a16="http://schemas.microsoft.com/office/drawing/2014/main" id="{9FB31D2E-CBC8-4C4A-917F-DCB48EAEB0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18">
            <a:extLst>
              <a:ext uri="{FF2B5EF4-FFF2-40B4-BE49-F238E27FC236}">
                <a16:creationId xmlns:a16="http://schemas.microsoft.com/office/drawing/2014/main" id="{FCCF4F09-0D96-42BE-AE16-84AB4E0B56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0">
            <a:extLst>
              <a:ext uri="{FF2B5EF4-FFF2-40B4-BE49-F238E27FC236}">
                <a16:creationId xmlns:a16="http://schemas.microsoft.com/office/drawing/2014/main" id="{21AF87EE-372A-438E-B086-63D494ECA2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33" name="Rectangle 22">
            <a:extLst>
              <a:ext uri="{FF2B5EF4-FFF2-40B4-BE49-F238E27FC236}">
                <a16:creationId xmlns:a16="http://schemas.microsoft.com/office/drawing/2014/main" id="{71580711-480D-4AE6-87AC-50832A0232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56EB3421-8B7E-4E63-9FDF-F18CCE635D35}"/>
              </a:ext>
            </a:extLst>
          </p:cNvPr>
          <p:cNvSpPr>
            <a:spLocks noGrp="1"/>
          </p:cNvSpPr>
          <p:nvPr>
            <p:ph type="title"/>
          </p:nvPr>
        </p:nvSpPr>
        <p:spPr>
          <a:xfrm>
            <a:off x="631896" y="4305498"/>
            <a:ext cx="10993549" cy="704652"/>
          </a:xfrm>
        </p:spPr>
        <p:txBody>
          <a:bodyPr vert="horz" lIns="91440" tIns="45720" rIns="91440" bIns="45720" rtlCol="0" anchor="b">
            <a:normAutofit/>
          </a:bodyPr>
          <a:lstStyle/>
          <a:p>
            <a:r>
              <a:rPr lang="en-US" sz="3600" b="1" dirty="0">
                <a:solidFill>
                  <a:schemeClr val="accent1"/>
                </a:solidFill>
              </a:rPr>
              <a:t>think…</a:t>
            </a:r>
          </a:p>
        </p:txBody>
      </p:sp>
      <p:grpSp>
        <p:nvGrpSpPr>
          <p:cNvPr id="25" name="Group 24">
            <a:extLst>
              <a:ext uri="{FF2B5EF4-FFF2-40B4-BE49-F238E27FC236}">
                <a16:creationId xmlns:a16="http://schemas.microsoft.com/office/drawing/2014/main" id="{4509808C-F998-48F4-9144-FC13C858E6C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26" name="Rectangle 25">
              <a:extLst>
                <a:ext uri="{FF2B5EF4-FFF2-40B4-BE49-F238E27FC236}">
                  <a16:creationId xmlns:a16="http://schemas.microsoft.com/office/drawing/2014/main" id="{0FD21958-FC09-4496-BDFA-0E2529798D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82D29FCB-6892-4B0A-B75B-453CC3FB1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a:extLst>
                <a:ext uri="{FF2B5EF4-FFF2-40B4-BE49-F238E27FC236}">
                  <a16:creationId xmlns:a16="http://schemas.microsoft.com/office/drawing/2014/main" id="{9AB0877B-B8C8-4C6E-BFB8-3DF243BF1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10" name="Picture 9" descr="A picture containing text, queen&#10;&#10;Description automatically generated">
            <a:extLst>
              <a:ext uri="{FF2B5EF4-FFF2-40B4-BE49-F238E27FC236}">
                <a16:creationId xmlns:a16="http://schemas.microsoft.com/office/drawing/2014/main" id="{56DA93D4-1257-43B9-8FA4-ADCF8D0E3778}"/>
              </a:ext>
            </a:extLst>
          </p:cNvPr>
          <p:cNvPicPr>
            <a:picLocks noChangeAspect="1"/>
          </p:cNvPicPr>
          <p:nvPr/>
        </p:nvPicPr>
        <p:blipFill rotWithShape="1">
          <a:blip r:embed="rId2"/>
          <a:srcRect t="14099" r="-1" b="18874"/>
          <a:stretch/>
        </p:blipFill>
        <p:spPr>
          <a:xfrm>
            <a:off x="482600" y="633946"/>
            <a:ext cx="11292143" cy="3557252"/>
          </a:xfrm>
          <a:prstGeom prst="rect">
            <a:avLst/>
          </a:prstGeom>
          <a:ln>
            <a:noFill/>
          </a:ln>
          <a:effectLst>
            <a:outerShdw blurRad="292100" dist="139700" dir="2700000" algn="tl" rotWithShape="0">
              <a:srgbClr val="333333">
                <a:alpha val="65000"/>
              </a:srgbClr>
            </a:outerShdw>
          </a:effectLst>
        </p:spPr>
      </p:pic>
      <p:sp>
        <p:nvSpPr>
          <p:cNvPr id="11" name="TextBox 10">
            <a:extLst>
              <a:ext uri="{FF2B5EF4-FFF2-40B4-BE49-F238E27FC236}">
                <a16:creationId xmlns:a16="http://schemas.microsoft.com/office/drawing/2014/main" id="{AAAEFA70-D6DE-4685-A0D8-672B68CDDD84}"/>
              </a:ext>
            </a:extLst>
          </p:cNvPr>
          <p:cNvSpPr txBox="1"/>
          <p:nvPr/>
        </p:nvSpPr>
        <p:spPr>
          <a:xfrm>
            <a:off x="417257" y="5010150"/>
            <a:ext cx="11292143" cy="1477328"/>
          </a:xfrm>
          <a:prstGeom prst="rect">
            <a:avLst/>
          </a:prstGeom>
          <a:ln w="38100">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en-GB" dirty="0">
                <a:latin typeface="Century Gothic" panose="020B0502020202020204" pitchFamily="34" charset="0"/>
              </a:rPr>
              <a:t>Have you learnt about anyone or organisation that help those in need?</a:t>
            </a:r>
          </a:p>
          <a:p>
            <a:r>
              <a:rPr lang="en-GB" dirty="0">
                <a:solidFill>
                  <a:schemeClr val="tx1"/>
                </a:solidFill>
                <a:latin typeface="Century Gothic" panose="020B0502020202020204" pitchFamily="34" charset="0"/>
              </a:rPr>
              <a:t>Do you know of any stories from your own faith or family background that teaches us how we should treat others?</a:t>
            </a:r>
          </a:p>
          <a:p>
            <a:r>
              <a:rPr lang="en-GB" dirty="0">
                <a:solidFill>
                  <a:schemeClr val="tx1"/>
                </a:solidFill>
                <a:latin typeface="Century Gothic" panose="020B0502020202020204" pitchFamily="34" charset="0"/>
              </a:rPr>
              <a:t>What one thing have you learnt over this last term that has challenged you to behave differently towards others?</a:t>
            </a:r>
          </a:p>
        </p:txBody>
      </p:sp>
    </p:spTree>
    <p:extLst>
      <p:ext uri="{BB962C8B-B14F-4D97-AF65-F5344CB8AC3E}">
        <p14:creationId xmlns:p14="http://schemas.microsoft.com/office/powerpoint/2010/main" val="2910595511"/>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366658"/>
      </a:accent1>
      <a:accent2>
        <a:srgbClr val="8CB64A"/>
      </a:accent2>
      <a:accent3>
        <a:srgbClr val="88D5A9"/>
      </a:accent3>
      <a:accent4>
        <a:srgbClr val="969FA7"/>
      </a:accent4>
      <a:accent5>
        <a:srgbClr val="E8A844"/>
      </a:accent5>
      <a:accent6>
        <a:srgbClr val="A1561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4BEC0EAF-CF86-4D49-B83B-56CC62D3CFF1}"/>
    </a:ext>
  </a:extLst>
</a:theme>
</file>

<file path=docProps/app.xml><?xml version="1.0" encoding="utf-8"?>
<Properties xmlns="http://schemas.openxmlformats.org/officeDocument/2006/extended-properties" xmlns:vt="http://schemas.openxmlformats.org/officeDocument/2006/docPropsVTypes">
  <TotalTime>1402</TotalTime>
  <Words>976</Words>
  <Application>Microsoft Office PowerPoint</Application>
  <PresentationFormat>Widescreen</PresentationFormat>
  <Paragraphs>54</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Century Gothic</vt:lpstr>
      <vt:lpstr>Gill Sans MT</vt:lpstr>
      <vt:lpstr>Wingdings 2</vt:lpstr>
      <vt:lpstr>Dividend</vt:lpstr>
      <vt:lpstr>Picture Reflections</vt:lpstr>
      <vt:lpstr>PowerPoint Presentation</vt:lpstr>
      <vt:lpstr>PowerPoint Presentation</vt:lpstr>
      <vt:lpstr>Challenge question</vt:lpstr>
      <vt:lpstr>PowerPoint Presentation</vt:lpstr>
      <vt:lpstr>Reflection Time</vt:lpstr>
      <vt:lpstr>Reflection Time </vt:lpstr>
      <vt:lpstr>PowerPoint Presentation</vt:lpstr>
      <vt:lpstr>If you would like to, join in with this Prayer or sit and think quietly about all we have Talked about today</vt:lpstr>
      <vt:lpstr>think…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Picture Reflections</dc:title>
  <dc:creator>Alex Wolvers</dc:creator>
  <cp:lastModifiedBy>Alex Wolvers</cp:lastModifiedBy>
  <cp:revision>86</cp:revision>
  <dcterms:created xsi:type="dcterms:W3CDTF">2020-12-01T13:18:48Z</dcterms:created>
  <dcterms:modified xsi:type="dcterms:W3CDTF">2021-07-23T08:37:51Z</dcterms:modified>
</cp:coreProperties>
</file>