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3" r:id="rId5"/>
    <p:sldId id="269" r:id="rId6"/>
    <p:sldId id="262" r:id="rId7"/>
    <p:sldId id="270" r:id="rId8"/>
    <p:sldId id="260"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84"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7/23/2021</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7/23/2021</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7/23/2021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7/23/2021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7/23/2021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7/23/2021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7/23/2021</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7/23/2021</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7/23/2021</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2A6ED-D597-429E-A2B5-6ABED52E1BB5}"/>
              </a:ext>
            </a:extLst>
          </p:cNvPr>
          <p:cNvSpPr>
            <a:spLocks noGrp="1"/>
          </p:cNvSpPr>
          <p:nvPr>
            <p:ph type="ctrTitle"/>
          </p:nvPr>
        </p:nvSpPr>
        <p:spPr/>
        <p:txBody>
          <a:bodyPr>
            <a:normAutofit/>
          </a:bodyPr>
          <a:lstStyle/>
          <a:p>
            <a:r>
              <a:rPr lang="en-GB" sz="6600" dirty="0"/>
              <a:t>Picture Reflections</a:t>
            </a:r>
          </a:p>
        </p:txBody>
      </p:sp>
      <p:sp>
        <p:nvSpPr>
          <p:cNvPr id="3" name="Subtitle 2">
            <a:extLst>
              <a:ext uri="{FF2B5EF4-FFF2-40B4-BE49-F238E27FC236}">
                <a16:creationId xmlns:a16="http://schemas.microsoft.com/office/drawing/2014/main" id="{84BB492B-99BC-41DB-B0C4-56BD035EB387}"/>
              </a:ext>
            </a:extLst>
          </p:cNvPr>
          <p:cNvSpPr>
            <a:spLocks noGrp="1"/>
          </p:cNvSpPr>
          <p:nvPr>
            <p:ph type="subTitle" idx="1"/>
          </p:nvPr>
        </p:nvSpPr>
        <p:spPr/>
        <p:txBody>
          <a:bodyPr>
            <a:normAutofit/>
          </a:bodyPr>
          <a:lstStyle/>
          <a:p>
            <a:pPr algn="r"/>
            <a:r>
              <a:rPr lang="en-GB" sz="3200" dirty="0"/>
              <a:t>Equality – a Time To care for all </a:t>
            </a:r>
          </a:p>
        </p:txBody>
      </p:sp>
    </p:spTree>
    <p:extLst>
      <p:ext uri="{BB962C8B-B14F-4D97-AF65-F5344CB8AC3E}">
        <p14:creationId xmlns:p14="http://schemas.microsoft.com/office/powerpoint/2010/main" val="3573394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7" name="Rectangle 86">
            <a:extLst>
              <a:ext uri="{FF2B5EF4-FFF2-40B4-BE49-F238E27FC236}">
                <a16:creationId xmlns:a16="http://schemas.microsoft.com/office/drawing/2014/main" id="{5E22EDAF-5B6B-4EDA-874A-D2323A5631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447093E9-0FF5-4C8A-87CA-1A77A8A8AA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5422"/>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1" name="Rectangle 90">
            <a:extLst>
              <a:ext uri="{FF2B5EF4-FFF2-40B4-BE49-F238E27FC236}">
                <a16:creationId xmlns:a16="http://schemas.microsoft.com/office/drawing/2014/main" id="{1531B9EF-E1F9-40FE-9CC0-C4C5F70253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4341"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93" name="Rectangle 92">
            <a:extLst>
              <a:ext uri="{FF2B5EF4-FFF2-40B4-BE49-F238E27FC236}">
                <a16:creationId xmlns:a16="http://schemas.microsoft.com/office/drawing/2014/main" id="{A8457049-EBE6-4D4A-9603-74419DBBE7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pic>
        <p:nvPicPr>
          <p:cNvPr id="3" name="Picture 2">
            <a:extLst>
              <a:ext uri="{FF2B5EF4-FFF2-40B4-BE49-F238E27FC236}">
                <a16:creationId xmlns:a16="http://schemas.microsoft.com/office/drawing/2014/main" id="{D79C0F9B-1EB5-4B5D-8E2E-3F145449A68A}"/>
              </a:ext>
            </a:extLst>
          </p:cNvPr>
          <p:cNvPicPr>
            <a:picLocks noChangeAspect="1"/>
          </p:cNvPicPr>
          <p:nvPr/>
        </p:nvPicPr>
        <p:blipFill rotWithShape="1">
          <a:blip r:embed="rId2"/>
          <a:srcRect r="657"/>
          <a:stretch/>
        </p:blipFill>
        <p:spPr>
          <a:xfrm>
            <a:off x="446532" y="599724"/>
            <a:ext cx="11292143" cy="5200321"/>
          </a:xfrm>
          <a:prstGeom prst="rect">
            <a:avLst/>
          </a:prstGeom>
        </p:spPr>
      </p:pic>
      <p:sp>
        <p:nvSpPr>
          <p:cNvPr id="95" name="Rectangle 94">
            <a:extLst>
              <a:ext uri="{FF2B5EF4-FFF2-40B4-BE49-F238E27FC236}">
                <a16:creationId xmlns:a16="http://schemas.microsoft.com/office/drawing/2014/main" id="{D54EC586-DBC6-420F-A910-59AC50ABF9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5873675"/>
            <a:ext cx="11296733" cy="51689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622346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9C6F4E-B37F-4564-859A-E453E5C3CA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4C365DF-48BC-4BA2-85FE-997D0076EA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chemeClr val="bg1"/>
          </a:solidFill>
          <a:ln w="22225">
            <a:solidFill>
              <a:srgbClr val="C19B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Rounded Corners 1">
            <a:extLst>
              <a:ext uri="{FF2B5EF4-FFF2-40B4-BE49-F238E27FC236}">
                <a16:creationId xmlns:a16="http://schemas.microsoft.com/office/drawing/2014/main" id="{5424E717-F3D1-4318-B517-549319F5FA22}"/>
              </a:ext>
            </a:extLst>
          </p:cNvPr>
          <p:cNvSpPr/>
          <p:nvPr/>
        </p:nvSpPr>
        <p:spPr>
          <a:xfrm>
            <a:off x="6629400" y="643467"/>
            <a:ext cx="4743450" cy="278553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pic>
        <p:nvPicPr>
          <p:cNvPr id="5" name="Picture 4">
            <a:extLst>
              <a:ext uri="{FF2B5EF4-FFF2-40B4-BE49-F238E27FC236}">
                <a16:creationId xmlns:a16="http://schemas.microsoft.com/office/drawing/2014/main" id="{5695124B-ACBD-4092-AC5E-15EC985CCCFE}"/>
              </a:ext>
            </a:extLst>
          </p:cNvPr>
          <p:cNvPicPr>
            <a:picLocks noChangeAspect="1"/>
          </p:cNvPicPr>
          <p:nvPr/>
        </p:nvPicPr>
        <p:blipFill>
          <a:blip r:embed="rId2"/>
          <a:stretch>
            <a:fillRect/>
          </a:stretch>
        </p:blipFill>
        <p:spPr>
          <a:xfrm>
            <a:off x="819149" y="3498220"/>
            <a:ext cx="4767485" cy="2810500"/>
          </a:xfrm>
          <a:prstGeom prst="rect">
            <a:avLst/>
          </a:prstGeom>
        </p:spPr>
      </p:pic>
      <p:pic>
        <p:nvPicPr>
          <p:cNvPr id="7" name="Picture 6">
            <a:extLst>
              <a:ext uri="{FF2B5EF4-FFF2-40B4-BE49-F238E27FC236}">
                <a16:creationId xmlns:a16="http://schemas.microsoft.com/office/drawing/2014/main" id="{FFAB5D37-A195-458C-9C42-36DB1A3C713C}"/>
              </a:ext>
            </a:extLst>
          </p:cNvPr>
          <p:cNvPicPr>
            <a:picLocks noChangeAspect="1"/>
          </p:cNvPicPr>
          <p:nvPr/>
        </p:nvPicPr>
        <p:blipFill>
          <a:blip r:embed="rId2"/>
          <a:stretch>
            <a:fillRect/>
          </a:stretch>
        </p:blipFill>
        <p:spPr>
          <a:xfrm>
            <a:off x="6629400" y="3527214"/>
            <a:ext cx="4767485" cy="2810500"/>
          </a:xfrm>
          <a:prstGeom prst="rect">
            <a:avLst/>
          </a:prstGeom>
        </p:spPr>
      </p:pic>
      <p:sp>
        <p:nvSpPr>
          <p:cNvPr id="9" name="TextBox 8">
            <a:extLst>
              <a:ext uri="{FF2B5EF4-FFF2-40B4-BE49-F238E27FC236}">
                <a16:creationId xmlns:a16="http://schemas.microsoft.com/office/drawing/2014/main" id="{6F0058EC-6A97-46A2-9502-DEFBE4F8A053}"/>
              </a:ext>
            </a:extLst>
          </p:cNvPr>
          <p:cNvSpPr txBox="1"/>
          <p:nvPr/>
        </p:nvSpPr>
        <p:spPr>
          <a:xfrm>
            <a:off x="6905625" y="857250"/>
            <a:ext cx="4048125" cy="2308324"/>
          </a:xfrm>
          <a:prstGeom prst="rect">
            <a:avLst/>
          </a:prstGeom>
          <a:noFill/>
        </p:spPr>
        <p:txBody>
          <a:bodyPr wrap="square" rtlCol="0">
            <a:spAutoFit/>
          </a:bodyPr>
          <a:lstStyle/>
          <a:p>
            <a:pPr algn="ctr"/>
            <a:r>
              <a:rPr lang="en-GB" sz="4800" b="1" dirty="0">
                <a:latin typeface="Century Gothic" panose="020B0502020202020204" pitchFamily="34" charset="0"/>
              </a:rPr>
              <a:t>What do you see in the picture?</a:t>
            </a:r>
          </a:p>
        </p:txBody>
      </p:sp>
      <p:sp>
        <p:nvSpPr>
          <p:cNvPr id="11" name="TextBox 10">
            <a:extLst>
              <a:ext uri="{FF2B5EF4-FFF2-40B4-BE49-F238E27FC236}">
                <a16:creationId xmlns:a16="http://schemas.microsoft.com/office/drawing/2014/main" id="{94AB62F7-2784-45F1-9CBC-4CD6DD33C529}"/>
              </a:ext>
            </a:extLst>
          </p:cNvPr>
          <p:cNvSpPr txBox="1"/>
          <p:nvPr/>
        </p:nvSpPr>
        <p:spPr>
          <a:xfrm>
            <a:off x="6936692" y="3507953"/>
            <a:ext cx="4152900" cy="2800767"/>
          </a:xfrm>
          <a:prstGeom prst="rect">
            <a:avLst/>
          </a:prstGeom>
          <a:noFill/>
        </p:spPr>
        <p:txBody>
          <a:bodyPr wrap="square" rtlCol="0">
            <a:spAutoFit/>
          </a:bodyPr>
          <a:lstStyle/>
          <a:p>
            <a:pPr algn="ctr"/>
            <a:r>
              <a:rPr lang="en-GB" sz="3200" b="1" dirty="0">
                <a:latin typeface="Century Gothic" panose="020B0502020202020204" pitchFamily="34" charset="0"/>
              </a:rPr>
              <a:t>What questions do you have about this picture?</a:t>
            </a:r>
          </a:p>
          <a:p>
            <a:pPr algn="ctr"/>
            <a:endParaRPr lang="en-GB" sz="3200" b="1" dirty="0">
              <a:latin typeface="Century Gothic" panose="020B0502020202020204" pitchFamily="34" charset="0"/>
            </a:endParaRPr>
          </a:p>
          <a:p>
            <a:pPr algn="ctr"/>
            <a:r>
              <a:rPr lang="en-GB" sz="2400" dirty="0">
                <a:latin typeface="Century Gothic" panose="020B0502020202020204" pitchFamily="34" charset="0"/>
              </a:rPr>
              <a:t>Come up with three questions.</a:t>
            </a:r>
          </a:p>
        </p:txBody>
      </p:sp>
      <p:sp>
        <p:nvSpPr>
          <p:cNvPr id="12" name="TextBox 11">
            <a:extLst>
              <a:ext uri="{FF2B5EF4-FFF2-40B4-BE49-F238E27FC236}">
                <a16:creationId xmlns:a16="http://schemas.microsoft.com/office/drawing/2014/main" id="{E83FB7E7-E7DF-4DCE-851E-1C2C6B682080}"/>
              </a:ext>
            </a:extLst>
          </p:cNvPr>
          <p:cNvSpPr txBox="1"/>
          <p:nvPr/>
        </p:nvSpPr>
        <p:spPr>
          <a:xfrm>
            <a:off x="1133474" y="3619497"/>
            <a:ext cx="4238625" cy="2708434"/>
          </a:xfrm>
          <a:prstGeom prst="rect">
            <a:avLst/>
          </a:prstGeom>
          <a:noFill/>
        </p:spPr>
        <p:txBody>
          <a:bodyPr wrap="square" rtlCol="0">
            <a:spAutoFit/>
          </a:bodyPr>
          <a:lstStyle/>
          <a:p>
            <a:pPr algn="ctr"/>
            <a:r>
              <a:rPr lang="en-GB" sz="3400" b="1" dirty="0">
                <a:latin typeface="Century Gothic" panose="020B0502020202020204" pitchFamily="34" charset="0"/>
              </a:rPr>
              <a:t>Can you make a prediction about what we are going to talk about today?</a:t>
            </a:r>
          </a:p>
        </p:txBody>
      </p:sp>
      <p:pic>
        <p:nvPicPr>
          <p:cNvPr id="3" name="Picture 2">
            <a:extLst>
              <a:ext uri="{FF2B5EF4-FFF2-40B4-BE49-F238E27FC236}">
                <a16:creationId xmlns:a16="http://schemas.microsoft.com/office/drawing/2014/main" id="{A864DC87-DF7E-4A6B-8C1E-1467B3B0E87D}"/>
              </a:ext>
            </a:extLst>
          </p:cNvPr>
          <p:cNvPicPr>
            <a:picLocks noChangeAspect="1"/>
          </p:cNvPicPr>
          <p:nvPr/>
        </p:nvPicPr>
        <p:blipFill>
          <a:blip r:embed="rId3"/>
          <a:stretch>
            <a:fillRect/>
          </a:stretch>
        </p:blipFill>
        <p:spPr>
          <a:xfrm>
            <a:off x="578866" y="671033"/>
            <a:ext cx="5907658" cy="2708434"/>
          </a:xfrm>
          <a:prstGeom prst="rect">
            <a:avLst/>
          </a:prstGeom>
        </p:spPr>
      </p:pic>
    </p:spTree>
    <p:extLst>
      <p:ext uri="{BB962C8B-B14F-4D97-AF65-F5344CB8AC3E}">
        <p14:creationId xmlns:p14="http://schemas.microsoft.com/office/powerpoint/2010/main" val="1723506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581192" y="729658"/>
            <a:ext cx="11029616" cy="988332"/>
          </a:xfrm>
        </p:spPr>
        <p:txBody>
          <a:bodyPr/>
          <a:lstStyle/>
          <a:p>
            <a:r>
              <a:rPr lang="en-GB" dirty="0"/>
              <a:t>Challenge question</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342900" y="1946137"/>
            <a:ext cx="11582566" cy="4797563"/>
          </a:xfrm>
          <a:prstGeom prst="round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sz="1400" b="1" dirty="0">
              <a:latin typeface="Century Gothic" panose="020B0502020202020204" pitchFamily="34" charset="0"/>
            </a:endParaRPr>
          </a:p>
          <a:p>
            <a:pPr algn="ctr"/>
            <a:endParaRPr lang="en-GB" sz="1600" b="1" dirty="0">
              <a:latin typeface="Century Gothic" panose="020B0502020202020204" pitchFamily="34" charset="0"/>
            </a:endParaRPr>
          </a:p>
          <a:p>
            <a:pPr algn="ctr"/>
            <a:endParaRPr lang="en-GB" sz="1600" b="1" dirty="0">
              <a:latin typeface="Century Gothic" panose="020B0502020202020204" pitchFamily="34" charset="0"/>
            </a:endParaRPr>
          </a:p>
          <a:p>
            <a:pPr algn="ctr"/>
            <a:r>
              <a:rPr lang="en-GB" sz="1600" b="1" dirty="0">
                <a:latin typeface="Century Gothic" panose="020B0502020202020204" pitchFamily="34" charset="0"/>
              </a:rPr>
              <a:t>So Christmas is just around the corner. For many people the holiday can bring many mixed feelings. It has be said that modern day Christmas encourages greed and overspending and has no other real purpose.</a:t>
            </a:r>
          </a:p>
          <a:p>
            <a:pPr algn="ctr"/>
            <a:endParaRPr lang="en-GB" sz="1600" b="1" dirty="0">
              <a:latin typeface="Century Gothic" panose="020B0502020202020204" pitchFamily="34" charset="0"/>
            </a:endParaRPr>
          </a:p>
          <a:p>
            <a:pPr algn="ctr"/>
            <a:r>
              <a:rPr lang="en-GB" sz="1600" b="1" dirty="0">
                <a:latin typeface="Century Gothic" panose="020B0502020202020204" pitchFamily="34" charset="0"/>
              </a:rPr>
              <a:t>However, there is also a very positive side to the Christmas season! For Christians, it is one of the most important festivals of the year, marking the birth of Jesus and a time to share God’s love for all people.</a:t>
            </a:r>
          </a:p>
          <a:p>
            <a:pPr algn="ctr"/>
            <a:r>
              <a:rPr lang="en-GB" sz="1600" b="1" dirty="0">
                <a:latin typeface="Century Gothic" panose="020B0502020202020204" pitchFamily="34" charset="0"/>
              </a:rPr>
              <a:t> </a:t>
            </a:r>
          </a:p>
          <a:p>
            <a:pPr algn="ctr"/>
            <a:r>
              <a:rPr lang="en-GB" sz="1600" b="1" dirty="0">
                <a:latin typeface="Century Gothic" panose="020B0502020202020204" pitchFamily="34" charset="0"/>
              </a:rPr>
              <a:t>Christmas is also a time for many - regardless of their religious faith - to celebrate friendship, generosity, joy and kindness; to spend time with our loved ones; and to do nice things for others. </a:t>
            </a:r>
          </a:p>
          <a:p>
            <a:pPr algn="ctr"/>
            <a:r>
              <a:rPr lang="en-GB" sz="1600" b="1" dirty="0">
                <a:latin typeface="Century Gothic" panose="020B0502020202020204" pitchFamily="34" charset="0"/>
              </a:rPr>
              <a:t>It is a time to show others how important they are.</a:t>
            </a:r>
          </a:p>
          <a:p>
            <a:pPr algn="ctr"/>
            <a:endParaRPr lang="en-GB" b="1" dirty="0">
              <a:latin typeface="Century Gothic" panose="020B0502020202020204" pitchFamily="34" charset="0"/>
            </a:endParaRPr>
          </a:p>
          <a:p>
            <a:pPr algn="ctr"/>
            <a:r>
              <a:rPr lang="en-GB" sz="2000" b="1" dirty="0">
                <a:latin typeface="Century Gothic" panose="020B0502020202020204" pitchFamily="34" charset="0"/>
              </a:rPr>
              <a:t>Do you think it is important to have special times in the year when we show people how special they are to us?</a:t>
            </a:r>
          </a:p>
          <a:p>
            <a:pPr algn="ctr"/>
            <a:r>
              <a:rPr lang="en-GB" sz="2000" b="1" dirty="0">
                <a:latin typeface="Century Gothic" panose="020B0502020202020204" pitchFamily="34" charset="0"/>
              </a:rPr>
              <a:t>Or is this something we should do any way all year round?</a:t>
            </a:r>
          </a:p>
          <a:p>
            <a:pPr algn="ctr"/>
            <a:endParaRPr lang="en-GB" sz="1600" b="1" dirty="0">
              <a:latin typeface="Century Gothic" panose="020B0502020202020204" pitchFamily="34" charset="0"/>
            </a:endParaRPr>
          </a:p>
          <a:p>
            <a:pPr algn="ctr"/>
            <a:endParaRPr lang="en-GB" sz="1600" b="1" dirty="0">
              <a:latin typeface="Century Gothic" panose="020B0502020202020204" pitchFamily="34" charset="0"/>
            </a:endParaRPr>
          </a:p>
          <a:p>
            <a:pPr algn="ctr"/>
            <a:endParaRPr lang="en-GB" sz="1600" b="1" dirty="0">
              <a:latin typeface="Century Gothic" panose="020B0502020202020204" pitchFamily="34" charset="0"/>
            </a:endParaRPr>
          </a:p>
          <a:p>
            <a:pPr algn="ctr"/>
            <a:r>
              <a:rPr lang="en-GB" sz="1400" b="1" dirty="0">
                <a:latin typeface="Century Gothic" panose="020B0502020202020204" pitchFamily="34" charset="0"/>
              </a:rPr>
              <a:t> </a:t>
            </a:r>
          </a:p>
        </p:txBody>
      </p:sp>
      <p:pic>
        <p:nvPicPr>
          <p:cNvPr id="4" name="Picture 3">
            <a:extLst>
              <a:ext uri="{FF2B5EF4-FFF2-40B4-BE49-F238E27FC236}">
                <a16:creationId xmlns:a16="http://schemas.microsoft.com/office/drawing/2014/main" id="{5AE26316-0698-4433-AAAF-DFA2328DC543}"/>
              </a:ext>
            </a:extLst>
          </p:cNvPr>
          <p:cNvPicPr>
            <a:picLocks noChangeAspect="1"/>
          </p:cNvPicPr>
          <p:nvPr/>
        </p:nvPicPr>
        <p:blipFill>
          <a:blip r:embed="rId2"/>
          <a:stretch>
            <a:fillRect/>
          </a:stretch>
        </p:blipFill>
        <p:spPr>
          <a:xfrm>
            <a:off x="668430" y="5295900"/>
            <a:ext cx="1627187" cy="1562100"/>
          </a:xfrm>
          <a:prstGeom prst="rect">
            <a:avLst/>
          </a:prstGeom>
        </p:spPr>
      </p:pic>
    </p:spTree>
    <p:extLst>
      <p:ext uri="{BB962C8B-B14F-4D97-AF65-F5344CB8AC3E}">
        <p14:creationId xmlns:p14="http://schemas.microsoft.com/office/powerpoint/2010/main" val="2905551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D441E7DC-C148-4A95-AF2B-D613C2820E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6" name="Rectangle 35">
            <a:extLst>
              <a:ext uri="{FF2B5EF4-FFF2-40B4-BE49-F238E27FC236}">
                <a16:creationId xmlns:a16="http://schemas.microsoft.com/office/drawing/2014/main" id="{3FB3E502-7B9D-4CC2-AEF1-61E35D08ED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38" name="Rectangle 37">
            <a:extLst>
              <a:ext uri="{FF2B5EF4-FFF2-40B4-BE49-F238E27FC236}">
                <a16:creationId xmlns:a16="http://schemas.microsoft.com/office/drawing/2014/main" id="{BC3DFB63-5ACC-44EB-A0A9-33D0ADA3ED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pic>
        <p:nvPicPr>
          <p:cNvPr id="3" name="Picture 2" descr="A group of people in costumes&#10;&#10;Description automatically generated with medium confidence">
            <a:extLst>
              <a:ext uri="{FF2B5EF4-FFF2-40B4-BE49-F238E27FC236}">
                <a16:creationId xmlns:a16="http://schemas.microsoft.com/office/drawing/2014/main" id="{8EB29B5E-F317-4F6F-809E-517927ECE4CE}"/>
              </a:ext>
            </a:extLst>
          </p:cNvPr>
          <p:cNvPicPr>
            <a:picLocks noChangeAspect="1"/>
          </p:cNvPicPr>
          <p:nvPr/>
        </p:nvPicPr>
        <p:blipFill rotWithShape="1">
          <a:blip r:embed="rId2"/>
          <a:srcRect l="2421" r="16245" b="-1"/>
          <a:stretch/>
        </p:blipFill>
        <p:spPr>
          <a:xfrm>
            <a:off x="20" y="10"/>
            <a:ext cx="12191980" cy="6857990"/>
          </a:xfrm>
          <a:prstGeom prst="rect">
            <a:avLst/>
          </a:prstGeom>
        </p:spPr>
      </p:pic>
      <p:sp>
        <p:nvSpPr>
          <p:cNvPr id="25" name="TextBox 24">
            <a:extLst>
              <a:ext uri="{FF2B5EF4-FFF2-40B4-BE49-F238E27FC236}">
                <a16:creationId xmlns:a16="http://schemas.microsoft.com/office/drawing/2014/main" id="{BF0B8D4B-7B5E-43E8-8345-CBC18476AC39}"/>
              </a:ext>
            </a:extLst>
          </p:cNvPr>
          <p:cNvSpPr txBox="1"/>
          <p:nvPr/>
        </p:nvSpPr>
        <p:spPr>
          <a:xfrm>
            <a:off x="245742" y="197346"/>
            <a:ext cx="11695495" cy="6463308"/>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en-GB" b="1" dirty="0">
                <a:latin typeface="Century Gothic" panose="020B0502020202020204" pitchFamily="34" charset="0"/>
              </a:rPr>
              <a:t>Santa Claus has become an important part of Christmas for many people and although he has nothing to do with the biblical story of Christmas there is something that we can learn from the true story of Santa Claus</a:t>
            </a:r>
          </a:p>
          <a:p>
            <a:endParaRPr lang="en-GB" b="1" dirty="0">
              <a:latin typeface="Century Gothic" panose="020B0502020202020204" pitchFamily="34" charset="0"/>
            </a:endParaRPr>
          </a:p>
          <a:p>
            <a:r>
              <a:rPr lang="en-GB" b="1" dirty="0">
                <a:latin typeface="Century Gothic" panose="020B0502020202020204" pitchFamily="34" charset="0"/>
              </a:rPr>
              <a:t>The true story of Santa Claus </a:t>
            </a:r>
            <a:r>
              <a:rPr lang="en-GB" dirty="0">
                <a:latin typeface="Century Gothic" panose="020B0502020202020204" pitchFamily="34" charset="0"/>
              </a:rPr>
              <a:t>begins with Nicholas, who was born during the third century in the village of </a:t>
            </a:r>
            <a:r>
              <a:rPr lang="en-GB" dirty="0" err="1">
                <a:latin typeface="Century Gothic" panose="020B0502020202020204" pitchFamily="34" charset="0"/>
              </a:rPr>
              <a:t>Patara</a:t>
            </a:r>
            <a:r>
              <a:rPr lang="en-GB" dirty="0">
                <a:latin typeface="Century Gothic" panose="020B0502020202020204" pitchFamily="34" charset="0"/>
              </a:rPr>
              <a:t> in Asia Minor. At the time the area was Greek and is now on the southern coast of Turkey. His wealthy parents, who raised him to be a Christian, died in an epidemic while Nicholas was still young. Obeying Jesus’ words to “sell what you own and give the money to the poor,” Nicholas used his whole inheritance to help the needy, the sick, and the suffering. He dedicated his life to serving God and was made Bishop of Myra while still a young man. Bishop Nicholas became known throughout the land for his generosity to those in need, his love for children, and his concern for sailors and ships.</a:t>
            </a:r>
          </a:p>
          <a:p>
            <a:endParaRPr lang="en-GB" dirty="0">
              <a:latin typeface="Century Gothic" panose="020B0502020202020204" pitchFamily="34" charset="0"/>
            </a:endParaRPr>
          </a:p>
          <a:p>
            <a:r>
              <a:rPr lang="en-GB" dirty="0">
                <a:latin typeface="Century Gothic" panose="020B0502020202020204" pitchFamily="34" charset="0"/>
              </a:rPr>
              <a:t>Nicholas believed that everyone was </a:t>
            </a:r>
            <a:r>
              <a:rPr lang="en-GB" b="1" dirty="0">
                <a:latin typeface="Century Gothic" panose="020B0502020202020204" pitchFamily="34" charset="0"/>
              </a:rPr>
              <a:t>equal in God’s eyes </a:t>
            </a:r>
            <a:r>
              <a:rPr lang="en-GB" dirty="0">
                <a:latin typeface="Century Gothic" panose="020B0502020202020204" pitchFamily="34" charset="0"/>
              </a:rPr>
              <a:t>and so should be treated with love and respect. One of the most famous stories about Nicholas involves a poor man and his three daughters.</a:t>
            </a:r>
          </a:p>
          <a:p>
            <a:endParaRPr lang="en-GB" dirty="0">
              <a:latin typeface="Century Gothic" panose="020B0502020202020204" pitchFamily="34" charset="0"/>
            </a:endParaRPr>
          </a:p>
          <a:p>
            <a:r>
              <a:rPr lang="en-GB" dirty="0">
                <a:latin typeface="Century Gothic" panose="020B0502020202020204" pitchFamily="34" charset="0"/>
              </a:rPr>
              <a:t>In those days a young woman’s father had to offer prospective husbands something of value before they would marry. This poor man could not afford this for his daughters and so they had no other option but to become slaves. Mysteriously, on three different occasions, a bag of gold appeared in their home meaning that all three daughters could marry. The bags of gold were gifts from Nicholas. And so Nicholas began to be seen as a gift-giver. Due to this and other amazing gifts of love Nicholas became known as saint Nicholas or Saint Claus.</a:t>
            </a:r>
          </a:p>
          <a:p>
            <a:endParaRPr lang="en-GB" dirty="0">
              <a:latin typeface="Century Gothic" panose="020B0502020202020204" pitchFamily="34" charset="0"/>
            </a:endParaRPr>
          </a:p>
          <a:p>
            <a:endParaRPr lang="en-GB" dirty="0">
              <a:latin typeface="Century Gothic" panose="020B0502020202020204" pitchFamily="34" charset="0"/>
            </a:endParaRPr>
          </a:p>
        </p:txBody>
      </p:sp>
    </p:spTree>
    <p:extLst>
      <p:ext uri="{BB962C8B-B14F-4D97-AF65-F5344CB8AC3E}">
        <p14:creationId xmlns:p14="http://schemas.microsoft.com/office/powerpoint/2010/main" val="18197015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Reflection Time</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446061" y="1990725"/>
            <a:ext cx="10620375" cy="4600575"/>
          </a:xfrm>
          <a:prstGeom prst="roundRect">
            <a:avLst/>
          </a:prstGeom>
          <a:ln w="38100">
            <a:solidFill>
              <a:schemeClr val="accent1"/>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a:p>
        </p:txBody>
      </p:sp>
      <p:pic>
        <p:nvPicPr>
          <p:cNvPr id="6" name="Picture 5" descr="Icon&#10;&#10;Description automatically generated">
            <a:extLst>
              <a:ext uri="{FF2B5EF4-FFF2-40B4-BE49-F238E27FC236}">
                <a16:creationId xmlns:a16="http://schemas.microsoft.com/office/drawing/2014/main" id="{D1873E11-1010-4B82-A327-262B79EB4AC1}"/>
              </a:ext>
            </a:extLst>
          </p:cNvPr>
          <p:cNvPicPr>
            <a:picLocks noChangeAspect="1"/>
          </p:cNvPicPr>
          <p:nvPr/>
        </p:nvPicPr>
        <p:blipFill>
          <a:blip r:embed="rId2"/>
          <a:stretch>
            <a:fillRect/>
          </a:stretch>
        </p:blipFill>
        <p:spPr>
          <a:xfrm>
            <a:off x="11127296" y="5707741"/>
            <a:ext cx="1064704" cy="988333"/>
          </a:xfrm>
          <a:prstGeom prst="rect">
            <a:avLst/>
          </a:prstGeom>
        </p:spPr>
      </p:pic>
      <p:sp>
        <p:nvSpPr>
          <p:cNvPr id="5" name="TextBox 4">
            <a:extLst>
              <a:ext uri="{FF2B5EF4-FFF2-40B4-BE49-F238E27FC236}">
                <a16:creationId xmlns:a16="http://schemas.microsoft.com/office/drawing/2014/main" id="{67118D01-90CC-4AE8-8871-0E41A97E204C}"/>
              </a:ext>
            </a:extLst>
          </p:cNvPr>
          <p:cNvSpPr txBox="1"/>
          <p:nvPr/>
        </p:nvSpPr>
        <p:spPr>
          <a:xfrm>
            <a:off x="518305" y="2095500"/>
            <a:ext cx="10475886" cy="6678751"/>
          </a:xfrm>
          <a:prstGeom prst="rect">
            <a:avLst/>
          </a:prstGeom>
          <a:noFill/>
        </p:spPr>
        <p:txBody>
          <a:bodyPr wrap="square" rtlCol="0">
            <a:spAutoFit/>
          </a:bodyPr>
          <a:lstStyle/>
          <a:p>
            <a:pPr algn="ctr"/>
            <a:r>
              <a:rPr lang="en-GB" sz="2400" b="1" dirty="0">
                <a:latin typeface="Century Gothic" panose="020B0502020202020204" pitchFamily="34" charset="0"/>
              </a:rPr>
              <a:t>How do you feel about this story?</a:t>
            </a:r>
          </a:p>
          <a:p>
            <a:pPr algn="ctr"/>
            <a:r>
              <a:rPr lang="en-GB" sz="2400" b="1" dirty="0">
                <a:latin typeface="Century Gothic" panose="020B0502020202020204" pitchFamily="34" charset="0"/>
              </a:rPr>
              <a:t>What words or phrases stand out for you? </a:t>
            </a:r>
          </a:p>
          <a:p>
            <a:pPr algn="ctr"/>
            <a:r>
              <a:rPr lang="en-GB" sz="2400" b="1" dirty="0">
                <a:latin typeface="Century Gothic" panose="020B0502020202020204" pitchFamily="34" charset="0"/>
              </a:rPr>
              <a:t>What questions do you have?</a:t>
            </a:r>
          </a:p>
          <a:p>
            <a:pPr algn="ctr"/>
            <a:endParaRPr lang="en-GB" sz="2400" b="1" dirty="0">
              <a:latin typeface="Century Gothic" panose="020B0502020202020204" pitchFamily="34" charset="0"/>
            </a:endParaRPr>
          </a:p>
          <a:p>
            <a:pPr algn="ctr"/>
            <a:r>
              <a:rPr lang="en-GB" sz="2400" b="1" dirty="0">
                <a:latin typeface="Century Gothic" panose="020B0502020202020204" pitchFamily="34" charset="0"/>
              </a:rPr>
              <a:t>Nicholas believed that everyone was equal in God’s eyes – how did this impact how he lived and his actions?</a:t>
            </a:r>
          </a:p>
          <a:p>
            <a:pPr algn="ctr"/>
            <a:endParaRPr lang="en-GB" sz="2400" b="1" dirty="0">
              <a:latin typeface="Century Gothic" panose="020B0502020202020204" pitchFamily="34" charset="0"/>
            </a:endParaRPr>
          </a:p>
          <a:p>
            <a:pPr algn="ctr"/>
            <a:r>
              <a:rPr lang="en-GB" sz="2400" b="1" dirty="0">
                <a:latin typeface="Century Gothic" panose="020B0502020202020204" pitchFamily="34" charset="0"/>
              </a:rPr>
              <a:t>If we believed that everyone was equal – how would we treat others?</a:t>
            </a:r>
          </a:p>
          <a:p>
            <a:pPr algn="ctr"/>
            <a:r>
              <a:rPr lang="en-GB" sz="2400" b="1" dirty="0">
                <a:latin typeface="Century Gothic" panose="020B0502020202020204" pitchFamily="34" charset="0"/>
              </a:rPr>
              <a:t>Just as Saint Nicholas gave those gifts of gold to the three sisters - </a:t>
            </a:r>
          </a:p>
          <a:p>
            <a:pPr algn="ctr"/>
            <a:r>
              <a:rPr lang="en-GB" sz="2400" b="1" dirty="0">
                <a:latin typeface="Century Gothic" panose="020B0502020202020204" pitchFamily="34" charset="0"/>
              </a:rPr>
              <a:t>what gift could we give to the world this Christmas that would help to address the problem of inequality that we see all around us?</a:t>
            </a:r>
          </a:p>
          <a:p>
            <a:pPr algn="ctr"/>
            <a:endParaRPr lang="en-GB" sz="2400" b="1" dirty="0">
              <a:latin typeface="Century Gothic" panose="020B0502020202020204" pitchFamily="34" charset="0"/>
            </a:endParaRPr>
          </a:p>
          <a:p>
            <a:pPr algn="ctr"/>
            <a:endParaRPr lang="en-GB" sz="2400" b="1" dirty="0">
              <a:latin typeface="Century Gothic" panose="020B0502020202020204" pitchFamily="34" charset="0"/>
            </a:endParaRPr>
          </a:p>
          <a:p>
            <a:pPr algn="ctr"/>
            <a:endParaRPr lang="en-GB" sz="2400" b="1" dirty="0">
              <a:latin typeface="Century Gothic" panose="020B0502020202020204" pitchFamily="34" charset="0"/>
            </a:endParaRPr>
          </a:p>
          <a:p>
            <a:pPr algn="ctr"/>
            <a:endParaRPr lang="en-GB" sz="2400" b="1" dirty="0">
              <a:latin typeface="Century Gothic" panose="020B0502020202020204" pitchFamily="34" charset="0"/>
            </a:endParaRPr>
          </a:p>
          <a:p>
            <a:pPr algn="ctr"/>
            <a:endParaRPr lang="en-GB" sz="2400" b="1" dirty="0">
              <a:latin typeface="Century Gothic" panose="020B0502020202020204" pitchFamily="34" charset="0"/>
            </a:endParaRPr>
          </a:p>
          <a:p>
            <a:pPr algn="ctr"/>
            <a:endParaRPr lang="en-GB" sz="4400" b="1" dirty="0"/>
          </a:p>
        </p:txBody>
      </p:sp>
    </p:spTree>
    <p:extLst>
      <p:ext uri="{BB962C8B-B14F-4D97-AF65-F5344CB8AC3E}">
        <p14:creationId xmlns:p14="http://schemas.microsoft.com/office/powerpoint/2010/main" val="4376090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Reflection Time</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69911" y="1981200"/>
            <a:ext cx="10620375" cy="4600575"/>
          </a:xfrm>
          <a:prstGeom prst="roundRect">
            <a:avLst/>
          </a:prstGeom>
          <a:ln w="38100">
            <a:solidFill>
              <a:schemeClr val="accent1"/>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a:p>
        </p:txBody>
      </p:sp>
      <p:sp>
        <p:nvSpPr>
          <p:cNvPr id="5" name="TextBox 4">
            <a:extLst>
              <a:ext uri="{FF2B5EF4-FFF2-40B4-BE49-F238E27FC236}">
                <a16:creationId xmlns:a16="http://schemas.microsoft.com/office/drawing/2014/main" id="{67118D01-90CC-4AE8-8871-0E41A97E204C}"/>
              </a:ext>
            </a:extLst>
          </p:cNvPr>
          <p:cNvSpPr txBox="1"/>
          <p:nvPr/>
        </p:nvSpPr>
        <p:spPr>
          <a:xfrm>
            <a:off x="5252719" y="2160338"/>
            <a:ext cx="5420845" cy="4524315"/>
          </a:xfrm>
          <a:prstGeom prst="rect">
            <a:avLst/>
          </a:prstGeom>
          <a:noFill/>
        </p:spPr>
        <p:txBody>
          <a:bodyPr wrap="square" rtlCol="0">
            <a:spAutoFit/>
          </a:bodyPr>
          <a:lstStyle/>
          <a:p>
            <a:pPr algn="ctr"/>
            <a:endParaRPr lang="en-GB" sz="2400" b="1" dirty="0">
              <a:latin typeface="Century Gothic" panose="020B0502020202020204" pitchFamily="34" charset="0"/>
            </a:endParaRPr>
          </a:p>
          <a:p>
            <a:pPr algn="ctr"/>
            <a:r>
              <a:rPr lang="en-GB" sz="3600" b="1" dirty="0">
                <a:latin typeface="Century Gothic" panose="020B0502020202020204" pitchFamily="34" charset="0"/>
              </a:rPr>
              <a:t>As you think about your answers to the previous questions also think about what one gift would you give to the World.</a:t>
            </a:r>
          </a:p>
          <a:p>
            <a:pPr algn="ctr"/>
            <a:endParaRPr lang="en-GB" sz="2400" b="1" dirty="0">
              <a:latin typeface="Century Gothic" panose="020B0502020202020204" pitchFamily="34" charset="0"/>
            </a:endParaRPr>
          </a:p>
          <a:p>
            <a:pPr algn="ctr"/>
            <a:endParaRPr lang="en-GB" sz="2400" b="1" dirty="0">
              <a:latin typeface="Century Gothic" panose="020B0502020202020204" pitchFamily="34" charset="0"/>
            </a:endParaRPr>
          </a:p>
        </p:txBody>
      </p:sp>
      <p:pic>
        <p:nvPicPr>
          <p:cNvPr id="4" name="Picture 3">
            <a:extLst>
              <a:ext uri="{FF2B5EF4-FFF2-40B4-BE49-F238E27FC236}">
                <a16:creationId xmlns:a16="http://schemas.microsoft.com/office/drawing/2014/main" id="{549E7B4D-78AC-455C-B0B4-AD8A8AB42787}"/>
              </a:ext>
            </a:extLst>
          </p:cNvPr>
          <p:cNvPicPr>
            <a:picLocks noChangeAspect="1"/>
          </p:cNvPicPr>
          <p:nvPr/>
        </p:nvPicPr>
        <p:blipFill>
          <a:blip r:embed="rId2"/>
          <a:stretch>
            <a:fillRect/>
          </a:stretch>
        </p:blipFill>
        <p:spPr>
          <a:xfrm>
            <a:off x="1949767" y="2068759"/>
            <a:ext cx="2947353" cy="4425455"/>
          </a:xfrm>
          <a:prstGeom prst="rect">
            <a:avLst/>
          </a:prstGeom>
        </p:spPr>
      </p:pic>
    </p:spTree>
    <p:extLst>
      <p:ext uri="{BB962C8B-B14F-4D97-AF65-F5344CB8AC3E}">
        <p14:creationId xmlns:p14="http://schemas.microsoft.com/office/powerpoint/2010/main" val="6247050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6">
            <a:extLst>
              <a:ext uri="{FF2B5EF4-FFF2-40B4-BE49-F238E27FC236}">
                <a16:creationId xmlns:a16="http://schemas.microsoft.com/office/drawing/2014/main" id="{0F161291-765C-4033-9E84-52C51C6A5A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8">
            <a:extLst>
              <a:ext uri="{FF2B5EF4-FFF2-40B4-BE49-F238E27FC236}">
                <a16:creationId xmlns:a16="http://schemas.microsoft.com/office/drawing/2014/main" id="{37F69638-8A6F-45AB-B9EC-9D8C8FC37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3D31DF52-DD21-4FD3-A761-D58D85D6A6F2}"/>
              </a:ext>
            </a:extLst>
          </p:cNvPr>
          <p:cNvPicPr>
            <a:picLocks noChangeAspect="1"/>
          </p:cNvPicPr>
          <p:nvPr/>
        </p:nvPicPr>
        <p:blipFill>
          <a:blip r:embed="rId2"/>
          <a:stretch>
            <a:fillRect/>
          </a:stretch>
        </p:blipFill>
        <p:spPr>
          <a:xfrm>
            <a:off x="1567392" y="567267"/>
            <a:ext cx="5571066" cy="557106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3" name="Picture 2">
            <a:extLst>
              <a:ext uri="{FF2B5EF4-FFF2-40B4-BE49-F238E27FC236}">
                <a16:creationId xmlns:a16="http://schemas.microsoft.com/office/drawing/2014/main" id="{85AA439A-1B52-4F9F-BA15-EB179F666705}"/>
              </a:ext>
            </a:extLst>
          </p:cNvPr>
          <p:cNvPicPr>
            <a:picLocks noChangeAspect="1"/>
          </p:cNvPicPr>
          <p:nvPr/>
        </p:nvPicPr>
        <p:blipFill>
          <a:blip r:embed="rId3"/>
          <a:stretch>
            <a:fillRect/>
          </a:stretch>
        </p:blipFill>
        <p:spPr>
          <a:xfrm>
            <a:off x="8981440" y="4139962"/>
            <a:ext cx="2329879" cy="1784588"/>
          </a:xfrm>
          <a:prstGeom prst="rect">
            <a:avLst/>
          </a:prstGeom>
        </p:spPr>
      </p:pic>
    </p:spTree>
    <p:extLst>
      <p:ext uri="{BB962C8B-B14F-4D97-AF65-F5344CB8AC3E}">
        <p14:creationId xmlns:p14="http://schemas.microsoft.com/office/powerpoint/2010/main" val="35126249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If you would like to, join in with this Prayer or sit and think quietly about all we have Talked about today</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4" y="2048974"/>
            <a:ext cx="10620375" cy="4352925"/>
          </a:xfrm>
          <a:prstGeom prst="roundRect">
            <a:avLst/>
          </a:prstGeom>
          <a:ln w="38100">
            <a:solidFill>
              <a:schemeClr val="accent1"/>
            </a:solidFill>
          </a:ln>
        </p:spPr>
        <p:style>
          <a:lnRef idx="1">
            <a:schemeClr val="accent2"/>
          </a:lnRef>
          <a:fillRef idx="2">
            <a:schemeClr val="accent2"/>
          </a:fillRef>
          <a:effectRef idx="1">
            <a:schemeClr val="accent2"/>
          </a:effectRef>
          <a:fontRef idx="minor">
            <a:schemeClr val="dk1"/>
          </a:fontRef>
        </p:style>
        <p:txBody>
          <a:bodyPr rtlCol="0" anchor="ctr"/>
          <a:lstStyle/>
          <a:p>
            <a:r>
              <a:rPr lang="en-GB" sz="2400" b="0" i="0" u="none" strike="noStrike" baseline="0" dirty="0">
                <a:solidFill>
                  <a:srgbClr val="000000"/>
                </a:solidFill>
                <a:latin typeface="Times New Roman" panose="02020603050405020304" pitchFamily="18" charset="0"/>
              </a:rPr>
              <a:t>We pray for all those in our world suffering from racism, sexism and religious discrimination. </a:t>
            </a:r>
          </a:p>
          <a:p>
            <a:r>
              <a:rPr lang="en-GB" sz="2400" b="0" i="0" u="none" strike="noStrike" baseline="0" dirty="0">
                <a:solidFill>
                  <a:srgbClr val="000000"/>
                </a:solidFill>
                <a:latin typeface="Times New Roman" panose="02020603050405020304" pitchFamily="18" charset="0"/>
              </a:rPr>
              <a:t>For the individuals who are silenced for expressing their beliefs. </a:t>
            </a:r>
          </a:p>
          <a:p>
            <a:r>
              <a:rPr lang="en-GB" sz="2400" b="0" i="0" u="none" strike="noStrike" baseline="0" dirty="0">
                <a:solidFill>
                  <a:srgbClr val="000000"/>
                </a:solidFill>
                <a:latin typeface="Times New Roman" panose="02020603050405020304" pitchFamily="18" charset="0"/>
              </a:rPr>
              <a:t>Please help them to have the strength to cope with life and all its challenges. </a:t>
            </a:r>
          </a:p>
          <a:p>
            <a:r>
              <a:rPr lang="en-GB" sz="2400" b="0" i="0" u="none" strike="noStrike" baseline="0" dirty="0">
                <a:solidFill>
                  <a:srgbClr val="000000"/>
                </a:solidFill>
                <a:latin typeface="Times New Roman" panose="02020603050405020304" pitchFamily="18" charset="0"/>
              </a:rPr>
              <a:t>Help them to forgive those who persecute them or who fail to treat them with equality. </a:t>
            </a:r>
          </a:p>
          <a:p>
            <a:r>
              <a:rPr lang="en-GB" sz="2400" b="0" i="0" u="none" strike="noStrike" baseline="0" dirty="0">
                <a:solidFill>
                  <a:srgbClr val="000000"/>
                </a:solidFill>
                <a:latin typeface="Times New Roman" panose="02020603050405020304" pitchFamily="18" charset="0"/>
              </a:rPr>
              <a:t>Forgive us, Lord, if we ever fail to treat others with respect.</a:t>
            </a:r>
          </a:p>
          <a:p>
            <a:r>
              <a:rPr lang="en-GB" sz="2400" b="0" i="0" u="none" strike="noStrike" baseline="0" dirty="0">
                <a:solidFill>
                  <a:srgbClr val="000000"/>
                </a:solidFill>
                <a:latin typeface="Times New Roman" panose="02020603050405020304" pitchFamily="18" charset="0"/>
              </a:rPr>
              <a:t>Guide lawmakers and those at the head of government make decisions that grant all individuals equal status under the law. </a:t>
            </a:r>
          </a:p>
          <a:p>
            <a:r>
              <a:rPr lang="en-GB" sz="2400" b="0" i="0" u="none" strike="noStrike" baseline="0" dirty="0">
                <a:solidFill>
                  <a:srgbClr val="000000"/>
                </a:solidFill>
                <a:latin typeface="Times New Roman" panose="02020603050405020304" pitchFamily="18" charset="0"/>
              </a:rPr>
              <a:t>Amen. </a:t>
            </a:r>
            <a:endParaRPr lang="en-GB" sz="2400" dirty="0">
              <a:latin typeface="Century Gothic" panose="020B0502020202020204" pitchFamily="34" charset="0"/>
            </a:endParaRPr>
          </a:p>
        </p:txBody>
      </p:sp>
    </p:spTree>
    <p:extLst>
      <p:ext uri="{BB962C8B-B14F-4D97-AF65-F5344CB8AC3E}">
        <p14:creationId xmlns:p14="http://schemas.microsoft.com/office/powerpoint/2010/main" val="33971674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14">
            <a:extLst>
              <a:ext uri="{FF2B5EF4-FFF2-40B4-BE49-F238E27FC236}">
                <a16:creationId xmlns:a16="http://schemas.microsoft.com/office/drawing/2014/main" id="{66D08039-6C4E-4870-9E3D-6218263DE9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16">
            <a:extLst>
              <a:ext uri="{FF2B5EF4-FFF2-40B4-BE49-F238E27FC236}">
                <a16:creationId xmlns:a16="http://schemas.microsoft.com/office/drawing/2014/main" id="{9FB31D2E-CBC8-4C4A-917F-DCB48EAEB0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31" name="Rectangle 18">
            <a:extLst>
              <a:ext uri="{FF2B5EF4-FFF2-40B4-BE49-F238E27FC236}">
                <a16:creationId xmlns:a16="http://schemas.microsoft.com/office/drawing/2014/main" id="{FCCF4F09-0D96-42BE-AE16-84AB4E0B56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20">
            <a:extLst>
              <a:ext uri="{FF2B5EF4-FFF2-40B4-BE49-F238E27FC236}">
                <a16:creationId xmlns:a16="http://schemas.microsoft.com/office/drawing/2014/main" id="{21AF87EE-372A-438E-B086-63D494ECA2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33" name="Rectangle 22">
            <a:extLst>
              <a:ext uri="{FF2B5EF4-FFF2-40B4-BE49-F238E27FC236}">
                <a16:creationId xmlns:a16="http://schemas.microsoft.com/office/drawing/2014/main" id="{71580711-480D-4AE6-87AC-50832A0232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56EB3421-8B7E-4E63-9FDF-F18CCE635D35}"/>
              </a:ext>
            </a:extLst>
          </p:cNvPr>
          <p:cNvSpPr>
            <a:spLocks noGrp="1"/>
          </p:cNvSpPr>
          <p:nvPr>
            <p:ph type="title"/>
          </p:nvPr>
        </p:nvSpPr>
        <p:spPr>
          <a:xfrm>
            <a:off x="631896" y="4305498"/>
            <a:ext cx="10993549" cy="704652"/>
          </a:xfrm>
        </p:spPr>
        <p:txBody>
          <a:bodyPr vert="horz" lIns="91440" tIns="45720" rIns="91440" bIns="45720" rtlCol="0" anchor="b">
            <a:normAutofit/>
          </a:bodyPr>
          <a:lstStyle/>
          <a:p>
            <a:r>
              <a:rPr lang="en-US" sz="3600" b="1" dirty="0">
                <a:solidFill>
                  <a:schemeClr val="accent1"/>
                </a:solidFill>
              </a:rPr>
              <a:t>think…</a:t>
            </a:r>
          </a:p>
        </p:txBody>
      </p:sp>
      <p:grpSp>
        <p:nvGrpSpPr>
          <p:cNvPr id="25" name="Group 24">
            <a:extLst>
              <a:ext uri="{FF2B5EF4-FFF2-40B4-BE49-F238E27FC236}">
                <a16:creationId xmlns:a16="http://schemas.microsoft.com/office/drawing/2014/main" id="{4509808C-F998-48F4-9144-FC13C858E6C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26" name="Rectangle 25">
              <a:extLst>
                <a:ext uri="{FF2B5EF4-FFF2-40B4-BE49-F238E27FC236}">
                  <a16:creationId xmlns:a16="http://schemas.microsoft.com/office/drawing/2014/main" id="{0FD21958-FC09-4496-BDFA-0E2529798D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6">
              <a:extLst>
                <a:ext uri="{FF2B5EF4-FFF2-40B4-BE49-F238E27FC236}">
                  <a16:creationId xmlns:a16="http://schemas.microsoft.com/office/drawing/2014/main" id="{82D29FCB-6892-4B0A-B75B-453CC3FB14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a:extLst>
                <a:ext uri="{FF2B5EF4-FFF2-40B4-BE49-F238E27FC236}">
                  <a16:creationId xmlns:a16="http://schemas.microsoft.com/office/drawing/2014/main" id="{9AB0877B-B8C8-4C6E-BFB8-3DF243BF13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pic>
        <p:nvPicPr>
          <p:cNvPr id="10" name="Picture 9" descr="A picture containing text, queen&#10;&#10;Description automatically generated">
            <a:extLst>
              <a:ext uri="{FF2B5EF4-FFF2-40B4-BE49-F238E27FC236}">
                <a16:creationId xmlns:a16="http://schemas.microsoft.com/office/drawing/2014/main" id="{56DA93D4-1257-43B9-8FA4-ADCF8D0E3778}"/>
              </a:ext>
            </a:extLst>
          </p:cNvPr>
          <p:cNvPicPr>
            <a:picLocks noChangeAspect="1"/>
          </p:cNvPicPr>
          <p:nvPr/>
        </p:nvPicPr>
        <p:blipFill rotWithShape="1">
          <a:blip r:embed="rId2"/>
          <a:srcRect t="14099" r="-1" b="18874"/>
          <a:stretch/>
        </p:blipFill>
        <p:spPr>
          <a:xfrm>
            <a:off x="482600" y="633946"/>
            <a:ext cx="11292143" cy="3557252"/>
          </a:xfrm>
          <a:prstGeom prst="rect">
            <a:avLst/>
          </a:prstGeom>
          <a:ln>
            <a:noFill/>
          </a:ln>
          <a:effectLst>
            <a:outerShdw blurRad="292100" dist="139700" dir="2700000" algn="tl" rotWithShape="0">
              <a:srgbClr val="333333">
                <a:alpha val="65000"/>
              </a:srgbClr>
            </a:outerShdw>
          </a:effectLst>
        </p:spPr>
      </p:pic>
      <p:sp>
        <p:nvSpPr>
          <p:cNvPr id="11" name="TextBox 10">
            <a:extLst>
              <a:ext uri="{FF2B5EF4-FFF2-40B4-BE49-F238E27FC236}">
                <a16:creationId xmlns:a16="http://schemas.microsoft.com/office/drawing/2014/main" id="{AAAEFA70-D6DE-4685-A0D8-672B68CDDD84}"/>
              </a:ext>
            </a:extLst>
          </p:cNvPr>
          <p:cNvSpPr txBox="1"/>
          <p:nvPr/>
        </p:nvSpPr>
        <p:spPr>
          <a:xfrm>
            <a:off x="417257" y="5010150"/>
            <a:ext cx="11292143" cy="1754326"/>
          </a:xfrm>
          <a:prstGeom prst="rect">
            <a:avLst/>
          </a:prstGeom>
          <a:ln w="381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GB" dirty="0">
                <a:latin typeface="Century Gothic" panose="020B0502020202020204" pitchFamily="34" charset="0"/>
              </a:rPr>
              <a:t>Do you know of anyone or any organisation who has challenged inequality in our world today?</a:t>
            </a:r>
          </a:p>
          <a:p>
            <a:r>
              <a:rPr lang="en-GB" dirty="0">
                <a:latin typeface="Century Gothic" panose="020B0502020202020204" pitchFamily="34" charset="0"/>
              </a:rPr>
              <a:t>What actions have they taken? Have they worked?</a:t>
            </a:r>
          </a:p>
          <a:p>
            <a:r>
              <a:rPr lang="en-GB" dirty="0">
                <a:latin typeface="Century Gothic" panose="020B0502020202020204" pitchFamily="34" charset="0"/>
              </a:rPr>
              <a:t>What inequalities do you see in the world?</a:t>
            </a:r>
          </a:p>
          <a:p>
            <a:r>
              <a:rPr lang="en-GB" dirty="0">
                <a:latin typeface="Century Gothic" panose="020B0502020202020204" pitchFamily="34" charset="0"/>
              </a:rPr>
              <a:t>What are the barriers to true equality in our world?</a:t>
            </a:r>
          </a:p>
          <a:p>
            <a:r>
              <a:rPr lang="en-GB" dirty="0">
                <a:latin typeface="Century Gothic" panose="020B0502020202020204" pitchFamily="34" charset="0"/>
              </a:rPr>
              <a:t>How would you tackle the issue of inequality?</a:t>
            </a:r>
          </a:p>
          <a:p>
            <a:endParaRPr lang="en-GB" dirty="0">
              <a:latin typeface="Century Gothic" panose="020B0502020202020204" pitchFamily="34" charset="0"/>
            </a:endParaRPr>
          </a:p>
        </p:txBody>
      </p:sp>
    </p:spTree>
    <p:extLst>
      <p:ext uri="{BB962C8B-B14F-4D97-AF65-F5344CB8AC3E}">
        <p14:creationId xmlns:p14="http://schemas.microsoft.com/office/powerpoint/2010/main" val="2910595511"/>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366658"/>
      </a:accent1>
      <a:accent2>
        <a:srgbClr val="8CB64A"/>
      </a:accent2>
      <a:accent3>
        <a:srgbClr val="88D5A9"/>
      </a:accent3>
      <a:accent4>
        <a:srgbClr val="969FA7"/>
      </a:accent4>
      <a:accent5>
        <a:srgbClr val="E8A844"/>
      </a:accent5>
      <a:accent6>
        <a:srgbClr val="A1561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4BEC0EAF-CF86-4D49-B83B-56CC62D3CFF1}"/>
    </a:ext>
  </a:extLst>
</a:theme>
</file>

<file path=docProps/app.xml><?xml version="1.0" encoding="utf-8"?>
<Properties xmlns="http://schemas.openxmlformats.org/officeDocument/2006/extended-properties" xmlns:vt="http://schemas.openxmlformats.org/officeDocument/2006/docPropsVTypes">
  <TotalTime>1123</TotalTime>
  <Words>855</Words>
  <Application>Microsoft Office PowerPoint</Application>
  <PresentationFormat>Widescreen</PresentationFormat>
  <Paragraphs>62</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Century Gothic</vt:lpstr>
      <vt:lpstr>Gill Sans MT</vt:lpstr>
      <vt:lpstr>Times New Roman</vt:lpstr>
      <vt:lpstr>Wingdings 2</vt:lpstr>
      <vt:lpstr>Dividend</vt:lpstr>
      <vt:lpstr>Picture Reflections</vt:lpstr>
      <vt:lpstr>PowerPoint Presentation</vt:lpstr>
      <vt:lpstr>PowerPoint Presentation</vt:lpstr>
      <vt:lpstr>Challenge question</vt:lpstr>
      <vt:lpstr>PowerPoint Presentation</vt:lpstr>
      <vt:lpstr>Reflection Time</vt:lpstr>
      <vt:lpstr>Reflection Time</vt:lpstr>
      <vt:lpstr>PowerPoint Presentation</vt:lpstr>
      <vt:lpstr>If you would like to, join in with this Prayer or sit and think quietly about all we have Talked about today</vt:lpstr>
      <vt:lpstr>think…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Picture Reflections</dc:title>
  <dc:creator>Alex Wolvers</dc:creator>
  <cp:lastModifiedBy>Alex Wolvers</cp:lastModifiedBy>
  <cp:revision>60</cp:revision>
  <dcterms:created xsi:type="dcterms:W3CDTF">2020-12-01T13:18:48Z</dcterms:created>
  <dcterms:modified xsi:type="dcterms:W3CDTF">2021-07-23T08:13:30Z</dcterms:modified>
</cp:coreProperties>
</file>