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40"/>
  </p:notesMasterIdLst>
  <p:sldIdLst>
    <p:sldId id="256" r:id="rId2"/>
    <p:sldId id="267" r:id="rId3"/>
    <p:sldId id="310" r:id="rId4"/>
    <p:sldId id="270" r:id="rId5"/>
    <p:sldId id="296" r:id="rId6"/>
    <p:sldId id="268" r:id="rId7"/>
    <p:sldId id="289" r:id="rId8"/>
    <p:sldId id="269" r:id="rId9"/>
    <p:sldId id="290" r:id="rId10"/>
    <p:sldId id="292" r:id="rId11"/>
    <p:sldId id="277" r:id="rId12"/>
    <p:sldId id="320" r:id="rId13"/>
    <p:sldId id="321" r:id="rId14"/>
    <p:sldId id="271" r:id="rId15"/>
    <p:sldId id="304" r:id="rId16"/>
    <p:sldId id="312" r:id="rId17"/>
    <p:sldId id="319" r:id="rId18"/>
    <p:sldId id="325" r:id="rId19"/>
    <p:sldId id="326" r:id="rId20"/>
    <p:sldId id="297" r:id="rId21"/>
    <p:sldId id="279" r:id="rId22"/>
    <p:sldId id="272" r:id="rId23"/>
    <p:sldId id="314" r:id="rId24"/>
    <p:sldId id="307" r:id="rId25"/>
    <p:sldId id="318" r:id="rId26"/>
    <p:sldId id="316" r:id="rId27"/>
    <p:sldId id="273" r:id="rId28"/>
    <p:sldId id="286" r:id="rId29"/>
    <p:sldId id="301" r:id="rId30"/>
    <p:sldId id="328" r:id="rId31"/>
    <p:sldId id="327" r:id="rId32"/>
    <p:sldId id="309" r:id="rId33"/>
    <p:sldId id="282" r:id="rId34"/>
    <p:sldId id="274" r:id="rId35"/>
    <p:sldId id="283" r:id="rId36"/>
    <p:sldId id="275" r:id="rId37"/>
    <p:sldId id="284" r:id="rId38"/>
    <p:sldId id="288" r:id="rId3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ynsay Jennings" initials="LJ" lastIdx="1" clrIdx="0">
    <p:extLst>
      <p:ext uri="{19B8F6BF-5375-455C-9EA6-DF929625EA0E}">
        <p15:presenceInfo xmlns:p15="http://schemas.microsoft.com/office/powerpoint/2012/main" userId="S::lynsay.jennings@lichfield.anglican.org::b1a73c2d-75c6-426b-88bc-47e69d0d28e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23" autoAdjust="0"/>
    <p:restoredTop sz="94660"/>
  </p:normalViewPr>
  <p:slideViewPr>
    <p:cSldViewPr snapToGrid="0">
      <p:cViewPr varScale="1">
        <p:scale>
          <a:sx n="75" d="100"/>
          <a:sy n="75" d="100"/>
        </p:scale>
        <p:origin x="25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31/08/2021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15</a:t>
            </a:fld>
            <a:endParaRPr lang="en-GB"/>
          </a:p>
        </p:txBody>
      </p:sp>
    </p:spTree>
    <p:extLst>
      <p:ext uri="{BB962C8B-B14F-4D97-AF65-F5344CB8AC3E}">
        <p14:creationId xmlns:p14="http://schemas.microsoft.com/office/powerpoint/2010/main" val="1667347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16</a:t>
            </a:fld>
            <a:endParaRPr lang="en-GB"/>
          </a:p>
        </p:txBody>
      </p:sp>
    </p:spTree>
    <p:extLst>
      <p:ext uri="{BB962C8B-B14F-4D97-AF65-F5344CB8AC3E}">
        <p14:creationId xmlns:p14="http://schemas.microsoft.com/office/powerpoint/2010/main" val="478462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Allow children time to think about this. </a:t>
            </a:r>
          </a:p>
        </p:txBody>
      </p:sp>
      <p:sp>
        <p:nvSpPr>
          <p:cNvPr id="4" name="Slide Number Placeholder 3"/>
          <p:cNvSpPr>
            <a:spLocks noGrp="1"/>
          </p:cNvSpPr>
          <p:nvPr>
            <p:ph type="sldNum" sz="quarter" idx="5"/>
          </p:nvPr>
        </p:nvSpPr>
        <p:spPr/>
        <p:txBody>
          <a:bodyPr/>
          <a:lstStyle/>
          <a:p>
            <a:fld id="{8983D5FD-25CE-4835-9DE9-7F9AD34F8985}" type="slidenum">
              <a:rPr lang="en-GB" smtClean="0"/>
              <a:t>24</a:t>
            </a:fld>
            <a:endParaRPr lang="en-GB"/>
          </a:p>
        </p:txBody>
      </p:sp>
    </p:spTree>
    <p:extLst>
      <p:ext uri="{BB962C8B-B14F-4D97-AF65-F5344CB8AC3E}">
        <p14:creationId xmlns:p14="http://schemas.microsoft.com/office/powerpoint/2010/main" val="331050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25</a:t>
            </a:fld>
            <a:endParaRPr lang="en-GB"/>
          </a:p>
        </p:txBody>
      </p:sp>
    </p:spTree>
    <p:extLst>
      <p:ext uri="{BB962C8B-B14F-4D97-AF65-F5344CB8AC3E}">
        <p14:creationId xmlns:p14="http://schemas.microsoft.com/office/powerpoint/2010/main" val="3188049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29</a:t>
            </a:fld>
            <a:endParaRPr lang="en-GB"/>
          </a:p>
        </p:txBody>
      </p:sp>
    </p:spTree>
    <p:extLst>
      <p:ext uri="{BB962C8B-B14F-4D97-AF65-F5344CB8AC3E}">
        <p14:creationId xmlns:p14="http://schemas.microsoft.com/office/powerpoint/2010/main" val="2722737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30</a:t>
            </a:fld>
            <a:endParaRPr lang="en-GB"/>
          </a:p>
        </p:txBody>
      </p:sp>
    </p:spTree>
    <p:extLst>
      <p:ext uri="{BB962C8B-B14F-4D97-AF65-F5344CB8AC3E}">
        <p14:creationId xmlns:p14="http://schemas.microsoft.com/office/powerpoint/2010/main" val="1829158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31</a:t>
            </a:fld>
            <a:endParaRPr lang="en-GB"/>
          </a:p>
        </p:txBody>
      </p:sp>
    </p:spTree>
    <p:extLst>
      <p:ext uri="{BB962C8B-B14F-4D97-AF65-F5344CB8AC3E}">
        <p14:creationId xmlns:p14="http://schemas.microsoft.com/office/powerpoint/2010/main" val="7758788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32</a:t>
            </a:fld>
            <a:endParaRPr lang="en-GB"/>
          </a:p>
        </p:txBody>
      </p:sp>
    </p:spTree>
    <p:extLst>
      <p:ext uri="{BB962C8B-B14F-4D97-AF65-F5344CB8AC3E}">
        <p14:creationId xmlns:p14="http://schemas.microsoft.com/office/powerpoint/2010/main" val="19531667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8/31/2021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8/31/2021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8/31/2021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8/31/2021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8/31/2021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8/31/2021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8/31/2021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8/31/2021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8/31/2021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xWoWDdeD-ns" TargetMode="External"/><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hyperlink" Target="https://www.youtube.com/watch?v=VDhWLf6MC0c" TargetMode="External"/><Relationship Id="rId4" Type="http://schemas.openxmlformats.org/officeDocument/2006/relationships/hyperlink" Target="https://www.youtube.com/watch?v=pB2WmMcBNks"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s://prayerspacesinschools.com/resources/people-tre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6.xml"/><Relationship Id="rId4" Type="http://schemas.openxmlformats.org/officeDocument/2006/relationships/hyperlink" Target="https://www.the-generous-husband.com/2016/08/09/the-why-of-things-kindness/"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https://www.randomactsofkindness.org/kindness-ideas"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3.PNG"/><Relationship Id="rId4" Type="http://schemas.openxmlformats.org/officeDocument/2006/relationships/hyperlink" Target="https://www.randomactsofkindness.org/printables"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www.ldbe.co.uk/about/guidance-%20resources/worship-and-meditation/" TargetMode="Externa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2"/>
          <a:stretch>
            <a:fillRect/>
          </a:stretch>
        </p:blipFill>
        <p:spPr>
          <a:xfrm>
            <a:off x="8482135" y="5208256"/>
            <a:ext cx="2816596" cy="829128"/>
          </a:xfrm>
          <a:prstGeom prst="rect">
            <a:avLst/>
          </a:prstGeom>
        </p:spPr>
      </p:pic>
      <p:sp>
        <p:nvSpPr>
          <p:cNvPr id="4" name="TextBox 3">
            <a:extLst>
              <a:ext uri="{FF2B5EF4-FFF2-40B4-BE49-F238E27FC236}">
                <a16:creationId xmlns:a16="http://schemas.microsoft.com/office/drawing/2014/main" id="{D959B45E-9E82-487D-9A33-4B3176016126}"/>
              </a:ext>
            </a:extLst>
          </p:cNvPr>
          <p:cNvSpPr txBox="1"/>
          <p:nvPr/>
        </p:nvSpPr>
        <p:spPr>
          <a:xfrm>
            <a:off x="543307" y="835669"/>
            <a:ext cx="5649466" cy="923330"/>
          </a:xfrm>
          <a:prstGeom prst="rect">
            <a:avLst/>
          </a:prstGeom>
          <a:solidFill>
            <a:schemeClr val="bg1">
              <a:lumMod val="95000"/>
            </a:schemeClr>
          </a:solidFill>
        </p:spPr>
        <p:txBody>
          <a:bodyPr wrap="square" rtlCol="0">
            <a:spAutoFit/>
          </a:bodyPr>
          <a:lstStyle/>
          <a:p>
            <a:pPr algn="ctr"/>
            <a:r>
              <a:rPr lang="en-GB" sz="5400" b="1" dirty="0">
                <a:solidFill>
                  <a:srgbClr val="002060"/>
                </a:solidFill>
                <a:latin typeface="Century Gothic" panose="020B0502020202020204" pitchFamily="34" charset="0"/>
              </a:rPr>
              <a:t>Fruit of the Spirit</a:t>
            </a:r>
          </a:p>
        </p:txBody>
      </p:sp>
      <p:pic>
        <p:nvPicPr>
          <p:cNvPr id="6" name="Picture 5">
            <a:extLst>
              <a:ext uri="{FF2B5EF4-FFF2-40B4-BE49-F238E27FC236}">
                <a16:creationId xmlns:a16="http://schemas.microsoft.com/office/drawing/2014/main" id="{3D3D9C17-1CA8-4C9F-BECA-623A0F6FC65A}"/>
              </a:ext>
            </a:extLst>
          </p:cNvPr>
          <p:cNvPicPr>
            <a:picLocks noChangeAspect="1"/>
          </p:cNvPicPr>
          <p:nvPr/>
        </p:nvPicPr>
        <p:blipFill>
          <a:blip r:embed="rId3"/>
          <a:stretch>
            <a:fillRect/>
          </a:stretch>
        </p:blipFill>
        <p:spPr>
          <a:xfrm>
            <a:off x="901623" y="1870099"/>
            <a:ext cx="4876800" cy="4876800"/>
          </a:xfrm>
          <a:prstGeom prst="rect">
            <a:avLst/>
          </a:prstGeom>
        </p:spPr>
      </p:pic>
      <p:sp>
        <p:nvSpPr>
          <p:cNvPr id="7" name="TextBox 6">
            <a:extLst>
              <a:ext uri="{FF2B5EF4-FFF2-40B4-BE49-F238E27FC236}">
                <a16:creationId xmlns:a16="http://schemas.microsoft.com/office/drawing/2014/main" id="{8E03C2C0-D450-4FC4-BEC2-ECDD0B67F471}"/>
              </a:ext>
            </a:extLst>
          </p:cNvPr>
          <p:cNvSpPr txBox="1"/>
          <p:nvPr/>
        </p:nvSpPr>
        <p:spPr>
          <a:xfrm>
            <a:off x="7182814" y="1191802"/>
            <a:ext cx="4107563" cy="1200329"/>
          </a:xfrm>
          <a:prstGeom prst="rect">
            <a:avLst/>
          </a:prstGeom>
          <a:noFill/>
          <a:ln w="19050">
            <a:solidFill>
              <a:schemeClr val="bg1"/>
            </a:solidFill>
          </a:ln>
        </p:spPr>
        <p:txBody>
          <a:bodyPr wrap="square" rtlCol="0">
            <a:spAutoFit/>
          </a:bodyPr>
          <a:lstStyle/>
          <a:p>
            <a:r>
              <a:rPr lang="en-GB" sz="7200" dirty="0">
                <a:solidFill>
                  <a:schemeClr val="bg1"/>
                </a:solidFill>
                <a:latin typeface="Century Gothic" panose="020B0502020202020204" pitchFamily="34" charset="0"/>
              </a:rPr>
              <a:t>Kindness</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gn="ct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a:t>
            </a:r>
            <a:br>
              <a:rPr lang="en-US" sz="3600" b="1" dirty="0">
                <a:solidFill>
                  <a:srgbClr val="FFFFFF"/>
                </a:solidFill>
                <a:latin typeface="Century Gothic" panose="020B0502020202020204" pitchFamily="34" charset="0"/>
              </a:rPr>
            </a:br>
            <a:br>
              <a:rPr lang="en-US" sz="3600" b="1" dirty="0">
                <a:solidFill>
                  <a:srgbClr val="FFFFFF"/>
                </a:solidFill>
                <a:latin typeface="Century Gothic" panose="020B0502020202020204" pitchFamily="34" charset="0"/>
              </a:rPr>
            </a:br>
            <a:r>
              <a:rPr lang="en-US" sz="3600" b="1" dirty="0">
                <a:solidFill>
                  <a:srgbClr val="FFFFFF"/>
                </a:solidFill>
                <a:latin typeface="Century Gothic" panose="020B0502020202020204" pitchFamily="34" charset="0"/>
              </a:rPr>
              <a:t>Collective worship</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2"/>
          <a:stretch>
            <a:fillRect/>
          </a:stretch>
        </p:blipFill>
        <p:spPr>
          <a:xfrm>
            <a:off x="8513622" y="5016685"/>
            <a:ext cx="2816596" cy="829128"/>
          </a:xfrm>
          <a:prstGeom prst="rect">
            <a:avLst/>
          </a:prstGeom>
        </p:spPr>
      </p:pic>
      <p:sp>
        <p:nvSpPr>
          <p:cNvPr id="14" name="Content Placeholder 4">
            <a:extLst>
              <a:ext uri="{FF2B5EF4-FFF2-40B4-BE49-F238E27FC236}">
                <a16:creationId xmlns:a16="http://schemas.microsoft.com/office/drawing/2014/main" id="{73C6333F-A527-48A5-9AD8-6C8CA3F7A522}"/>
              </a:ext>
            </a:extLst>
          </p:cNvPr>
          <p:cNvSpPr txBox="1">
            <a:spLocks/>
          </p:cNvSpPr>
          <p:nvPr/>
        </p:nvSpPr>
        <p:spPr>
          <a:xfrm>
            <a:off x="1547582" y="1099459"/>
            <a:ext cx="5027389" cy="4844142"/>
          </a:xfrm>
          <a:prstGeom prst="rect">
            <a:avLst/>
          </a:prstGeom>
          <a:solidFill>
            <a:schemeClr val="bg2"/>
          </a:solidFill>
          <a:ln w="57150">
            <a:noFill/>
          </a:ln>
        </p:spPr>
        <p:txBody>
          <a:bodyPr vert="horz" lIns="91440" tIns="45720" rIns="91440" bIns="45720" rtlCol="0" anchor="ctr">
            <a:normAutofit fontScale="92500"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gn="ctr">
              <a:lnSpc>
                <a:spcPct val="90000"/>
              </a:lnSpc>
              <a:buFont typeface="Wingdings 2" panose="05020102010507070707" pitchFamily="18" charset="2"/>
              <a:buNone/>
            </a:pPr>
            <a:r>
              <a:rPr lang="en-GB" sz="24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a:t>
            </a:r>
          </a:p>
          <a:p>
            <a:pPr marL="0" indent="0" algn="ctr">
              <a:lnSpc>
                <a:spcPct val="90000"/>
              </a:lnSpc>
              <a:buFont typeface="Wingdings 2" panose="05020102010507070707" pitchFamily="18" charset="2"/>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It is also the perfect setting to look at some of life’s big issues in a prayerful and reflective manner. </a:t>
            </a:r>
          </a:p>
          <a:p>
            <a:pPr marL="0" indent="0" algn="ctr">
              <a:lnSpc>
                <a:spcPct val="90000"/>
              </a:lnSpc>
              <a:buFont typeface="Wingdings 2" panose="05020102010507070707" pitchFamily="18" charset="2"/>
              <a:buNone/>
            </a:pPr>
            <a:endParaRPr lang="en-GB" sz="2400" dirty="0">
              <a:solidFill>
                <a:schemeClr val="accent2">
                  <a:lumMod val="50000"/>
                </a:schemeClr>
              </a:solidFill>
              <a:latin typeface="Century Gothic" panose="020B0502020202020204" pitchFamily="34" charset="0"/>
              <a:cs typeface="Segoe UI" panose="020B0502040204020203" pitchFamily="34" charset="0"/>
            </a:endParaRPr>
          </a:p>
          <a:p>
            <a:pPr marL="0" indent="0" algn="ctr">
              <a:lnSpc>
                <a:spcPct val="90000"/>
              </a:lnSpc>
              <a:buFont typeface="Wingdings 2" panose="05020102010507070707" pitchFamily="18" charset="2"/>
              <a:buNone/>
            </a:pPr>
            <a:r>
              <a:rPr lang="en-GB" sz="2400" dirty="0">
                <a:solidFill>
                  <a:schemeClr val="accent2">
                    <a:lumMod val="50000"/>
                  </a:schemeClr>
                </a:solidFill>
                <a:latin typeface="Century Gothic" panose="020B0502020202020204" pitchFamily="34" charset="0"/>
                <a:cs typeface="Segoe UI" panose="020B0502040204020203" pitchFamily="34" charset="0"/>
              </a:rPr>
              <a:t>This resource supports small group worship through the theme of Parables</a:t>
            </a:r>
          </a:p>
        </p:txBody>
      </p:sp>
    </p:spTree>
    <p:extLst>
      <p:ext uri="{BB962C8B-B14F-4D97-AF65-F5344CB8AC3E}">
        <p14:creationId xmlns:p14="http://schemas.microsoft.com/office/powerpoint/2010/main" val="31250685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7" name="Content Placeholder 3">
            <a:extLst>
              <a:ext uri="{FF2B5EF4-FFF2-40B4-BE49-F238E27FC236}">
                <a16:creationId xmlns:a16="http://schemas.microsoft.com/office/drawing/2014/main" id="{1F7F7C6C-F9E6-473C-AC88-ED2F2CC25F81}"/>
              </a:ext>
            </a:extLst>
          </p:cNvPr>
          <p:cNvSpPr>
            <a:spLocks noGrp="1"/>
          </p:cNvSpPr>
          <p:nvPr>
            <p:ph idx="1"/>
          </p:nvPr>
        </p:nvSpPr>
        <p:spPr>
          <a:xfrm>
            <a:off x="4872038" y="590550"/>
            <a:ext cx="6537325" cy="5657850"/>
          </a:xfrm>
          <a:ln>
            <a:noFill/>
          </a:ln>
        </p:spPr>
        <p:txBody>
          <a:bodyPr>
            <a:normAutofit lnSpcReduction="10000"/>
          </a:bodyPr>
          <a:lstStyle/>
          <a:p>
            <a:pPr marL="0" indent="0" algn="ctr">
              <a:buNone/>
            </a:pPr>
            <a:r>
              <a:rPr lang="en-GB" sz="4000" b="1" dirty="0">
                <a:solidFill>
                  <a:srgbClr val="7030A0"/>
                </a:solidFill>
                <a:latin typeface="Century Gothic" panose="020B0502020202020204" pitchFamily="34" charset="0"/>
              </a:rPr>
              <a:t>Ideas for the Worship Table</a:t>
            </a:r>
          </a:p>
          <a:p>
            <a:pPr>
              <a:buFont typeface="Courier New" panose="02070309020205020404" pitchFamily="49" charset="0"/>
              <a:buChar char="o"/>
            </a:pPr>
            <a:r>
              <a:rPr lang="en-GB" sz="3200" dirty="0">
                <a:solidFill>
                  <a:srgbClr val="002060"/>
                </a:solidFill>
                <a:latin typeface="Century Gothic" panose="020B0502020202020204" pitchFamily="34" charset="0"/>
              </a:rPr>
              <a:t>Special covering – possibly using liturgical colours</a:t>
            </a:r>
          </a:p>
          <a:p>
            <a:pPr>
              <a:buFont typeface="Courier New" panose="02070309020205020404" pitchFamily="49" charset="0"/>
              <a:buChar char="o"/>
            </a:pPr>
            <a:r>
              <a:rPr lang="en-GB" sz="3200" dirty="0">
                <a:solidFill>
                  <a:srgbClr val="7030A0"/>
                </a:solidFill>
                <a:latin typeface="Century Gothic" panose="020B0502020202020204" pitchFamily="34" charset="0"/>
              </a:rPr>
              <a:t>Candle or candles</a:t>
            </a:r>
          </a:p>
          <a:p>
            <a:pPr>
              <a:buFont typeface="Courier New" panose="02070309020205020404" pitchFamily="49" charset="0"/>
              <a:buChar char="o"/>
            </a:pPr>
            <a:r>
              <a:rPr lang="en-GB" sz="3200" dirty="0">
                <a:solidFill>
                  <a:srgbClr val="002060"/>
                </a:solidFill>
                <a:latin typeface="Century Gothic" panose="020B0502020202020204" pitchFamily="34" charset="0"/>
              </a:rPr>
              <a:t>Cross</a:t>
            </a:r>
          </a:p>
          <a:p>
            <a:pPr>
              <a:buFont typeface="Courier New" panose="02070309020205020404" pitchFamily="49" charset="0"/>
              <a:buChar char="o"/>
            </a:pPr>
            <a:r>
              <a:rPr lang="en-GB" sz="3200" dirty="0">
                <a:solidFill>
                  <a:srgbClr val="7030A0"/>
                </a:solidFill>
                <a:latin typeface="Century Gothic" panose="020B0502020202020204" pitchFamily="34" charset="0"/>
              </a:rPr>
              <a:t>Prayer box</a:t>
            </a:r>
          </a:p>
          <a:p>
            <a:pPr>
              <a:buFont typeface="Courier New" panose="02070309020205020404" pitchFamily="49" charset="0"/>
              <a:buChar char="o"/>
            </a:pPr>
            <a:r>
              <a:rPr lang="en-GB" sz="3200" dirty="0">
                <a:solidFill>
                  <a:srgbClr val="002060"/>
                </a:solidFill>
                <a:latin typeface="Century Gothic" panose="020B0502020202020204" pitchFamily="34" charset="0"/>
              </a:rPr>
              <a:t>Pebbles (prayer)</a:t>
            </a:r>
          </a:p>
          <a:p>
            <a:pPr>
              <a:buFont typeface="Courier New" panose="02070309020205020404" pitchFamily="49" charset="0"/>
              <a:buChar char="o"/>
            </a:pPr>
            <a:r>
              <a:rPr lang="en-GB" sz="3200" dirty="0">
                <a:solidFill>
                  <a:srgbClr val="7030A0"/>
                </a:solidFill>
                <a:latin typeface="Century Gothic" panose="020B0502020202020204" pitchFamily="34" charset="0"/>
              </a:rPr>
              <a:t>Flowers</a:t>
            </a:r>
          </a:p>
        </p:txBody>
      </p:sp>
      <p:pic>
        <p:nvPicPr>
          <p:cNvPr id="1026" name="Picture 2" descr="Collective Worship – Martley CE Primary School">
            <a:extLst>
              <a:ext uri="{FF2B5EF4-FFF2-40B4-BE49-F238E27FC236}">
                <a16:creationId xmlns:a16="http://schemas.microsoft.com/office/drawing/2014/main" id="{C4840575-5DEE-47DC-B4D2-45AD4D3D8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70881">
            <a:off x="9124156" y="3390900"/>
            <a:ext cx="2676525"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maculate Heart Of Mary Catholic Primary School A Voluntary Academy -  Collective Worship">
            <a:extLst>
              <a:ext uri="{FF2B5EF4-FFF2-40B4-BE49-F238E27FC236}">
                <a16:creationId xmlns:a16="http://schemas.microsoft.com/office/drawing/2014/main" id="{8D0D05E5-7CAB-49A3-9043-B26A558002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3065" y="4171517"/>
            <a:ext cx="2591243" cy="1935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99547" y="694290"/>
            <a:ext cx="6538255" cy="5657777"/>
          </a:xfrm>
        </p:spPr>
        <p:txBody>
          <a:bodyPr anchor="ctr">
            <a:normAutofit/>
          </a:bodyPr>
          <a:lstStyle/>
          <a:p>
            <a:pPr marL="0" indent="0">
              <a:lnSpc>
                <a:spcPct val="90000"/>
              </a:lnSpc>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200" dirty="0">
              <a:solidFill>
                <a:srgbClr val="002060"/>
              </a:solidFill>
              <a:latin typeface="Segoe UI" panose="020B0502040204020203" pitchFamily="34" charset="0"/>
              <a:cs typeface="Segoe UI" panose="020B0502040204020203" pitchFamily="34" charset="0"/>
            </a:endParaRPr>
          </a:p>
          <a:p>
            <a:pPr marL="0" indent="0">
              <a:lnSpc>
                <a:spcPct val="90000"/>
              </a:lnSpc>
              <a:buNone/>
            </a:pPr>
            <a:endParaRPr lang="en-GB" sz="1100" dirty="0"/>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ECDE9C0B-2054-42A1-843E-C62A34A78DCF}"/>
              </a:ext>
            </a:extLst>
          </p:cNvPr>
          <p:cNvSpPr/>
          <p:nvPr/>
        </p:nvSpPr>
        <p:spPr>
          <a:xfrm>
            <a:off x="5133899" y="694290"/>
            <a:ext cx="6711259" cy="382477"/>
          </a:xfrm>
          <a:prstGeom prst="rect">
            <a:avLst/>
          </a:prstGeom>
        </p:spPr>
        <p:txBody>
          <a:bodyPr wrap="square">
            <a:spAutoFit/>
          </a:bodyPr>
          <a:lstStyle/>
          <a:p>
            <a:pPr>
              <a:lnSpc>
                <a:spcPct val="115000"/>
              </a:lnSpc>
              <a:spcAft>
                <a:spcPts val="1000"/>
              </a:spcAft>
            </a:pPr>
            <a:endParaRPr lang="en-GB"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5550ACD-EF2C-4ADA-98C0-F5D03422D04A}"/>
              </a:ext>
            </a:extLst>
          </p:cNvPr>
          <p:cNvSpPr txBox="1"/>
          <p:nvPr/>
        </p:nvSpPr>
        <p:spPr>
          <a:xfrm>
            <a:off x="6537960" y="3943350"/>
            <a:ext cx="184731" cy="369332"/>
          </a:xfrm>
          <a:prstGeom prst="rect">
            <a:avLst/>
          </a:prstGeom>
          <a:noFill/>
        </p:spPr>
        <p:txBody>
          <a:bodyPr wrap="none" rtlCol="0">
            <a:spAutoFit/>
          </a:bodyPr>
          <a:lstStyle/>
          <a:p>
            <a:endParaRPr lang="en-GB" dirty="0"/>
          </a:p>
        </p:txBody>
      </p:sp>
      <p:sp>
        <p:nvSpPr>
          <p:cNvPr id="7" name="TextBox 6">
            <a:extLst>
              <a:ext uri="{FF2B5EF4-FFF2-40B4-BE49-F238E27FC236}">
                <a16:creationId xmlns:a16="http://schemas.microsoft.com/office/drawing/2014/main" id="{239415A1-E994-477C-A2C7-665616EB5756}"/>
              </a:ext>
            </a:extLst>
          </p:cNvPr>
          <p:cNvSpPr txBox="1"/>
          <p:nvPr/>
        </p:nvSpPr>
        <p:spPr>
          <a:xfrm>
            <a:off x="5024063" y="1064893"/>
            <a:ext cx="6647962" cy="6924973"/>
          </a:xfrm>
          <a:prstGeom prst="rect">
            <a:avLst/>
          </a:prstGeom>
          <a:noFill/>
        </p:spPr>
        <p:txBody>
          <a:bodyPr wrap="square" rtlCol="0">
            <a:spAutoFit/>
          </a:bodyPr>
          <a:lstStyle/>
          <a:p>
            <a:r>
              <a:rPr lang="en-GB" sz="2800" dirty="0">
                <a:latin typeface="Century Gothic" panose="020B0502020202020204" pitchFamily="34" charset="0"/>
              </a:rPr>
              <a:t>Fruit of the Spirit: </a:t>
            </a:r>
            <a:r>
              <a:rPr lang="en-GB" sz="2800" dirty="0">
                <a:latin typeface="Century Gothic" panose="020B0502020202020204" pitchFamily="34" charset="0"/>
                <a:hlinkClick r:id="rId3"/>
              </a:rPr>
              <a:t>https://www.youtube.com/watch?v=xWoWDdeD-ns</a:t>
            </a:r>
            <a:r>
              <a:rPr lang="en-GB" sz="2800" dirty="0">
                <a:latin typeface="Century Gothic" panose="020B0502020202020204" pitchFamily="34" charset="0"/>
              </a:rPr>
              <a:t>  </a:t>
            </a:r>
          </a:p>
          <a:p>
            <a:endParaRPr lang="en-GB" sz="2800" dirty="0">
              <a:latin typeface="Century Gothic" panose="020B0502020202020204" pitchFamily="34" charset="0"/>
            </a:endParaRPr>
          </a:p>
          <a:p>
            <a:r>
              <a:rPr lang="en-GB" sz="2800" dirty="0">
                <a:latin typeface="Century Gothic" panose="020B0502020202020204" pitchFamily="34" charset="0"/>
              </a:rPr>
              <a:t>Fruit of the Spirit: </a:t>
            </a:r>
            <a:r>
              <a:rPr lang="en-GB" sz="2800" dirty="0">
                <a:latin typeface="Century Gothic" panose="020B0502020202020204" pitchFamily="34" charset="0"/>
                <a:hlinkClick r:id="rId4"/>
              </a:rPr>
              <a:t>https://www.youtube.com/watch?v=pB2WmMcBNks</a:t>
            </a:r>
            <a:r>
              <a:rPr lang="en-GB" sz="2800" dirty="0">
                <a:latin typeface="Century Gothic" panose="020B0502020202020204" pitchFamily="34" charset="0"/>
              </a:rPr>
              <a:t> </a:t>
            </a:r>
          </a:p>
          <a:p>
            <a:endParaRPr lang="en-GB" sz="2800" dirty="0">
              <a:latin typeface="Century Gothic" panose="020B0502020202020204" pitchFamily="34" charset="0"/>
            </a:endParaRPr>
          </a:p>
          <a:p>
            <a:r>
              <a:rPr lang="en-GB" sz="2800" dirty="0">
                <a:latin typeface="Century Gothic" panose="020B0502020202020204" pitchFamily="34" charset="0"/>
              </a:rPr>
              <a:t>Holy Spirit Song: </a:t>
            </a:r>
            <a:r>
              <a:rPr lang="en-GB" sz="2800" dirty="0">
                <a:latin typeface="Century Gothic" panose="020B0502020202020204" pitchFamily="34" charset="0"/>
                <a:hlinkClick r:id="rId5"/>
              </a:rPr>
              <a:t>https://www.youtube.com/watch?v=VDhWLf6MC0c</a:t>
            </a:r>
            <a:r>
              <a:rPr lang="en-GB" sz="2800" dirty="0">
                <a:latin typeface="Century Gothic" panose="020B0502020202020204" pitchFamily="34" charset="0"/>
              </a:rPr>
              <a:t> </a:t>
            </a:r>
          </a:p>
          <a:p>
            <a:endParaRPr lang="en-GB" sz="2400" dirty="0">
              <a:latin typeface="Century Gothic" panose="020B0502020202020204" pitchFamily="34" charset="0"/>
            </a:endParaRPr>
          </a:p>
          <a:p>
            <a:endParaRPr lang="en-GB" sz="2400" dirty="0">
              <a:latin typeface="Century Gothic" panose="020B0502020202020204" pitchFamily="34" charset="0"/>
            </a:endParaRPr>
          </a:p>
          <a:p>
            <a:endParaRPr lang="en-GB" sz="2400" dirty="0">
              <a:latin typeface="Century Gothic" panose="020B0502020202020204" pitchFamily="34" charset="0"/>
            </a:endParaRPr>
          </a:p>
          <a:p>
            <a:endParaRPr lang="en-GB" sz="3200" dirty="0">
              <a:latin typeface="Century Gothic" panose="020B0502020202020204" pitchFamily="34" charset="0"/>
            </a:endParaRPr>
          </a:p>
          <a:p>
            <a:endParaRPr lang="en-GB" sz="3200" dirty="0">
              <a:latin typeface="Century Gothic" panose="020B0502020202020204" pitchFamily="34" charset="0"/>
            </a:endParaRP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4">
            <a:extLst>
              <a:ext uri="{FF2B5EF4-FFF2-40B4-BE49-F238E27FC236}">
                <a16:creationId xmlns:a16="http://schemas.microsoft.com/office/drawing/2014/main" id="{28D511D2-9CF1-40DE-BB88-A5A48A0E8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4A588BD-8B2F-4EED-8600-B77815190140}"/>
              </a:ext>
            </a:extLst>
          </p:cNvPr>
          <p:cNvPicPr>
            <a:picLocks noChangeAspect="1"/>
          </p:cNvPicPr>
          <p:nvPr/>
        </p:nvPicPr>
        <p:blipFill rotWithShape="1">
          <a:blip r:embed="rId2"/>
          <a:srcRect l="10410" t="4192" r="11241" b="1"/>
          <a:stretch/>
        </p:blipFill>
        <p:spPr>
          <a:xfrm>
            <a:off x="20" y="10"/>
            <a:ext cx="12191980" cy="6857990"/>
          </a:xfrm>
          <a:prstGeom prst="rect">
            <a:avLst/>
          </a:prstGeom>
        </p:spPr>
      </p:pic>
      <p:grpSp>
        <p:nvGrpSpPr>
          <p:cNvPr id="87" name="Group 86">
            <a:extLst>
              <a:ext uri="{FF2B5EF4-FFF2-40B4-BE49-F238E27FC236}">
                <a16:creationId xmlns:a16="http://schemas.microsoft.com/office/drawing/2014/main" id="{40ADCA80-A0B1-4379-94EC-0A1A73BE1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88" name="Rectangle 87">
              <a:extLst>
                <a:ext uri="{FF2B5EF4-FFF2-40B4-BE49-F238E27FC236}">
                  <a16:creationId xmlns:a16="http://schemas.microsoft.com/office/drawing/2014/main" id="{1EB4D79C-3A0E-4CB5-9A3D-BB816FD52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89" name="Rectangle 88">
              <a:extLst>
                <a:ext uri="{FF2B5EF4-FFF2-40B4-BE49-F238E27FC236}">
                  <a16:creationId xmlns:a16="http://schemas.microsoft.com/office/drawing/2014/main" id="{3839C3D0-536E-4C48-A1C1-D9B718A84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584200" y="2142067"/>
            <a:ext cx="3412067" cy="2971801"/>
          </a:xfrm>
        </p:spPr>
        <p:txBody>
          <a:bodyPr>
            <a:normAutofit/>
          </a:bodyPr>
          <a:lstStyle/>
          <a:p>
            <a:r>
              <a:rPr lang="en-GB" b="1" dirty="0">
                <a:solidFill>
                  <a:schemeClr val="bg1"/>
                </a:solidFill>
                <a:latin typeface="Century Gothic" panose="020B0502020202020204" pitchFamily="34" charset="0"/>
              </a:rPr>
              <a:t>Fruit of the Spirit </a:t>
            </a:r>
            <a:br>
              <a:rPr lang="en-GB" b="1" dirty="0">
                <a:solidFill>
                  <a:schemeClr val="bg1"/>
                </a:solidFill>
                <a:latin typeface="Century Gothic" panose="020B0502020202020204" pitchFamily="34" charset="0"/>
              </a:rPr>
            </a:br>
            <a:br>
              <a:rPr lang="en-GB" b="1" dirty="0">
                <a:solidFill>
                  <a:schemeClr val="bg1"/>
                </a:solidFill>
                <a:latin typeface="Century Gothic" panose="020B0502020202020204" pitchFamily="34" charset="0"/>
              </a:rPr>
            </a:br>
            <a:r>
              <a:rPr lang="en-GB" b="1" dirty="0">
                <a:solidFill>
                  <a:schemeClr val="bg1"/>
                </a:solidFill>
                <a:latin typeface="Century Gothic" panose="020B0502020202020204" pitchFamily="34" charset="0"/>
              </a:rPr>
              <a:t>Kindness</a:t>
            </a:r>
            <a:br>
              <a:rPr lang="en-GB" b="1" dirty="0">
                <a:solidFill>
                  <a:schemeClr val="bg1"/>
                </a:solidFill>
                <a:latin typeface="Century Gothic" panose="020B0502020202020204" pitchFamily="34" charset="0"/>
              </a:rPr>
            </a:br>
            <a:endParaRPr lang="en-GB"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0423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1" name="Rectangle 75">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2" name="Group 77">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79" name="Rectangle 78">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3" name="Rectangle 79">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3101" y="2572270"/>
            <a:ext cx="3412067" cy="1372177"/>
          </a:xfrm>
        </p:spPr>
        <p:txBody>
          <a:bodyPr vert="horz" lIns="91440" tIns="45720" rIns="91440" bIns="45720" rtlCol="0" anchor="ctr">
            <a:normAutofit fontScale="90000"/>
          </a:bodyPr>
          <a:lstStyle/>
          <a:p>
            <a:pPr>
              <a:lnSpc>
                <a:spcPct val="90000"/>
              </a:lnSpc>
            </a:pPr>
            <a:r>
              <a:rPr lang="en-US" sz="2700" b="1" dirty="0">
                <a:latin typeface="Century Gothic" panose="020B0502020202020204" pitchFamily="34" charset="0"/>
              </a:rPr>
              <a:t>Classroom Worship </a:t>
            </a:r>
            <a:br>
              <a:rPr lang="en-US" sz="2700" b="1" dirty="0">
                <a:latin typeface="Century Gothic" panose="020B0502020202020204" pitchFamily="34" charset="0"/>
              </a:rPr>
            </a:br>
            <a:br>
              <a:rPr lang="en-US" sz="2700" b="1" dirty="0">
                <a:latin typeface="Century Gothic" panose="020B0502020202020204" pitchFamily="34" charset="0"/>
              </a:rPr>
            </a:br>
            <a:r>
              <a:rPr lang="en-US" sz="2700" b="1" dirty="0">
                <a:latin typeface="Century Gothic" panose="020B0502020202020204" pitchFamily="34" charset="0"/>
              </a:rPr>
              <a:t>Reflection Space</a:t>
            </a:r>
            <a:br>
              <a:rPr lang="en-US" sz="2700" b="1" dirty="0">
                <a:latin typeface="Century Gothic" panose="020B0502020202020204" pitchFamily="34" charset="0"/>
              </a:rPr>
            </a:br>
            <a:br>
              <a:rPr lang="en-US" sz="2700" b="1" dirty="0">
                <a:latin typeface="Century Gothic" panose="020B0502020202020204" pitchFamily="34" charset="0"/>
              </a:rPr>
            </a:br>
            <a:r>
              <a:rPr lang="en-US" sz="2700" b="1" dirty="0">
                <a:latin typeface="Century Gothic" panose="020B0502020202020204" pitchFamily="34" charset="0"/>
                <a:hlinkClick r:id="rId2">
                  <a:extLst>
                    <a:ext uri="{A12FA001-AC4F-418D-AE19-62706E023703}">
                      <ahyp:hlinkClr xmlns:ahyp="http://schemas.microsoft.com/office/drawing/2018/hyperlinkcolor" val="tx"/>
                    </a:ext>
                  </a:extLst>
                </a:hlinkClick>
              </a:rPr>
              <a:t>https://prayerspacesinschools.com/resources/people-tree/</a:t>
            </a:r>
            <a:r>
              <a:rPr lang="en-US" sz="2700" b="1" dirty="0">
                <a:latin typeface="Century Gothic" panose="020B0502020202020204" pitchFamily="34" charset="0"/>
              </a:rPr>
              <a:t> </a:t>
            </a:r>
            <a:br>
              <a:rPr lang="en-US" sz="2700" dirty="0">
                <a:latin typeface="Century Gothic" panose="020B0502020202020204" pitchFamily="34" charset="0"/>
              </a:rPr>
            </a:br>
            <a:br>
              <a:rPr lang="en-US" sz="2700" dirty="0">
                <a:latin typeface="Century Gothic" panose="020B0502020202020204" pitchFamily="34" charset="0"/>
              </a:rPr>
            </a:br>
            <a:br>
              <a:rPr lang="en-US" sz="900" dirty="0"/>
            </a:br>
            <a:br>
              <a:rPr lang="en-US" sz="900" dirty="0"/>
            </a:br>
            <a:br>
              <a:rPr lang="en-US" sz="900" dirty="0"/>
            </a:br>
            <a:br>
              <a:rPr lang="en-US" sz="900" dirty="0"/>
            </a:br>
            <a:endParaRPr lang="en-US" sz="900" dirty="0"/>
          </a:p>
        </p:txBody>
      </p:sp>
      <p:sp>
        <p:nvSpPr>
          <p:cNvPr id="2" name="TextBox 1">
            <a:extLst>
              <a:ext uri="{FF2B5EF4-FFF2-40B4-BE49-F238E27FC236}">
                <a16:creationId xmlns:a16="http://schemas.microsoft.com/office/drawing/2014/main" id="{81183C25-5BEB-45AE-9C03-65940CA9218B}"/>
              </a:ext>
            </a:extLst>
          </p:cNvPr>
          <p:cNvSpPr txBox="1"/>
          <p:nvPr/>
        </p:nvSpPr>
        <p:spPr>
          <a:xfrm>
            <a:off x="4385782" y="273545"/>
            <a:ext cx="7076897" cy="6463308"/>
          </a:xfrm>
          <a:prstGeom prst="rect">
            <a:avLst/>
          </a:prstGeom>
          <a:noFill/>
          <a:ln w="38100">
            <a:solidFill>
              <a:srgbClr val="002060"/>
            </a:solidFill>
          </a:ln>
        </p:spPr>
        <p:txBody>
          <a:bodyPr wrap="square" rtlCol="0">
            <a:spAutoFit/>
          </a:bodyPr>
          <a:lstStyle/>
          <a:p>
            <a:r>
              <a:rPr lang="en-GB" dirty="0">
                <a:latin typeface="Century Gothic" panose="020B0502020202020204" pitchFamily="34" charset="0"/>
              </a:rPr>
              <a:t>At the heart of any relationship, no matter how brief, there should be kindness. Within the worship this week we will be reflecting on a friendship between two ladies – one old and one young but both widows. At the hear of their friendship was a deep love and amazing kindness. </a:t>
            </a:r>
          </a:p>
          <a:p>
            <a:endParaRPr lang="en-GB" dirty="0">
              <a:latin typeface="Century Gothic" panose="020B0502020202020204" pitchFamily="34" charset="0"/>
            </a:endParaRPr>
          </a:p>
          <a:p>
            <a:r>
              <a:rPr lang="en-GB" dirty="0">
                <a:latin typeface="Century Gothic" panose="020B0502020202020204" pitchFamily="34" charset="0"/>
              </a:rPr>
              <a:t>This reflection space encourages the pupils to think about how they can show that same kindness to those people they encounter on life’s journey.</a:t>
            </a:r>
          </a:p>
          <a:p>
            <a:endParaRPr lang="en-GB" dirty="0">
              <a:latin typeface="Century Gothic" panose="020B0502020202020204" pitchFamily="34" charset="0"/>
            </a:endParaRPr>
          </a:p>
          <a:p>
            <a:r>
              <a:rPr lang="en-GB" dirty="0">
                <a:latin typeface="Century Gothic" panose="020B0502020202020204" pitchFamily="34" charset="0"/>
              </a:rPr>
              <a:t>We meet lots of people. Some people we grow to know really well, like our parents, family and friends. Others we meet for a brief moment, at a bus stop or in a shop, or even in the street. This activity encourages pupils to spend time thinking about a couple of people that they know. Maybe someone that they know who needs help, or someone that they find it hard to get on with, or maybe someone that they want to say thank you for?</a:t>
            </a:r>
          </a:p>
          <a:p>
            <a:endParaRPr lang="en-GB" dirty="0">
              <a:latin typeface="Century Gothic" panose="020B0502020202020204" pitchFamily="34" charset="0"/>
            </a:endParaRPr>
          </a:p>
          <a:p>
            <a:r>
              <a:rPr lang="en-GB" dirty="0">
                <a:latin typeface="Century Gothic" panose="020B0502020202020204" pitchFamily="34" charset="0"/>
              </a:rPr>
              <a:t>The pupils are invited to draw a picture of each person and write a prayer on the back, and then add it onto a big ‘people tree’.</a:t>
            </a:r>
          </a:p>
          <a:p>
            <a:endParaRPr lang="en-GB" dirty="0">
              <a:latin typeface="Century Gothic" panose="020B0502020202020204" pitchFamily="34" charset="0"/>
            </a:endParaRPr>
          </a:p>
        </p:txBody>
      </p:sp>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7" name="Rectangle 96">
            <a:extLst>
              <a:ext uri="{FF2B5EF4-FFF2-40B4-BE49-F238E27FC236}">
                <a16:creationId xmlns:a16="http://schemas.microsoft.com/office/drawing/2014/main" id="{A078A52F-85EA-4C0B-962B-D9D9DD4DD7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9" name="Rectangle 98">
            <a:extLst>
              <a:ext uri="{FF2B5EF4-FFF2-40B4-BE49-F238E27FC236}">
                <a16:creationId xmlns:a16="http://schemas.microsoft.com/office/drawing/2014/main" id="{919797D5-5700-4683-B30A-5B4D56CB82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01" name="Rectangle 100">
            <a:extLst>
              <a:ext uri="{FF2B5EF4-FFF2-40B4-BE49-F238E27FC236}">
                <a16:creationId xmlns:a16="http://schemas.microsoft.com/office/drawing/2014/main" id="{4856A7B9-9801-42EC-A4C9-7E22A56EF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03" name="Rectangle 102">
            <a:extLst>
              <a:ext uri="{FF2B5EF4-FFF2-40B4-BE49-F238E27FC236}">
                <a16:creationId xmlns:a16="http://schemas.microsoft.com/office/drawing/2014/main" id="{8AD54DB8-C150-4290-85D6-F5B0262BFE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05" name="Rectangle 104">
            <a:extLst>
              <a:ext uri="{FF2B5EF4-FFF2-40B4-BE49-F238E27FC236}">
                <a16:creationId xmlns:a16="http://schemas.microsoft.com/office/drawing/2014/main" id="{28D511D2-9CF1-40DE-BB88-A5A48A0E8A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9D5B02C-A42D-415D-9E22-A82DFF43EE1F}"/>
              </a:ext>
            </a:extLst>
          </p:cNvPr>
          <p:cNvPicPr>
            <a:picLocks noChangeAspect="1"/>
          </p:cNvPicPr>
          <p:nvPr/>
        </p:nvPicPr>
        <p:blipFill rotWithShape="1">
          <a:blip r:embed="rId2"/>
          <a:srcRect t="27685" r="9091" b="14040"/>
          <a:stretch/>
        </p:blipFill>
        <p:spPr>
          <a:xfrm>
            <a:off x="20" y="10"/>
            <a:ext cx="12191980" cy="6857990"/>
          </a:xfrm>
          <a:prstGeom prst="rect">
            <a:avLst/>
          </a:prstGeom>
        </p:spPr>
      </p:pic>
      <p:grpSp>
        <p:nvGrpSpPr>
          <p:cNvPr id="107" name="Group 106">
            <a:extLst>
              <a:ext uri="{FF2B5EF4-FFF2-40B4-BE49-F238E27FC236}">
                <a16:creationId xmlns:a16="http://schemas.microsoft.com/office/drawing/2014/main" id="{40ADCA80-A0B1-4379-94EC-0A1A73BE1E7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108" name="Rectangle 107">
              <a:extLst>
                <a:ext uri="{FF2B5EF4-FFF2-40B4-BE49-F238E27FC236}">
                  <a16:creationId xmlns:a16="http://schemas.microsoft.com/office/drawing/2014/main" id="{1EB4D79C-3A0E-4CB5-9A3D-BB816FD52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09" name="Rectangle 108">
              <a:extLst>
                <a:ext uri="{FF2B5EF4-FFF2-40B4-BE49-F238E27FC236}">
                  <a16:creationId xmlns:a16="http://schemas.microsoft.com/office/drawing/2014/main" id="{3839C3D0-536E-4C48-A1C1-D9B718A843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728135" y="2820161"/>
            <a:ext cx="3412067" cy="2971801"/>
          </a:xfrm>
        </p:spPr>
        <p:txBody>
          <a:bodyPr vert="horz" lIns="91440" tIns="45720" rIns="91440" bIns="45720" rtlCol="0" anchor="b">
            <a:normAutofit fontScale="90000"/>
          </a:bodyPr>
          <a:lstStyle/>
          <a:p>
            <a:pPr>
              <a:lnSpc>
                <a:spcPct val="90000"/>
              </a:lnSpc>
            </a:pPr>
            <a:r>
              <a:rPr lang="en-US" sz="3200" dirty="0"/>
              <a:t>Classroom Worship </a:t>
            </a:r>
            <a:br>
              <a:rPr lang="en-US" sz="3200" dirty="0"/>
            </a:br>
            <a:br>
              <a:rPr lang="en-US" sz="3200" dirty="0"/>
            </a:br>
            <a:r>
              <a:rPr lang="en-US" sz="3200" dirty="0"/>
              <a:t>Reflection Space  </a:t>
            </a:r>
            <a:br>
              <a:rPr lang="en-US" sz="3200" dirty="0"/>
            </a:br>
            <a:br>
              <a:rPr lang="en-US" sz="3200" dirty="0"/>
            </a:br>
            <a:r>
              <a:rPr lang="en-US" sz="3200" dirty="0"/>
              <a:t>Kindness Tree</a:t>
            </a:r>
            <a:br>
              <a:rPr lang="en-US" sz="1700" dirty="0"/>
            </a:br>
            <a:br>
              <a:rPr lang="en-US" sz="1700" dirty="0"/>
            </a:br>
            <a:br>
              <a:rPr lang="en-US" sz="1700" dirty="0"/>
            </a:br>
            <a:br>
              <a:rPr lang="en-US" sz="1700" dirty="0"/>
            </a:br>
            <a:br>
              <a:rPr lang="en-US" sz="1700" dirty="0"/>
            </a:br>
            <a:br>
              <a:rPr lang="en-US" sz="1700" dirty="0"/>
            </a:br>
            <a:endParaRPr lang="en-US" sz="1700" dirty="0"/>
          </a:p>
        </p:txBody>
      </p:sp>
    </p:spTree>
    <p:extLst>
      <p:ext uri="{BB962C8B-B14F-4D97-AF65-F5344CB8AC3E}">
        <p14:creationId xmlns:p14="http://schemas.microsoft.com/office/powerpoint/2010/main" val="20403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1" name="Rectangle 75">
            <a:extLst>
              <a:ext uri="{FF2B5EF4-FFF2-40B4-BE49-F238E27FC236}">
                <a16:creationId xmlns:a16="http://schemas.microsoft.com/office/drawing/2014/main" id="{EE15E636-2C9E-42CB-B482-436AA81BF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2" name="Group 77">
            <a:extLst>
              <a:ext uri="{FF2B5EF4-FFF2-40B4-BE49-F238E27FC236}">
                <a16:creationId xmlns:a16="http://schemas.microsoft.com/office/drawing/2014/main" id="{01D4AEDF-0CF9-4271-ABB7-3D3489BB42D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457200"/>
            <a:ext cx="3703320" cy="5935132"/>
            <a:chOff x="438068" y="457200"/>
            <a:chExt cx="3703320" cy="5935132"/>
          </a:xfrm>
        </p:grpSpPr>
        <p:sp>
          <p:nvSpPr>
            <p:cNvPr id="79" name="Rectangle 78">
              <a:extLst>
                <a:ext uri="{FF2B5EF4-FFF2-40B4-BE49-F238E27FC236}">
                  <a16:creationId xmlns:a16="http://schemas.microsoft.com/office/drawing/2014/main" id="{55CA534D-375A-405E-B686-06B63E6630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618067"/>
              <a:ext cx="3702134" cy="5774265"/>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03" name="Rectangle 79">
              <a:extLst>
                <a:ext uri="{FF2B5EF4-FFF2-40B4-BE49-F238E27FC236}">
                  <a16:creationId xmlns:a16="http://schemas.microsoft.com/office/drawing/2014/main" id="{AA2342F7-EF54-4210-9029-E977C9D576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gr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584200" y="1585951"/>
            <a:ext cx="3412067" cy="1372177"/>
          </a:xfrm>
        </p:spPr>
        <p:txBody>
          <a:bodyPr vert="horz" lIns="91440" tIns="45720" rIns="91440" bIns="45720" rtlCol="0" anchor="ctr">
            <a:normAutofit fontScale="90000"/>
          </a:bodyPr>
          <a:lstStyle/>
          <a:p>
            <a:pPr>
              <a:lnSpc>
                <a:spcPct val="90000"/>
              </a:lnSpc>
            </a:pPr>
            <a:r>
              <a:rPr lang="en-US" sz="2700" b="1" dirty="0">
                <a:latin typeface="Century Gothic" panose="020B0502020202020204" pitchFamily="34" charset="0"/>
              </a:rPr>
              <a:t>Classroom Worship </a:t>
            </a:r>
            <a:br>
              <a:rPr lang="en-US" sz="2700" b="1" dirty="0">
                <a:latin typeface="Century Gothic" panose="020B0502020202020204" pitchFamily="34" charset="0"/>
              </a:rPr>
            </a:br>
            <a:br>
              <a:rPr lang="en-US" sz="2700" b="1" dirty="0">
                <a:latin typeface="Century Gothic" panose="020B0502020202020204" pitchFamily="34" charset="0"/>
              </a:rPr>
            </a:br>
            <a:r>
              <a:rPr lang="en-US" sz="2700" b="1" dirty="0">
                <a:latin typeface="Century Gothic" panose="020B0502020202020204" pitchFamily="34" charset="0"/>
              </a:rPr>
              <a:t>Reflection Space</a:t>
            </a:r>
            <a:br>
              <a:rPr lang="en-US" sz="2700" dirty="0">
                <a:latin typeface="Century Gothic" panose="020B0502020202020204" pitchFamily="34" charset="0"/>
              </a:rPr>
            </a:br>
            <a:br>
              <a:rPr lang="en-US" sz="2700" dirty="0">
                <a:latin typeface="Century Gothic" panose="020B0502020202020204" pitchFamily="34" charset="0"/>
              </a:rPr>
            </a:br>
            <a:br>
              <a:rPr lang="en-US" sz="900" dirty="0"/>
            </a:br>
            <a:br>
              <a:rPr lang="en-US" sz="900" dirty="0"/>
            </a:br>
            <a:br>
              <a:rPr lang="en-US" sz="900" dirty="0"/>
            </a:br>
            <a:br>
              <a:rPr lang="en-US" sz="900" dirty="0"/>
            </a:br>
            <a:endParaRPr lang="en-US" sz="900" dirty="0"/>
          </a:p>
        </p:txBody>
      </p:sp>
      <p:pic>
        <p:nvPicPr>
          <p:cNvPr id="5" name="Picture 4">
            <a:extLst>
              <a:ext uri="{FF2B5EF4-FFF2-40B4-BE49-F238E27FC236}">
                <a16:creationId xmlns:a16="http://schemas.microsoft.com/office/drawing/2014/main" id="{C5B0743A-4439-4264-A252-B7305D6BD14D}"/>
              </a:ext>
            </a:extLst>
          </p:cNvPr>
          <p:cNvPicPr>
            <a:picLocks noChangeAspect="1"/>
          </p:cNvPicPr>
          <p:nvPr/>
        </p:nvPicPr>
        <p:blipFill>
          <a:blip r:embed="rId2"/>
          <a:stretch>
            <a:fillRect/>
          </a:stretch>
        </p:blipFill>
        <p:spPr>
          <a:xfrm>
            <a:off x="529391" y="2958128"/>
            <a:ext cx="3519488" cy="3086100"/>
          </a:xfrm>
          <a:prstGeom prst="rect">
            <a:avLst/>
          </a:prstGeom>
        </p:spPr>
      </p:pic>
      <p:pic>
        <p:nvPicPr>
          <p:cNvPr id="7" name="Picture 6">
            <a:extLst>
              <a:ext uri="{FF2B5EF4-FFF2-40B4-BE49-F238E27FC236}">
                <a16:creationId xmlns:a16="http://schemas.microsoft.com/office/drawing/2014/main" id="{0233094F-BE1F-494F-A4CA-370B0A3A9686}"/>
              </a:ext>
            </a:extLst>
          </p:cNvPr>
          <p:cNvPicPr>
            <a:picLocks noChangeAspect="1"/>
          </p:cNvPicPr>
          <p:nvPr/>
        </p:nvPicPr>
        <p:blipFill>
          <a:blip r:embed="rId3"/>
          <a:stretch>
            <a:fillRect/>
          </a:stretch>
        </p:blipFill>
        <p:spPr>
          <a:xfrm>
            <a:off x="4687584" y="195262"/>
            <a:ext cx="6248400" cy="6467475"/>
          </a:xfrm>
          <a:prstGeom prst="rect">
            <a:avLst/>
          </a:prstGeom>
          <a:ln w="57150">
            <a:solidFill>
              <a:srgbClr val="002060"/>
            </a:solidFill>
          </a:ln>
        </p:spPr>
      </p:pic>
    </p:spTree>
    <p:extLst>
      <p:ext uri="{BB962C8B-B14F-4D97-AF65-F5344CB8AC3E}">
        <p14:creationId xmlns:p14="http://schemas.microsoft.com/office/powerpoint/2010/main" val="2805937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FBDA26-3786-44E5-BCC8-35604CB61AED}"/>
              </a:ext>
            </a:extLst>
          </p:cNvPr>
          <p:cNvPicPr>
            <a:picLocks noChangeAspect="1"/>
          </p:cNvPicPr>
          <p:nvPr/>
        </p:nvPicPr>
        <p:blipFill>
          <a:blip r:embed="rId3"/>
          <a:stretch>
            <a:fillRect/>
          </a:stretch>
        </p:blipFill>
        <p:spPr>
          <a:xfrm>
            <a:off x="144348" y="1085683"/>
            <a:ext cx="11903304" cy="5571971"/>
          </a:xfrm>
          <a:prstGeom prst="rect">
            <a:avLst/>
          </a:prstGeom>
        </p:spPr>
      </p:pic>
    </p:spTree>
    <p:extLst>
      <p:ext uri="{BB962C8B-B14F-4D97-AF65-F5344CB8AC3E}">
        <p14:creationId xmlns:p14="http://schemas.microsoft.com/office/powerpoint/2010/main" val="3119567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8027611" y="1184393"/>
            <a:ext cx="3837945" cy="2504029"/>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8116598" y="1314511"/>
            <a:ext cx="3659970" cy="1938992"/>
          </a:xfrm>
          <a:prstGeom prst="rect">
            <a:avLst/>
          </a:prstGeom>
          <a:noFill/>
        </p:spPr>
        <p:txBody>
          <a:bodyPr wrap="square" rtlCol="0">
            <a:spAutoFit/>
          </a:bodyPr>
          <a:lstStyle/>
          <a:p>
            <a:pPr algn="ctr"/>
            <a:r>
              <a:rPr lang="en-GB" sz="4000" b="1" dirty="0">
                <a:solidFill>
                  <a:srgbClr val="002060"/>
                </a:solidFill>
                <a:latin typeface="Century Gothic" panose="020B0502020202020204" pitchFamily="34" charset="0"/>
              </a:rPr>
              <a:t>What do you see in the picture?</a:t>
            </a:r>
          </a:p>
        </p:txBody>
      </p:sp>
      <p:sp>
        <p:nvSpPr>
          <p:cNvPr id="13" name="Rectangle: Rounded Corners 12">
            <a:extLst>
              <a:ext uri="{FF2B5EF4-FFF2-40B4-BE49-F238E27FC236}">
                <a16:creationId xmlns:a16="http://schemas.microsoft.com/office/drawing/2014/main" id="{FC5527CC-54EE-43AC-9420-952365576B1D}"/>
              </a:ext>
            </a:extLst>
          </p:cNvPr>
          <p:cNvSpPr/>
          <p:nvPr/>
        </p:nvSpPr>
        <p:spPr>
          <a:xfrm>
            <a:off x="5424926" y="4757575"/>
            <a:ext cx="6440630" cy="183206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2800" dirty="0">
              <a:latin typeface="Century Gothic" panose="020B0502020202020204" pitchFamily="34" charset="0"/>
            </a:endParaRPr>
          </a:p>
          <a:p>
            <a:pPr algn="ctr"/>
            <a:r>
              <a:rPr lang="en-GB" sz="2800" dirty="0">
                <a:solidFill>
                  <a:srgbClr val="002060"/>
                </a:solidFill>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326444" y="4834623"/>
            <a:ext cx="4625700" cy="183206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400" b="1" dirty="0">
                <a:solidFill>
                  <a:srgbClr val="002060"/>
                </a:solidFill>
                <a:latin typeface="Century Gothic" panose="020B0502020202020204" pitchFamily="34" charset="0"/>
              </a:rPr>
              <a:t>What questions does this picture make you ask?</a:t>
            </a:r>
          </a:p>
          <a:p>
            <a:pPr algn="ctr"/>
            <a:r>
              <a:rPr lang="en-GB" sz="2400" dirty="0">
                <a:solidFill>
                  <a:srgbClr val="002060"/>
                </a:solidFill>
                <a:latin typeface="Century Gothic" panose="020B0502020202020204" pitchFamily="34" charset="0"/>
                <a:cs typeface="Segoe UI" panose="020B0502040204020203" pitchFamily="34" charset="0"/>
              </a:rPr>
              <a:t>Think of two or three questions.</a:t>
            </a:r>
          </a:p>
          <a:p>
            <a:pPr algn="ctr"/>
            <a:endParaRPr lang="en-GB" dirty="0"/>
          </a:p>
        </p:txBody>
      </p:sp>
      <p:pic>
        <p:nvPicPr>
          <p:cNvPr id="4" name="Picture 3">
            <a:extLst>
              <a:ext uri="{FF2B5EF4-FFF2-40B4-BE49-F238E27FC236}">
                <a16:creationId xmlns:a16="http://schemas.microsoft.com/office/drawing/2014/main" id="{DC3FB803-D290-4395-8B50-431714BCAF4A}"/>
              </a:ext>
            </a:extLst>
          </p:cNvPr>
          <p:cNvPicPr>
            <a:picLocks noChangeAspect="1"/>
          </p:cNvPicPr>
          <p:nvPr/>
        </p:nvPicPr>
        <p:blipFill>
          <a:blip r:embed="rId3"/>
          <a:stretch>
            <a:fillRect/>
          </a:stretch>
        </p:blipFill>
        <p:spPr>
          <a:xfrm>
            <a:off x="162983" y="682757"/>
            <a:ext cx="7594006" cy="3682516"/>
          </a:xfrm>
          <a:prstGeom prst="rect">
            <a:avLst/>
          </a:prstGeom>
        </p:spPr>
      </p:pic>
    </p:spTree>
    <p:extLst>
      <p:ext uri="{BB962C8B-B14F-4D97-AF65-F5344CB8AC3E}">
        <p14:creationId xmlns:p14="http://schemas.microsoft.com/office/powerpoint/2010/main" val="425794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Naomi and Ruth</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462337" y="2024010"/>
            <a:ext cx="11143173" cy="4467486"/>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400" baseline="30000" dirty="0">
                <a:effectLst/>
                <a:latin typeface="Century Gothic" panose="020B0502020202020204" pitchFamily="34" charset="0"/>
                <a:ea typeface="Calibri" panose="020F0502020204030204" pitchFamily="34" charset="0"/>
                <a:cs typeface="Times New Roman" panose="02020603050405020304" pitchFamily="18" charset="0"/>
              </a:rPr>
              <a:t>In a place called Moab there lived a nice family.  Elimelech, his wife Naomi and their two sons moved there because there was more food there than where they used to live.  After a while Elimelech died but Naomi wasn't alone she still had two sons.</a:t>
            </a:r>
          </a:p>
          <a:p>
            <a:pPr algn="ctr"/>
            <a:endParaRPr lang="en-GB" sz="2400" baseline="30000" dirty="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400" baseline="30000" dirty="0">
                <a:effectLst/>
                <a:latin typeface="Century Gothic" panose="020B0502020202020204" pitchFamily="34" charset="0"/>
                <a:ea typeface="Calibri" panose="020F0502020204030204" pitchFamily="34" charset="0"/>
                <a:cs typeface="Times New Roman" panose="02020603050405020304" pitchFamily="18" charset="0"/>
              </a:rPr>
              <a:t>Her sons got married but after about ten years they died too.  At least Naomi still had her sons wives to keep her company, their names were Orpah and Ruth.</a:t>
            </a:r>
          </a:p>
          <a:p>
            <a:pPr algn="ctr"/>
            <a:endParaRPr lang="en-GB" sz="2400" baseline="30000" dirty="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400" baseline="30000" dirty="0">
                <a:effectLst/>
                <a:latin typeface="Century Gothic" panose="020B0502020202020204" pitchFamily="34" charset="0"/>
                <a:ea typeface="Calibri" panose="020F0502020204030204" pitchFamily="34" charset="0"/>
                <a:cs typeface="Times New Roman" panose="02020603050405020304" pitchFamily="18" charset="0"/>
              </a:rPr>
              <a:t>Naomi called her sons wives and told them, "I am going to go back to where I used to live and I would like you also to go back to your family where you used to live.  May God show you kindness as you have showed me."  All the women cried and hugged each other because they were such good friends.</a:t>
            </a:r>
          </a:p>
          <a:p>
            <a:pPr algn="ctr"/>
            <a:endParaRPr lang="en-GB" sz="2400" baseline="30000" dirty="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400" baseline="30000" dirty="0">
                <a:effectLst/>
                <a:latin typeface="Century Gothic" panose="020B0502020202020204" pitchFamily="34" charset="0"/>
                <a:ea typeface="Calibri" panose="020F0502020204030204" pitchFamily="34" charset="0"/>
                <a:cs typeface="Times New Roman" panose="02020603050405020304" pitchFamily="18" charset="0"/>
              </a:rPr>
              <a:t>Orpah didn't want to leave Naomi but Naomi told her not to worry, she would be fine.  So Orpah left to go back to her family.  But no matter what Naomi said to Ruth, Ruth would not leave.  "Don't ask me to leave.  Where you go I will go, and where you stay I will stay.  Your friends will be my friends and your God will be my God."</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841098" y="729658"/>
            <a:ext cx="764412" cy="988332"/>
          </a:xfrm>
          <a:prstGeom prst="rect">
            <a:avLst/>
          </a:prstGeom>
        </p:spPr>
      </p:pic>
    </p:spTree>
    <p:extLst>
      <p:ext uri="{BB962C8B-B14F-4D97-AF65-F5344CB8AC3E}">
        <p14:creationId xmlns:p14="http://schemas.microsoft.com/office/powerpoint/2010/main" val="3211176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Naomi and Ruth</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462337" y="2024010"/>
            <a:ext cx="11143173" cy="4467486"/>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400" baseline="30000">
                <a:effectLst/>
                <a:latin typeface="Century Gothic" panose="020B0502020202020204" pitchFamily="34" charset="0"/>
                <a:ea typeface="Calibri" panose="020F0502020204030204" pitchFamily="34" charset="0"/>
                <a:cs typeface="Times New Roman" panose="02020603050405020304" pitchFamily="18" charset="0"/>
              </a:rPr>
              <a:t>So Ruth and Naomi returned to Bethlehem together.  It was a good thing Ruth went with Naomi because Bethlehem was very far away and Naomi couldn't have travelled all that way by herself.  Notice that Ruth never complains but is a good friend to Naomi.  She wasn't expecting anything in return, she just wanted to help.</a:t>
            </a:r>
          </a:p>
          <a:p>
            <a:pPr algn="ctr"/>
            <a:endParaRPr lang="en-GB" sz="2400" baseline="3000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400" baseline="30000">
                <a:effectLst/>
                <a:latin typeface="Century Gothic" panose="020B0502020202020204" pitchFamily="34" charset="0"/>
                <a:ea typeface="Calibri" panose="020F0502020204030204" pitchFamily="34" charset="0"/>
                <a:cs typeface="Times New Roman" panose="02020603050405020304" pitchFamily="18" charset="0"/>
              </a:rPr>
              <a:t>When they got there Ruth decided that she should do some kind of work.  It was harvest time, so she worked in the fields following behind the harvesters and picked up any barley that they had dropped.</a:t>
            </a:r>
          </a:p>
          <a:p>
            <a:pPr algn="ctr"/>
            <a:endParaRPr lang="en-GB" sz="2400" baseline="3000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400" baseline="30000">
                <a:effectLst/>
                <a:latin typeface="Century Gothic" panose="020B0502020202020204" pitchFamily="34" charset="0"/>
                <a:ea typeface="Calibri" panose="020F0502020204030204" pitchFamily="34" charset="0"/>
                <a:cs typeface="Times New Roman" panose="02020603050405020304" pitchFamily="18" charset="0"/>
              </a:rPr>
              <a:t>The owner of the field came by to greet the harvesters and noticed Ruth in the field.  He asked one of the harvesters who she was.  "She came back from Moab with Naomi, that's all I know."  Lucky for Ruth the owner of the field was Boaz, he was a kind man who believed in God.  He had also been related to Elimelech (Naomi's husband that died).</a:t>
            </a:r>
            <a:endParaRPr lang="en-GB" sz="2400" baseline="30000"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841098" y="729658"/>
            <a:ext cx="764412" cy="988332"/>
          </a:xfrm>
          <a:prstGeom prst="rect">
            <a:avLst/>
          </a:prstGeom>
        </p:spPr>
      </p:pic>
    </p:spTree>
    <p:extLst>
      <p:ext uri="{BB962C8B-B14F-4D97-AF65-F5344CB8AC3E}">
        <p14:creationId xmlns:p14="http://schemas.microsoft.com/office/powerpoint/2010/main" val="281179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Naomi and Ruth</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462337" y="2024010"/>
            <a:ext cx="11143173" cy="4467486"/>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2400" baseline="30000">
                <a:effectLst/>
                <a:latin typeface="Century Gothic" panose="020B0502020202020204" pitchFamily="34" charset="0"/>
                <a:ea typeface="Calibri" panose="020F0502020204030204" pitchFamily="34" charset="0"/>
                <a:cs typeface="Times New Roman" panose="02020603050405020304" pitchFamily="18" charset="0"/>
              </a:rPr>
              <a:t>Boaz went to go talk to Ruth, he said to her,  "Don't go work in any other field but stay here with the other servant girls.  I will make sure you are safe and whenever you are thirsty go and get a drink from the water jars."  When Ruth heard this she bowed down to Boaz and asked, "Why are you being so nice to me, I'm not even from here."</a:t>
            </a:r>
          </a:p>
          <a:p>
            <a:pPr algn="ctr"/>
            <a:endParaRPr lang="en-GB" sz="2400" baseline="3000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400" baseline="30000">
                <a:effectLst/>
                <a:latin typeface="Century Gothic" panose="020B0502020202020204" pitchFamily="34" charset="0"/>
                <a:ea typeface="Calibri" panose="020F0502020204030204" pitchFamily="34" charset="0"/>
                <a:cs typeface="Times New Roman" panose="02020603050405020304" pitchFamily="18" charset="0"/>
              </a:rPr>
              <a:t>Boaz replied, "I know what you've done for Naomi,  you left your family and moved to a place you've never been.  May the Lord reward you for your kindness."</a:t>
            </a:r>
          </a:p>
          <a:p>
            <a:pPr algn="ctr"/>
            <a:endParaRPr lang="en-GB" sz="2400" baseline="3000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400" baseline="30000">
                <a:effectLst/>
                <a:latin typeface="Century Gothic" panose="020B0502020202020204" pitchFamily="34" charset="0"/>
                <a:ea typeface="Calibri" panose="020F0502020204030204" pitchFamily="34" charset="0"/>
                <a:cs typeface="Times New Roman" panose="02020603050405020304" pitchFamily="18" charset="0"/>
              </a:rPr>
              <a:t>Ruth thanked Boaz and continued with her work in the hot sun.  Boaz even ordered his workers to drop extra barley so Ruth could have more for herself.</a:t>
            </a:r>
          </a:p>
          <a:p>
            <a:pPr algn="ctr"/>
            <a:endParaRPr lang="en-GB" sz="2400" baseline="3000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400" baseline="30000">
                <a:effectLst/>
                <a:latin typeface="Century Gothic" panose="020B0502020202020204" pitchFamily="34" charset="0"/>
                <a:ea typeface="Calibri" panose="020F0502020204030204" pitchFamily="34" charset="0"/>
                <a:cs typeface="Times New Roman" panose="02020603050405020304" pitchFamily="18" charset="0"/>
              </a:rPr>
              <a:t>Ruth took all the barley home and shared what she had with Naomi.  And eventually Ruth married Boaz and everyone was very happy!</a:t>
            </a:r>
            <a:endParaRPr lang="en-GB" sz="2400" baseline="30000" dirty="0">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841098" y="729658"/>
            <a:ext cx="764412" cy="988332"/>
          </a:xfrm>
          <a:prstGeom prst="rect">
            <a:avLst/>
          </a:prstGeom>
        </p:spPr>
      </p:pic>
    </p:spTree>
    <p:extLst>
      <p:ext uri="{BB962C8B-B14F-4D97-AF65-F5344CB8AC3E}">
        <p14:creationId xmlns:p14="http://schemas.microsoft.com/office/powerpoint/2010/main" val="40788365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75894" y="729658"/>
            <a:ext cx="11029616" cy="534063"/>
          </a:xfrm>
        </p:spPr>
        <p:txBody>
          <a:bodyPr>
            <a:normAutofit/>
          </a:bodyPr>
          <a:lstStyle/>
          <a:p>
            <a:r>
              <a:rPr lang="en-GB" b="1" dirty="0">
                <a:latin typeface="Century Gothic" panose="020B0502020202020204" pitchFamily="34" charset="0"/>
              </a:rPr>
              <a:t>Naomi and Ruth – reflection questions </a:t>
            </a:r>
            <a:endParaRPr lang="en-GB" b="1"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356173" y="2013736"/>
            <a:ext cx="11602946" cy="4477760"/>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2400" baseline="30000" dirty="0">
              <a:effectLst/>
              <a:latin typeface="Century Gothic" panose="020B050202020202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67118D01-90CC-4AE8-8871-0E41A97E204C}"/>
              </a:ext>
            </a:extLst>
          </p:cNvPr>
          <p:cNvSpPr txBox="1"/>
          <p:nvPr/>
        </p:nvSpPr>
        <p:spPr>
          <a:xfrm>
            <a:off x="1852958" y="1835205"/>
            <a:ext cx="9592453" cy="4524315"/>
          </a:xfrm>
          <a:prstGeom prst="rect">
            <a:avLst/>
          </a:prstGeom>
          <a:noFill/>
        </p:spPr>
        <p:txBody>
          <a:bodyPr wrap="square" rtlCol="0">
            <a:spAutoFit/>
          </a:bodyPr>
          <a:lstStyle/>
          <a:p>
            <a:pPr algn="ctr"/>
            <a:endParaRPr lang="en-GB" sz="2400" b="1" dirty="0">
              <a:latin typeface="Century Gothic" panose="020B0502020202020204" pitchFamily="34" charset="0"/>
            </a:endParaRPr>
          </a:p>
          <a:p>
            <a:pPr algn="ctr"/>
            <a:r>
              <a:rPr lang="en-GB" sz="2400" b="1" dirty="0">
                <a:latin typeface="Century Gothic" panose="020B0502020202020204" pitchFamily="34" charset="0"/>
              </a:rPr>
              <a:t>Was the decision that Ruth made an easy on – why or why not?</a:t>
            </a:r>
          </a:p>
          <a:p>
            <a:pPr algn="ctr"/>
            <a:endParaRPr lang="en-GB" sz="2400" b="1" dirty="0">
              <a:latin typeface="Century Gothic" panose="020B0502020202020204" pitchFamily="34" charset="0"/>
            </a:endParaRPr>
          </a:p>
          <a:p>
            <a:pPr algn="ctr"/>
            <a:r>
              <a:rPr lang="en-GB" sz="2400" b="1" dirty="0">
                <a:latin typeface="Century Gothic" panose="020B0502020202020204" pitchFamily="34" charset="0"/>
              </a:rPr>
              <a:t>Ruth was amazingly kind to Naomi – she did not have to stay. </a:t>
            </a:r>
          </a:p>
          <a:p>
            <a:pPr algn="ctr"/>
            <a:r>
              <a:rPr lang="en-GB" sz="2400" b="1" dirty="0">
                <a:latin typeface="Century Gothic" panose="020B0502020202020204" pitchFamily="34" charset="0"/>
              </a:rPr>
              <a:t>Why is kindness so important in the world today?</a:t>
            </a:r>
          </a:p>
          <a:p>
            <a:pPr algn="ctr"/>
            <a:endParaRPr lang="en-GB" sz="2400" b="1" dirty="0">
              <a:latin typeface="Century Gothic" panose="020B0502020202020204" pitchFamily="34" charset="0"/>
            </a:endParaRPr>
          </a:p>
          <a:p>
            <a:pPr algn="ctr"/>
            <a:r>
              <a:rPr lang="en-GB" sz="2400" b="1" dirty="0">
                <a:latin typeface="Century Gothic" panose="020B0502020202020204" pitchFamily="34" charset="0"/>
              </a:rPr>
              <a:t>How different would it have been if Ruth had left Naomi?</a:t>
            </a:r>
          </a:p>
          <a:p>
            <a:pPr algn="ctr"/>
            <a:endParaRPr lang="en-GB" sz="2400" b="1" dirty="0">
              <a:latin typeface="Century Gothic" panose="020B0502020202020204" pitchFamily="34" charset="0"/>
            </a:endParaRPr>
          </a:p>
          <a:p>
            <a:pPr algn="ctr"/>
            <a:r>
              <a:rPr lang="en-GB" sz="2400" b="1" dirty="0">
                <a:latin typeface="Century Gothic" panose="020B0502020202020204" pitchFamily="34" charset="0"/>
              </a:rPr>
              <a:t>Has anyone ever been a ‘Ruth’ to you and shown you real kindness at a tough time? </a:t>
            </a:r>
          </a:p>
          <a:p>
            <a:pPr algn="ctr"/>
            <a:endParaRPr lang="en-GB" sz="2400" b="1" dirty="0">
              <a:latin typeface="Century Gothic" panose="020B0502020202020204" pitchFamily="34" charset="0"/>
            </a:endParaRPr>
          </a:p>
          <a:p>
            <a:pPr algn="ctr"/>
            <a:r>
              <a:rPr lang="en-GB" sz="2400" b="1" dirty="0">
                <a:latin typeface="Century Gothic" panose="020B0502020202020204" pitchFamily="34" charset="0"/>
              </a:rPr>
              <a:t>What did that mean to you at the time?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839236" y="729658"/>
            <a:ext cx="764412" cy="988332"/>
          </a:xfrm>
          <a:prstGeom prst="rect">
            <a:avLst/>
          </a:prstGeom>
        </p:spPr>
      </p:pic>
      <p:sp>
        <p:nvSpPr>
          <p:cNvPr id="7" name="TextBox 6">
            <a:extLst>
              <a:ext uri="{FF2B5EF4-FFF2-40B4-BE49-F238E27FC236}">
                <a16:creationId xmlns:a16="http://schemas.microsoft.com/office/drawing/2014/main" id="{DE59991F-BCEA-436A-AD42-7A7838CAF441}"/>
              </a:ext>
            </a:extLst>
          </p:cNvPr>
          <p:cNvSpPr txBox="1"/>
          <p:nvPr/>
        </p:nvSpPr>
        <p:spPr>
          <a:xfrm>
            <a:off x="586490" y="1284268"/>
            <a:ext cx="10252746" cy="369332"/>
          </a:xfrm>
          <a:prstGeom prst="rect">
            <a:avLst/>
          </a:prstGeom>
          <a:noFill/>
        </p:spPr>
        <p:txBody>
          <a:bodyPr wrap="square">
            <a:spAutoFit/>
          </a:bodyPr>
          <a:lstStyle/>
          <a:p>
            <a:endParaRPr lang="en-GB" sz="18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1AAB0AC0-1C4B-490A-B5AE-71803B81FC31}"/>
              </a:ext>
            </a:extLst>
          </p:cNvPr>
          <p:cNvPicPr>
            <a:picLocks noChangeAspect="1"/>
          </p:cNvPicPr>
          <p:nvPr/>
        </p:nvPicPr>
        <p:blipFill>
          <a:blip r:embed="rId3"/>
          <a:stretch>
            <a:fillRect/>
          </a:stretch>
        </p:blipFill>
        <p:spPr>
          <a:xfrm>
            <a:off x="232881" y="5022308"/>
            <a:ext cx="2133785" cy="2042337"/>
          </a:xfrm>
          <a:prstGeom prst="rect">
            <a:avLst/>
          </a:prstGeom>
        </p:spPr>
      </p:pic>
    </p:spTree>
    <p:extLst>
      <p:ext uri="{BB962C8B-B14F-4D97-AF65-F5344CB8AC3E}">
        <p14:creationId xmlns:p14="http://schemas.microsoft.com/office/powerpoint/2010/main" val="29345370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If you would like to, join in with this Prayer Time or sit and think quietly about all we have Talked about today</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888497" y="2243074"/>
            <a:ext cx="10921631" cy="4352925"/>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endParaRPr lang="en-GB" sz="2000" dirty="0">
              <a:solidFill>
                <a:srgbClr val="002060"/>
              </a:solidFill>
              <a:latin typeface="Century Gothic" panose="020B0502020202020204" pitchFamily="34" charset="0"/>
              <a:cs typeface="Segoe UI" panose="020B0502040204020203" pitchFamily="34" charset="0"/>
            </a:endParaRPr>
          </a:p>
          <a:p>
            <a:endParaRPr lang="en-GB" sz="2000" dirty="0">
              <a:solidFill>
                <a:srgbClr val="002060"/>
              </a:solidFill>
              <a:latin typeface="Century Gothic" panose="020B0502020202020204" pitchFamily="34" charset="0"/>
              <a:cs typeface="Segoe UI" panose="020B0502040204020203" pitchFamily="34" charset="0"/>
            </a:endParaRPr>
          </a:p>
          <a:p>
            <a:endParaRPr lang="en-GB" sz="2000" dirty="0">
              <a:solidFill>
                <a:srgbClr val="002060"/>
              </a:solidFill>
              <a:latin typeface="Century Gothic" panose="020B0502020202020204" pitchFamily="34" charset="0"/>
              <a:cs typeface="Segoe UI" panose="020B0502040204020203" pitchFamily="34" charset="0"/>
            </a:endParaRPr>
          </a:p>
          <a:p>
            <a:r>
              <a:rPr lang="en-GB" sz="2000" dirty="0">
                <a:solidFill>
                  <a:srgbClr val="002060"/>
                </a:solidFill>
                <a:latin typeface="Century Gothic" panose="020B0502020202020204" pitchFamily="34" charset="0"/>
                <a:cs typeface="Segoe UI" panose="020B0502040204020203" pitchFamily="34" charset="0"/>
              </a:rPr>
              <a:t>Encourage any pupils who would like to respond with their own prayers to do so, or share together with the prayer below:</a:t>
            </a:r>
          </a:p>
          <a:p>
            <a:endParaRPr lang="en-GB" sz="2000" dirty="0">
              <a:solidFill>
                <a:srgbClr val="002060"/>
              </a:solidFill>
              <a:latin typeface="Century Gothic" panose="020B0502020202020204" pitchFamily="34" charset="0"/>
              <a:cs typeface="Segoe UI" panose="020B0502040204020203" pitchFamily="34" charset="0"/>
            </a:endParaRPr>
          </a:p>
          <a:p>
            <a:pPr algn="ctr"/>
            <a:r>
              <a:rPr lang="en-GB" sz="2800" dirty="0">
                <a:latin typeface="Century Gothic" panose="020B0502020202020204" pitchFamily="34" charset="0"/>
              </a:rPr>
              <a:t>We thank you for our friends and for the happy times we share with them. Help us to be a good friend to them. Teach us how to be kind to everyone and to share our time with those who need us. Help us to recognise loneliness in others and for us to show kindness towards them. </a:t>
            </a:r>
          </a:p>
          <a:p>
            <a:pPr algn="ctr"/>
            <a:r>
              <a:rPr lang="en-GB" sz="2800" dirty="0">
                <a:latin typeface="Century Gothic" panose="020B0502020202020204" pitchFamily="34" charset="0"/>
              </a:rPr>
              <a:t>Amen.</a:t>
            </a:r>
          </a:p>
          <a:p>
            <a:endParaRPr lang="en-GB" sz="2000" dirty="0">
              <a:solidFill>
                <a:srgbClr val="002060"/>
              </a:solidFill>
              <a:latin typeface="Century Gothic" panose="020B0502020202020204" pitchFamily="34" charset="0"/>
              <a:cs typeface="Segoe UI" panose="020B0502040204020203" pitchFamily="34" charset="0"/>
            </a:endParaRPr>
          </a:p>
          <a:p>
            <a:endParaRPr lang="en-GB" sz="2000" dirty="0">
              <a:solidFill>
                <a:srgbClr val="002060"/>
              </a:solidFill>
              <a:latin typeface="Century Gothic" panose="020B0502020202020204" pitchFamily="34" charset="0"/>
              <a:cs typeface="Segoe UI" panose="020B0502040204020203" pitchFamily="34" charset="0"/>
            </a:endParaRPr>
          </a:p>
          <a:p>
            <a:pPr algn="ctr"/>
            <a:r>
              <a:rPr lang="en-GB" sz="2000" dirty="0">
                <a:solidFill>
                  <a:srgbClr val="002060"/>
                </a:solidFill>
                <a:latin typeface="Century Gothic" panose="020B0502020202020204" pitchFamily="34" charset="0"/>
                <a:cs typeface="Segoe UI" panose="020B0502040204020203" pitchFamily="34" charset="0"/>
              </a:rPr>
              <a:t>	</a:t>
            </a:r>
            <a:endParaRPr lang="en-GB" sz="2400" b="1" dirty="0">
              <a:solidFill>
                <a:srgbClr val="002060"/>
              </a:solidFill>
              <a:latin typeface="Century Gothic" panose="020B0502020202020204" pitchFamily="34" charset="0"/>
              <a:cs typeface="Segoe UI" panose="020B0502040204020203" pitchFamily="34" charset="0"/>
            </a:endParaRPr>
          </a:p>
        </p:txBody>
      </p:sp>
    </p:spTree>
    <p:extLst>
      <p:ext uri="{BB962C8B-B14F-4D97-AF65-F5344CB8AC3E}">
        <p14:creationId xmlns:p14="http://schemas.microsoft.com/office/powerpoint/2010/main" val="3588889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75894" y="729658"/>
            <a:ext cx="11029616" cy="595708"/>
          </a:xfrm>
        </p:spPr>
        <p:txBody>
          <a:bodyPr/>
          <a:lstStyle/>
          <a:p>
            <a:r>
              <a:rPr lang="en-GB" b="1" dirty="0">
                <a:latin typeface="Century Gothic" panose="020B0502020202020204" pitchFamily="34" charset="0"/>
              </a:rPr>
              <a:t>Bible passage: Ruth and Naomi</a:t>
            </a:r>
            <a:endParaRPr lang="en-GB" b="1" dirty="0"/>
          </a:p>
        </p:txBody>
      </p:sp>
      <p:pic>
        <p:nvPicPr>
          <p:cNvPr id="9" name="Picture 8">
            <a:extLst>
              <a:ext uri="{FF2B5EF4-FFF2-40B4-BE49-F238E27FC236}">
                <a16:creationId xmlns:a16="http://schemas.microsoft.com/office/drawing/2014/main" id="{05ACCA4E-1CEF-4D0E-843E-DFD92D16ED70}"/>
              </a:ext>
            </a:extLst>
          </p:cNvPr>
          <p:cNvPicPr>
            <a:picLocks noChangeAspect="1"/>
          </p:cNvPicPr>
          <p:nvPr/>
        </p:nvPicPr>
        <p:blipFill>
          <a:blip r:embed="rId2"/>
          <a:stretch>
            <a:fillRect/>
          </a:stretch>
        </p:blipFill>
        <p:spPr>
          <a:xfrm>
            <a:off x="11329653" y="5773301"/>
            <a:ext cx="905464" cy="1138773"/>
          </a:xfrm>
          <a:prstGeom prst="rect">
            <a:avLst/>
          </a:prstGeom>
        </p:spPr>
      </p:pic>
      <p:sp>
        <p:nvSpPr>
          <p:cNvPr id="6" name="TextBox 5">
            <a:extLst>
              <a:ext uri="{FF2B5EF4-FFF2-40B4-BE49-F238E27FC236}">
                <a16:creationId xmlns:a16="http://schemas.microsoft.com/office/drawing/2014/main" id="{32B23548-A237-4F76-85E9-AE8B488314B5}"/>
              </a:ext>
            </a:extLst>
          </p:cNvPr>
          <p:cNvSpPr txBox="1"/>
          <p:nvPr/>
        </p:nvSpPr>
        <p:spPr>
          <a:xfrm>
            <a:off x="586490" y="1284268"/>
            <a:ext cx="10252746" cy="461665"/>
          </a:xfrm>
          <a:prstGeom prst="rect">
            <a:avLst/>
          </a:prstGeom>
          <a:noFill/>
        </p:spPr>
        <p:txBody>
          <a:bodyPr wrap="square">
            <a:spAutoFit/>
          </a:bodyPr>
          <a:lstStyle/>
          <a:p>
            <a:r>
              <a:rPr lang="en-GB" sz="2400" b="1" dirty="0">
                <a:solidFill>
                  <a:schemeClr val="bg1"/>
                </a:solidFill>
                <a:latin typeface="Century Gothic" panose="020B0502020202020204" pitchFamily="34" charset="0"/>
                <a:ea typeface="Calibri" panose="020F0502020204030204" pitchFamily="34" charset="0"/>
                <a:cs typeface="Times New Roman" panose="02020603050405020304" pitchFamily="18" charset="0"/>
              </a:rPr>
              <a:t>Using the images below recap the story of Ruth and Naomi</a:t>
            </a:r>
            <a:r>
              <a:rPr lang="en-GB" sz="2400" b="1"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rPr>
              <a:t> </a:t>
            </a:r>
            <a:endParaRPr lang="en-GB" sz="1800" dirty="0">
              <a:solidFill>
                <a:schemeClr val="bg1"/>
              </a:solidFill>
              <a:effectLst/>
              <a:latin typeface="Century Gothic" panose="020B050202020202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AC30B3DF-50B1-41BC-9417-F9A08EE0D46F}"/>
              </a:ext>
            </a:extLst>
          </p:cNvPr>
          <p:cNvPicPr>
            <a:picLocks noChangeAspect="1"/>
          </p:cNvPicPr>
          <p:nvPr/>
        </p:nvPicPr>
        <p:blipFill>
          <a:blip r:embed="rId3"/>
          <a:stretch>
            <a:fillRect/>
          </a:stretch>
        </p:blipFill>
        <p:spPr>
          <a:xfrm>
            <a:off x="501721" y="2300543"/>
            <a:ext cx="2559978" cy="1919984"/>
          </a:xfrm>
          <a:prstGeom prst="rect">
            <a:avLst/>
          </a:prstGeom>
          <a:scene3d>
            <a:camera prst="orthographicFront"/>
            <a:lightRig rig="threePt" dir="t"/>
          </a:scene3d>
          <a:sp3d>
            <a:bevelT w="165100" prst="coolSlant"/>
          </a:sp3d>
        </p:spPr>
      </p:pic>
      <p:pic>
        <p:nvPicPr>
          <p:cNvPr id="5" name="Picture 4">
            <a:extLst>
              <a:ext uri="{FF2B5EF4-FFF2-40B4-BE49-F238E27FC236}">
                <a16:creationId xmlns:a16="http://schemas.microsoft.com/office/drawing/2014/main" id="{6ED69FD6-12EC-4516-AA61-860332AA65E8}"/>
              </a:ext>
            </a:extLst>
          </p:cNvPr>
          <p:cNvPicPr>
            <a:picLocks noChangeAspect="1"/>
          </p:cNvPicPr>
          <p:nvPr/>
        </p:nvPicPr>
        <p:blipFill>
          <a:blip r:embed="rId4"/>
          <a:stretch>
            <a:fillRect/>
          </a:stretch>
        </p:blipFill>
        <p:spPr>
          <a:xfrm>
            <a:off x="4159321" y="2300543"/>
            <a:ext cx="2559979" cy="1919984"/>
          </a:xfrm>
          <a:prstGeom prst="rect">
            <a:avLst/>
          </a:prstGeom>
          <a:scene3d>
            <a:camera prst="orthographicFront"/>
            <a:lightRig rig="threePt" dir="t"/>
          </a:scene3d>
          <a:sp3d>
            <a:bevelT w="165100" prst="coolSlant"/>
          </a:sp3d>
        </p:spPr>
      </p:pic>
      <p:pic>
        <p:nvPicPr>
          <p:cNvPr id="7" name="Picture 6">
            <a:extLst>
              <a:ext uri="{FF2B5EF4-FFF2-40B4-BE49-F238E27FC236}">
                <a16:creationId xmlns:a16="http://schemas.microsoft.com/office/drawing/2014/main" id="{B77C34CD-9F4B-4EF2-B9DE-CC9C1EABF252}"/>
              </a:ext>
            </a:extLst>
          </p:cNvPr>
          <p:cNvPicPr>
            <a:picLocks noChangeAspect="1"/>
          </p:cNvPicPr>
          <p:nvPr/>
        </p:nvPicPr>
        <p:blipFill>
          <a:blip r:embed="rId5"/>
          <a:stretch>
            <a:fillRect/>
          </a:stretch>
        </p:blipFill>
        <p:spPr>
          <a:xfrm>
            <a:off x="7878564" y="2300543"/>
            <a:ext cx="2559980" cy="1919985"/>
          </a:xfrm>
          <a:prstGeom prst="rect">
            <a:avLst/>
          </a:prstGeom>
          <a:scene3d>
            <a:camera prst="orthographicFront"/>
            <a:lightRig rig="threePt" dir="t"/>
          </a:scene3d>
          <a:sp3d>
            <a:bevelT w="165100" prst="coolSlant"/>
          </a:sp3d>
        </p:spPr>
      </p:pic>
      <p:pic>
        <p:nvPicPr>
          <p:cNvPr id="8" name="Picture 7">
            <a:extLst>
              <a:ext uri="{FF2B5EF4-FFF2-40B4-BE49-F238E27FC236}">
                <a16:creationId xmlns:a16="http://schemas.microsoft.com/office/drawing/2014/main" id="{460A1D80-01C5-40E5-9958-A487A0D1693A}"/>
              </a:ext>
            </a:extLst>
          </p:cNvPr>
          <p:cNvPicPr>
            <a:picLocks noChangeAspect="1"/>
          </p:cNvPicPr>
          <p:nvPr/>
        </p:nvPicPr>
        <p:blipFill>
          <a:blip r:embed="rId6"/>
          <a:stretch>
            <a:fillRect/>
          </a:stretch>
        </p:blipFill>
        <p:spPr>
          <a:xfrm>
            <a:off x="464423" y="4775137"/>
            <a:ext cx="2559979" cy="1919984"/>
          </a:xfrm>
          <a:prstGeom prst="rect">
            <a:avLst/>
          </a:prstGeom>
          <a:scene3d>
            <a:camera prst="orthographicFront"/>
            <a:lightRig rig="threePt" dir="t"/>
          </a:scene3d>
          <a:sp3d>
            <a:bevelT w="165100" prst="coolSlant"/>
          </a:sp3d>
        </p:spPr>
      </p:pic>
      <p:pic>
        <p:nvPicPr>
          <p:cNvPr id="10" name="Picture 9">
            <a:extLst>
              <a:ext uri="{FF2B5EF4-FFF2-40B4-BE49-F238E27FC236}">
                <a16:creationId xmlns:a16="http://schemas.microsoft.com/office/drawing/2014/main" id="{2886B0B1-2C5C-4C36-9136-F31DF840BA4F}"/>
              </a:ext>
            </a:extLst>
          </p:cNvPr>
          <p:cNvPicPr>
            <a:picLocks noChangeAspect="1"/>
          </p:cNvPicPr>
          <p:nvPr/>
        </p:nvPicPr>
        <p:blipFill>
          <a:blip r:embed="rId7"/>
          <a:stretch>
            <a:fillRect/>
          </a:stretch>
        </p:blipFill>
        <p:spPr>
          <a:xfrm>
            <a:off x="4159320" y="4695480"/>
            <a:ext cx="2559979" cy="1919984"/>
          </a:xfrm>
          <a:prstGeom prst="rect">
            <a:avLst/>
          </a:prstGeom>
          <a:scene3d>
            <a:camera prst="orthographicFront"/>
            <a:lightRig rig="threePt" dir="t"/>
          </a:scene3d>
          <a:sp3d>
            <a:bevelT w="165100" prst="coolSlant"/>
          </a:sp3d>
        </p:spPr>
      </p:pic>
      <p:pic>
        <p:nvPicPr>
          <p:cNvPr id="11" name="Picture 10">
            <a:extLst>
              <a:ext uri="{FF2B5EF4-FFF2-40B4-BE49-F238E27FC236}">
                <a16:creationId xmlns:a16="http://schemas.microsoft.com/office/drawing/2014/main" id="{3FB1097B-C1D6-4380-9567-574E010707C6}"/>
              </a:ext>
            </a:extLst>
          </p:cNvPr>
          <p:cNvPicPr>
            <a:picLocks noChangeAspect="1"/>
          </p:cNvPicPr>
          <p:nvPr/>
        </p:nvPicPr>
        <p:blipFill>
          <a:blip r:embed="rId8"/>
          <a:stretch>
            <a:fillRect/>
          </a:stretch>
        </p:blipFill>
        <p:spPr>
          <a:xfrm>
            <a:off x="7827196" y="4656954"/>
            <a:ext cx="2611348" cy="1958511"/>
          </a:xfrm>
          <a:prstGeom prst="rect">
            <a:avLst/>
          </a:prstGeom>
          <a:scene3d>
            <a:camera prst="orthographicFront"/>
            <a:lightRig rig="threePt" dir="t"/>
          </a:scene3d>
          <a:sp3d>
            <a:bevelT w="165100" prst="coolSlant"/>
          </a:sp3d>
        </p:spPr>
      </p:pic>
    </p:spTree>
    <p:extLst>
      <p:ext uri="{BB962C8B-B14F-4D97-AF65-F5344CB8AC3E}">
        <p14:creationId xmlns:p14="http://schemas.microsoft.com/office/powerpoint/2010/main" val="13310114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1552981" y="6031793"/>
            <a:ext cx="639019" cy="826207"/>
          </a:xfrm>
          <a:prstGeom prst="rect">
            <a:avLst/>
          </a:prstGeom>
        </p:spPr>
      </p:pic>
      <p:sp>
        <p:nvSpPr>
          <p:cNvPr id="8" name="Thought Bubble: Cloud 7">
            <a:extLst>
              <a:ext uri="{FF2B5EF4-FFF2-40B4-BE49-F238E27FC236}">
                <a16:creationId xmlns:a16="http://schemas.microsoft.com/office/drawing/2014/main" id="{C1D3B7AD-C33E-4DF0-B54B-E4078EAA8738}"/>
              </a:ext>
            </a:extLst>
          </p:cNvPr>
          <p:cNvSpPr/>
          <p:nvPr/>
        </p:nvSpPr>
        <p:spPr>
          <a:xfrm rot="21447711">
            <a:off x="7746641" y="767909"/>
            <a:ext cx="4067462" cy="2726982"/>
          </a:xfrm>
          <a:prstGeom prst="cloudCallout">
            <a:avLst>
              <a:gd name="adj1" fmla="val -98882"/>
              <a:gd name="adj2" fmla="val -2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3200" b="1" dirty="0">
                <a:solidFill>
                  <a:srgbClr val="000000"/>
                </a:solidFill>
                <a:latin typeface="Century Gothic" panose="020B0502020202020204" pitchFamily="34" charset="0"/>
                <a:ea typeface="Calibri" panose="020F0502020204030204" pitchFamily="34" charset="0"/>
                <a:cs typeface="Times New Roman" panose="02020603050405020304" pitchFamily="18" charset="0"/>
              </a:rPr>
              <a:t>I am feeling…</a:t>
            </a:r>
            <a:endParaRPr lang="en-GB" sz="3200" b="1" dirty="0">
              <a:effectLst/>
              <a:latin typeface="Century Gothic" panose="020B0502020202020204" pitchFamily="34" charset="0"/>
              <a:ea typeface="Calibri" panose="020F0502020204030204" pitchFamily="34" charset="0"/>
              <a:cs typeface="Times New Roman" panose="02020603050405020304" pitchFamily="18" charset="0"/>
            </a:endParaRPr>
          </a:p>
          <a:p>
            <a:pPr algn="ctr"/>
            <a:r>
              <a:rPr lang="en-GB" sz="2800" b="1" dirty="0">
                <a:solidFill>
                  <a:schemeClr val="accent1">
                    <a:lumMod val="75000"/>
                  </a:schemeClr>
                </a:solidFill>
                <a:latin typeface="Century Gothic" panose="020B0502020202020204" pitchFamily="34" charset="0"/>
              </a:rPr>
              <a:t> </a:t>
            </a:r>
            <a:endParaRPr lang="en-GB" sz="3600" b="1" dirty="0">
              <a:solidFill>
                <a:schemeClr val="bg1"/>
              </a:solidFill>
              <a:latin typeface="Century Gothic" panose="020B0502020202020204" pitchFamily="34" charset="0"/>
            </a:endParaRPr>
          </a:p>
        </p:txBody>
      </p:sp>
      <p:sp>
        <p:nvSpPr>
          <p:cNvPr id="10" name="Rectangle: Rounded Corners 9">
            <a:extLst>
              <a:ext uri="{FF2B5EF4-FFF2-40B4-BE49-F238E27FC236}">
                <a16:creationId xmlns:a16="http://schemas.microsoft.com/office/drawing/2014/main" id="{F44A7207-3F01-4023-AD9F-F6AA3A645557}"/>
              </a:ext>
            </a:extLst>
          </p:cNvPr>
          <p:cNvSpPr/>
          <p:nvPr/>
        </p:nvSpPr>
        <p:spPr>
          <a:xfrm>
            <a:off x="5969284" y="4142937"/>
            <a:ext cx="5784351" cy="2134573"/>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sz="2800" dirty="0"/>
              <a:t>Can you imagine and describe how Naomi and Ruth are feeling at this point in their lives? </a:t>
            </a:r>
          </a:p>
        </p:txBody>
      </p:sp>
      <p:pic>
        <p:nvPicPr>
          <p:cNvPr id="4" name="Picture 3">
            <a:extLst>
              <a:ext uri="{FF2B5EF4-FFF2-40B4-BE49-F238E27FC236}">
                <a16:creationId xmlns:a16="http://schemas.microsoft.com/office/drawing/2014/main" id="{57C4CA06-337B-4835-B514-8BD9365E162A}"/>
              </a:ext>
            </a:extLst>
          </p:cNvPr>
          <p:cNvPicPr>
            <a:picLocks noChangeAspect="1"/>
          </p:cNvPicPr>
          <p:nvPr/>
        </p:nvPicPr>
        <p:blipFill>
          <a:blip r:embed="rId4"/>
          <a:stretch>
            <a:fillRect/>
          </a:stretch>
        </p:blipFill>
        <p:spPr>
          <a:xfrm>
            <a:off x="132307" y="2043055"/>
            <a:ext cx="5616532" cy="4655695"/>
          </a:xfrm>
          <a:prstGeom prst="rect">
            <a:avLst/>
          </a:prstGeom>
        </p:spPr>
      </p:pic>
    </p:spTree>
    <p:extLst>
      <p:ext uri="{BB962C8B-B14F-4D97-AF65-F5344CB8AC3E}">
        <p14:creationId xmlns:p14="http://schemas.microsoft.com/office/powerpoint/2010/main" val="14808798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3"/>
          <a:stretch>
            <a:fillRect/>
          </a:stretch>
        </p:blipFill>
        <p:spPr>
          <a:xfrm>
            <a:off x="11370067" y="5844051"/>
            <a:ext cx="680764" cy="880180"/>
          </a:xfrm>
          <a:prstGeom prst="rect">
            <a:avLst/>
          </a:prstGeom>
        </p:spPr>
      </p:pic>
      <p:pic>
        <p:nvPicPr>
          <p:cNvPr id="12" name="Picture 11">
            <a:extLst>
              <a:ext uri="{FF2B5EF4-FFF2-40B4-BE49-F238E27FC236}">
                <a16:creationId xmlns:a16="http://schemas.microsoft.com/office/drawing/2014/main" id="{83A200DA-5ACC-4D86-B83B-A7B4C7F4A34E}"/>
              </a:ext>
            </a:extLst>
          </p:cNvPr>
          <p:cNvPicPr>
            <a:picLocks noChangeAspect="1"/>
          </p:cNvPicPr>
          <p:nvPr/>
        </p:nvPicPr>
        <p:blipFill>
          <a:blip r:embed="rId4"/>
          <a:stretch>
            <a:fillRect/>
          </a:stretch>
        </p:blipFill>
        <p:spPr>
          <a:xfrm>
            <a:off x="5342562" y="4856873"/>
            <a:ext cx="2131637" cy="2048855"/>
          </a:xfrm>
          <a:prstGeom prst="rect">
            <a:avLst/>
          </a:prstGeom>
        </p:spPr>
      </p:pic>
      <p:sp>
        <p:nvSpPr>
          <p:cNvPr id="14" name="Rectangle: Rounded Corners 13">
            <a:extLst>
              <a:ext uri="{FF2B5EF4-FFF2-40B4-BE49-F238E27FC236}">
                <a16:creationId xmlns:a16="http://schemas.microsoft.com/office/drawing/2014/main" id="{90886865-7C4B-4B6D-8E16-048E509A0B3D}"/>
              </a:ext>
            </a:extLst>
          </p:cNvPr>
          <p:cNvSpPr/>
          <p:nvPr/>
        </p:nvSpPr>
        <p:spPr>
          <a:xfrm>
            <a:off x="5123132" y="2231688"/>
            <a:ext cx="6773586" cy="258113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2800" dirty="0">
                <a:solidFill>
                  <a:srgbClr val="002060"/>
                </a:solidFill>
              </a:rPr>
              <a:t>Have you ever felt like this? </a:t>
            </a:r>
          </a:p>
          <a:p>
            <a:pPr algn="ctr"/>
            <a:r>
              <a:rPr lang="en-GB" sz="2800" dirty="0">
                <a:solidFill>
                  <a:srgbClr val="002060"/>
                </a:solidFill>
              </a:rPr>
              <a:t>What or who helped you at this time?</a:t>
            </a:r>
          </a:p>
          <a:p>
            <a:pPr algn="ctr"/>
            <a:endParaRPr lang="en-GB" sz="2800" dirty="0">
              <a:solidFill>
                <a:srgbClr val="002060"/>
              </a:solidFill>
            </a:endParaRPr>
          </a:p>
          <a:p>
            <a:pPr algn="ctr"/>
            <a:r>
              <a:rPr lang="en-GB" sz="2800" dirty="0">
                <a:solidFill>
                  <a:srgbClr val="002060"/>
                </a:solidFill>
              </a:rPr>
              <a:t>Do you know anyone who is feeling this now? What could you do to help them? </a:t>
            </a:r>
          </a:p>
        </p:txBody>
      </p:sp>
      <p:pic>
        <p:nvPicPr>
          <p:cNvPr id="4" name="Picture 3">
            <a:extLst>
              <a:ext uri="{FF2B5EF4-FFF2-40B4-BE49-F238E27FC236}">
                <a16:creationId xmlns:a16="http://schemas.microsoft.com/office/drawing/2014/main" id="{CC4A399A-532E-4592-A233-F64095E4CCFD}"/>
              </a:ext>
            </a:extLst>
          </p:cNvPr>
          <p:cNvPicPr>
            <a:picLocks noChangeAspect="1"/>
          </p:cNvPicPr>
          <p:nvPr/>
        </p:nvPicPr>
        <p:blipFill>
          <a:blip r:embed="rId5"/>
          <a:stretch>
            <a:fillRect/>
          </a:stretch>
        </p:blipFill>
        <p:spPr>
          <a:xfrm>
            <a:off x="295282" y="2231688"/>
            <a:ext cx="4556192" cy="3776750"/>
          </a:xfrm>
          <a:prstGeom prst="rect">
            <a:avLst/>
          </a:prstGeom>
        </p:spPr>
      </p:pic>
    </p:spTree>
    <p:extLst>
      <p:ext uri="{BB962C8B-B14F-4D97-AF65-F5344CB8AC3E}">
        <p14:creationId xmlns:p14="http://schemas.microsoft.com/office/powerpoint/2010/main" val="2406145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If you would like to, join in with this Prayer Time or sit and think quietly about all we have Talked about today</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200" dirty="0">
                <a:latin typeface="Century Gothic" panose="020B0502020202020204" pitchFamily="34" charset="0"/>
                <a:cs typeface="Segoe UI" panose="020B0502040204020203" pitchFamily="34" charset="0"/>
              </a:rPr>
              <a:t>Encourage the pupils to respond with their own prayers in the prayer space or use the prayer below:</a:t>
            </a:r>
          </a:p>
          <a:p>
            <a:endParaRPr lang="en-GB" sz="2200" dirty="0">
              <a:latin typeface="Century Gothic" panose="020B0502020202020204" pitchFamily="34" charset="0"/>
              <a:cs typeface="Segoe UI" panose="020B0502040204020203" pitchFamily="34" charset="0"/>
            </a:endParaRPr>
          </a:p>
          <a:p>
            <a:r>
              <a:rPr lang="en-GB" sz="2200" b="1" dirty="0">
                <a:latin typeface="Century Gothic" panose="020B0502020202020204" pitchFamily="34" charset="0"/>
                <a:cs typeface="Segoe UI" panose="020B0502040204020203" pitchFamily="34" charset="0"/>
              </a:rPr>
              <a:t>The light of God surrounds me,</a:t>
            </a:r>
          </a:p>
          <a:p>
            <a:r>
              <a:rPr lang="en-GB" sz="2200" b="1" dirty="0">
                <a:latin typeface="Century Gothic" panose="020B0502020202020204" pitchFamily="34" charset="0"/>
                <a:cs typeface="Segoe UI" panose="020B0502040204020203" pitchFamily="34" charset="0"/>
              </a:rPr>
              <a:t>the love of God enfolds me,</a:t>
            </a:r>
          </a:p>
          <a:p>
            <a:r>
              <a:rPr lang="en-GB" sz="2200" b="1" dirty="0">
                <a:latin typeface="Century Gothic" panose="020B0502020202020204" pitchFamily="34" charset="0"/>
                <a:cs typeface="Segoe UI" panose="020B0502040204020203" pitchFamily="34" charset="0"/>
              </a:rPr>
              <a:t>the power of God protects me,</a:t>
            </a:r>
          </a:p>
          <a:p>
            <a:r>
              <a:rPr lang="en-GB" sz="2200" b="1" dirty="0">
                <a:latin typeface="Century Gothic" panose="020B0502020202020204" pitchFamily="34" charset="0"/>
                <a:cs typeface="Segoe UI" panose="020B0502040204020203" pitchFamily="34" charset="0"/>
              </a:rPr>
              <a:t>the presence of God watches over me,</a:t>
            </a:r>
          </a:p>
          <a:p>
            <a:r>
              <a:rPr lang="en-GB" sz="2200" b="1" dirty="0">
                <a:latin typeface="Century Gothic" panose="020B0502020202020204" pitchFamily="34" charset="0"/>
                <a:cs typeface="Segoe UI" panose="020B0502040204020203" pitchFamily="34" charset="0"/>
              </a:rPr>
              <a:t>wherever I am, God is,</a:t>
            </a:r>
          </a:p>
          <a:p>
            <a:r>
              <a:rPr lang="en-GB" sz="2200" b="1" dirty="0">
                <a:latin typeface="Century Gothic" panose="020B0502020202020204" pitchFamily="34" charset="0"/>
                <a:cs typeface="Segoe UI" panose="020B0502040204020203" pitchFamily="34" charset="0"/>
              </a:rPr>
              <a:t>and where God is, I am cared for.</a:t>
            </a:r>
          </a:p>
          <a:p>
            <a:r>
              <a:rPr lang="en-GB" sz="2200" b="1" dirty="0">
                <a:latin typeface="Century Gothic" panose="020B0502020202020204" pitchFamily="34" charset="0"/>
                <a:cs typeface="Segoe UI" panose="020B0502040204020203" pitchFamily="34" charset="0"/>
              </a:rPr>
              <a:t>Amen</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1507510" y="5973002"/>
            <a:ext cx="684490" cy="884998"/>
          </a:xfrm>
          <a:prstGeom prst="rect">
            <a:avLst/>
          </a:prstGeom>
        </p:spPr>
      </p:pic>
    </p:spTree>
    <p:extLst>
      <p:ext uri="{BB962C8B-B14F-4D97-AF65-F5344CB8AC3E}">
        <p14:creationId xmlns:p14="http://schemas.microsoft.com/office/powerpoint/2010/main" val="37688731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a:extLst>
              <a:ext uri="{FF2B5EF4-FFF2-40B4-BE49-F238E27FC236}">
                <a16:creationId xmlns:a16="http://schemas.microsoft.com/office/drawing/2014/main" id="{4344B53A-1DD4-4A24-A62B-1EEB1DDF808A}"/>
              </a:ext>
            </a:extLst>
          </p:cNvPr>
          <p:cNvSpPr/>
          <p:nvPr/>
        </p:nvSpPr>
        <p:spPr>
          <a:xfrm>
            <a:off x="507941" y="2389124"/>
            <a:ext cx="5050377" cy="3616503"/>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dirty="0"/>
              <a:t>Prompted to action - challenge</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sp>
        <p:nvSpPr>
          <p:cNvPr id="3" name="TextBox 2">
            <a:extLst>
              <a:ext uri="{FF2B5EF4-FFF2-40B4-BE49-F238E27FC236}">
                <a16:creationId xmlns:a16="http://schemas.microsoft.com/office/drawing/2014/main" id="{2587D43C-AE15-4577-8FB0-EFBC34B20DE8}"/>
              </a:ext>
            </a:extLst>
          </p:cNvPr>
          <p:cNvSpPr txBox="1"/>
          <p:nvPr/>
        </p:nvSpPr>
        <p:spPr>
          <a:xfrm>
            <a:off x="1409833" y="2837911"/>
            <a:ext cx="3246591" cy="2554545"/>
          </a:xfrm>
          <a:prstGeom prst="rect">
            <a:avLst/>
          </a:prstGeom>
          <a:ln>
            <a:noFill/>
          </a:ln>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GB" sz="3200" b="1" dirty="0">
                <a:solidFill>
                  <a:schemeClr val="bg1"/>
                </a:solidFill>
                <a:latin typeface="Century Gothic" panose="020B0502020202020204" pitchFamily="34" charset="0"/>
              </a:rPr>
              <a:t>Can you remember our value theme for worship this week?</a:t>
            </a:r>
          </a:p>
        </p:txBody>
      </p:sp>
      <p:pic>
        <p:nvPicPr>
          <p:cNvPr id="6" name="Picture 5" descr="Text&#10;&#10;Description automatically generated with medium confidence">
            <a:extLst>
              <a:ext uri="{FF2B5EF4-FFF2-40B4-BE49-F238E27FC236}">
                <a16:creationId xmlns:a16="http://schemas.microsoft.com/office/drawing/2014/main" id="{946B8E8C-B581-47DB-B7A8-2E295F1375EE}"/>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096000" y="2837911"/>
            <a:ext cx="5171266" cy="2124507"/>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2587073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latin typeface="Arial Rounded MT Bold" panose="020F0704030504030204" pitchFamily="34" charset="0"/>
              </a:rPr>
              <a:t>Prompted to action – challenge ideas</a:t>
            </a:r>
            <a:br>
              <a:rPr lang="en-GB" dirty="0">
                <a:latin typeface="Arial Rounded MT Bold" panose="020F0704030504030204" pitchFamily="34" charset="0"/>
              </a:rPr>
            </a:br>
            <a:r>
              <a:rPr lang="en-GB" dirty="0">
                <a:latin typeface="Arial Rounded MT Bold" panose="020F0704030504030204" pitchFamily="34" charset="0"/>
              </a:rPr>
              <a:t>Kindness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5506948" y="1972638"/>
            <a:ext cx="6520788" cy="4595725"/>
          </a:xfrm>
          <a:prstGeom prst="roundRect">
            <a:avLst/>
          </a:prstGeom>
          <a:ln/>
        </p:spPr>
        <p:style>
          <a:lnRef idx="3">
            <a:schemeClr val="lt1"/>
          </a:lnRef>
          <a:fillRef idx="1">
            <a:schemeClr val="accent1"/>
          </a:fillRef>
          <a:effectRef idx="1">
            <a:schemeClr val="accent1"/>
          </a:effectRef>
          <a:fontRef idx="minor">
            <a:schemeClr val="lt1"/>
          </a:fontRef>
        </p:style>
        <p:txBody>
          <a:bodyPr rtlCol="0" anchor="ctr"/>
          <a:lstStyle/>
          <a:p>
            <a:pPr algn="ctr"/>
            <a:endParaRPr lang="en-GB" sz="2200" dirty="0">
              <a:latin typeface="Century Gothic" panose="020B0502020202020204" pitchFamily="34" charset="0"/>
            </a:endParaRPr>
          </a:p>
        </p:txBody>
      </p:sp>
      <p:pic>
        <p:nvPicPr>
          <p:cNvPr id="26" name="Picture 25">
            <a:extLst>
              <a:ext uri="{FF2B5EF4-FFF2-40B4-BE49-F238E27FC236}">
                <a16:creationId xmlns:a16="http://schemas.microsoft.com/office/drawing/2014/main" id="{D6B0881D-54D1-42DC-8338-FE085C947757}"/>
              </a:ext>
            </a:extLst>
          </p:cNvPr>
          <p:cNvPicPr>
            <a:picLocks noChangeAspect="1"/>
          </p:cNvPicPr>
          <p:nvPr/>
        </p:nvPicPr>
        <p:blipFill>
          <a:blip r:embed="rId3"/>
          <a:stretch>
            <a:fillRect/>
          </a:stretch>
        </p:blipFill>
        <p:spPr>
          <a:xfrm>
            <a:off x="10775689" y="789741"/>
            <a:ext cx="672748" cy="868166"/>
          </a:xfrm>
          <a:prstGeom prst="rect">
            <a:avLst/>
          </a:prstGeom>
        </p:spPr>
      </p:pic>
      <p:sp>
        <p:nvSpPr>
          <p:cNvPr id="4" name="TextBox 3">
            <a:extLst>
              <a:ext uri="{FF2B5EF4-FFF2-40B4-BE49-F238E27FC236}">
                <a16:creationId xmlns:a16="http://schemas.microsoft.com/office/drawing/2014/main" id="{7C1D3B68-CB02-4F42-A4FC-151B450044F5}"/>
              </a:ext>
            </a:extLst>
          </p:cNvPr>
          <p:cNvSpPr txBox="1"/>
          <p:nvPr/>
        </p:nvSpPr>
        <p:spPr>
          <a:xfrm>
            <a:off x="5774076" y="2218188"/>
            <a:ext cx="6000108" cy="4524315"/>
          </a:xfrm>
          <a:prstGeom prst="rect">
            <a:avLst/>
          </a:prstGeom>
          <a:noFill/>
        </p:spPr>
        <p:txBody>
          <a:bodyPr wrap="square" rtlCol="0">
            <a:spAutoFit/>
          </a:bodyPr>
          <a:lstStyle/>
          <a:p>
            <a:r>
              <a:rPr lang="en-GB" dirty="0">
                <a:solidFill>
                  <a:schemeClr val="bg1"/>
                </a:solidFill>
                <a:latin typeface="Century Gothic" panose="020B0502020202020204" pitchFamily="34" charset="0"/>
              </a:rPr>
              <a:t>At the toughest time of her life Naomi needed someone to be kind to her; Ruth and Orpah showed her that kindest. Naomi blessed both of her daughter in laws with these words, </a:t>
            </a:r>
            <a:r>
              <a:rPr lang="en-GB" b="1" dirty="0">
                <a:solidFill>
                  <a:schemeClr val="bg1"/>
                </a:solidFill>
                <a:latin typeface="Century Gothic" panose="020B0502020202020204" pitchFamily="34" charset="0"/>
              </a:rPr>
              <a:t>‘May God show you kindness as you have showed me.’ </a:t>
            </a:r>
            <a:r>
              <a:rPr lang="en-GB" dirty="0">
                <a:solidFill>
                  <a:schemeClr val="bg1"/>
                </a:solidFill>
                <a:latin typeface="Century Gothic" panose="020B0502020202020204" pitchFamily="34" charset="0"/>
              </a:rPr>
              <a:t>Ruth then made the choice to show even deeper kindness by giving up her home and staying to look after her mother in law.</a:t>
            </a:r>
          </a:p>
          <a:p>
            <a:endParaRPr lang="en-GB" b="1" dirty="0">
              <a:solidFill>
                <a:schemeClr val="bg1"/>
              </a:solidFill>
              <a:latin typeface="Century Gothic" panose="020B0502020202020204" pitchFamily="34" charset="0"/>
            </a:endParaRPr>
          </a:p>
          <a:p>
            <a:r>
              <a:rPr lang="en-GB" b="1" dirty="0">
                <a:solidFill>
                  <a:schemeClr val="bg1"/>
                </a:solidFill>
                <a:latin typeface="Century Gothic" panose="020B0502020202020204" pitchFamily="34" charset="0"/>
              </a:rPr>
              <a:t>Look at the tile to the left… Do you agree with the statement? Is being kind the best thing you can be? What does being kind look like practically?</a:t>
            </a:r>
          </a:p>
          <a:p>
            <a:endParaRPr lang="en-GB" b="1" dirty="0">
              <a:solidFill>
                <a:schemeClr val="bg1"/>
              </a:solidFill>
              <a:latin typeface="Century Gothic" panose="020B0502020202020204" pitchFamily="34" charset="0"/>
            </a:endParaRPr>
          </a:p>
          <a:p>
            <a:endParaRPr lang="en-GB" b="1" dirty="0">
              <a:solidFill>
                <a:schemeClr val="bg1"/>
              </a:solidFill>
              <a:latin typeface="Century Gothic" panose="020B0502020202020204" pitchFamily="34" charset="0"/>
            </a:endParaRPr>
          </a:p>
          <a:p>
            <a:endParaRPr lang="en-GB" b="1" dirty="0">
              <a:solidFill>
                <a:schemeClr val="bg1"/>
              </a:solidFill>
              <a:latin typeface="Century Gothic" panose="020B0502020202020204" pitchFamily="34" charset="0"/>
            </a:endParaRPr>
          </a:p>
          <a:p>
            <a:endParaRPr lang="en-GB" dirty="0">
              <a:solidFill>
                <a:schemeClr val="bg1"/>
              </a:solidFill>
              <a:latin typeface="Century Gothic" panose="020B0502020202020204" pitchFamily="34" charset="0"/>
            </a:endParaRPr>
          </a:p>
        </p:txBody>
      </p:sp>
      <p:pic>
        <p:nvPicPr>
          <p:cNvPr id="5" name="Picture 4">
            <a:extLst>
              <a:ext uri="{FF2B5EF4-FFF2-40B4-BE49-F238E27FC236}">
                <a16:creationId xmlns:a16="http://schemas.microsoft.com/office/drawing/2014/main" id="{B04F4CA1-4454-4A4E-A5D1-CC2D986298D1}"/>
              </a:ext>
            </a:extLst>
          </p:cNvPr>
          <p:cNvPicPr>
            <a:picLocks noChangeAspect="1"/>
          </p:cNvPicPr>
          <p:nvPr/>
        </p:nvPicPr>
        <p:blipFill>
          <a:blip r:embed="rId4"/>
          <a:stretch>
            <a:fillRect/>
          </a:stretch>
        </p:blipFill>
        <p:spPr>
          <a:xfrm>
            <a:off x="575894" y="1972638"/>
            <a:ext cx="4500081" cy="47785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artDeco"/>
            <a:contourClr>
              <a:srgbClr val="969696"/>
            </a:contourClr>
          </a:sp3d>
        </p:spPr>
      </p:pic>
    </p:spTree>
    <p:extLst>
      <p:ext uri="{BB962C8B-B14F-4D97-AF65-F5344CB8AC3E}">
        <p14:creationId xmlns:p14="http://schemas.microsoft.com/office/powerpoint/2010/main" val="1171254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39E05A4-B2C7-496C-9A52-536DA5DFF167}"/>
              </a:ext>
            </a:extLst>
          </p:cNvPr>
          <p:cNvPicPr>
            <a:picLocks noChangeAspect="1"/>
          </p:cNvPicPr>
          <p:nvPr/>
        </p:nvPicPr>
        <p:blipFill>
          <a:blip r:embed="rId3"/>
          <a:stretch>
            <a:fillRect/>
          </a:stretch>
        </p:blipFill>
        <p:spPr>
          <a:xfrm>
            <a:off x="167865" y="1705511"/>
            <a:ext cx="7689047" cy="3575406"/>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8296275" y="1419225"/>
            <a:ext cx="3081576" cy="2085869"/>
          </a:xfrm>
        </p:spPr>
        <p:txBody>
          <a:bodyPr vert="horz" lIns="91440" tIns="45720" rIns="91440" bIns="45720" rtlCol="0" anchor="b">
            <a:normAutofit/>
          </a:bodyPr>
          <a:lstStyle/>
          <a:p>
            <a:pPr>
              <a:lnSpc>
                <a:spcPct val="90000"/>
              </a:lnSpc>
            </a:pPr>
            <a:r>
              <a:rPr lang="en-US">
                <a:solidFill>
                  <a:srgbClr val="FFFFFF"/>
                </a:solidFill>
              </a:rPr>
              <a:t>Prompted to action – challenge ideas</a:t>
            </a:r>
            <a:br>
              <a:rPr lang="en-US">
                <a:solidFill>
                  <a:srgbClr val="FFFFFF"/>
                </a:solidFill>
              </a:rPr>
            </a:br>
            <a:r>
              <a:rPr lang="en-US">
                <a:solidFill>
                  <a:srgbClr val="FFFFFF"/>
                </a:solidFill>
              </a:rPr>
              <a:t>Kindness</a:t>
            </a:r>
          </a:p>
        </p:txBody>
      </p:sp>
    </p:spTree>
    <p:extLst>
      <p:ext uri="{BB962C8B-B14F-4D97-AF65-F5344CB8AC3E}">
        <p14:creationId xmlns:p14="http://schemas.microsoft.com/office/powerpoint/2010/main" val="8431056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A1EB241-0852-428A-8A50-67737CA938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7A23EDC2-E1E5-4C5D-9C74-714516AF52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B2781548-0E4F-4401-A909-82EDF50DB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C61FDE54-4204-4D08-A7FE-3ADFDAE64C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6362C011-A678-48AF-9FC1-73146B9DEF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1"/>
            <a:ext cx="12191999" cy="6309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BC48A4C-3F27-483F-9122-2E7BEF746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38174"/>
            <a:ext cx="3705323" cy="576262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803189" y="1209184"/>
            <a:ext cx="3089189" cy="4734416"/>
          </a:xfrm>
        </p:spPr>
        <p:txBody>
          <a:bodyPr vert="horz" lIns="91440" tIns="45720" rIns="91440" bIns="45720" rtlCol="0" anchor="ctr">
            <a:normAutofit/>
          </a:bodyPr>
          <a:lstStyle/>
          <a:p>
            <a:r>
              <a:rPr lang="en-US" dirty="0"/>
              <a:t>Prompted to action – </a:t>
            </a:r>
            <a:br>
              <a:rPr lang="en-US" dirty="0"/>
            </a:br>
            <a:r>
              <a:rPr lang="en-US" dirty="0"/>
              <a:t>Take the Kindness challenge</a:t>
            </a:r>
            <a:br>
              <a:rPr lang="en-US" dirty="0"/>
            </a:br>
            <a:br>
              <a:rPr lang="en-US" dirty="0"/>
            </a:br>
            <a:br>
              <a:rPr lang="en-US" dirty="0"/>
            </a:br>
            <a:br>
              <a:rPr lang="en-US" dirty="0"/>
            </a:br>
            <a:endParaRPr lang="en-US" dirty="0"/>
          </a:p>
        </p:txBody>
      </p:sp>
      <p:sp>
        <p:nvSpPr>
          <p:cNvPr id="25" name="Rectangle 24">
            <a:extLst>
              <a:ext uri="{FF2B5EF4-FFF2-40B4-BE49-F238E27FC236}">
                <a16:creationId xmlns:a16="http://schemas.microsoft.com/office/drawing/2014/main" id="{CBE34379-9777-42D6-A3FF-F808E1E30E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C44CF989-C2BA-483F-9050-5FEE187FE9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3B5E18FB-9BED-4A1B-BF8B-E2B89730C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 name="TextBox 2">
            <a:extLst>
              <a:ext uri="{FF2B5EF4-FFF2-40B4-BE49-F238E27FC236}">
                <a16:creationId xmlns:a16="http://schemas.microsoft.com/office/drawing/2014/main" id="{249EF03A-909F-4D52-8906-4661563D55FB}"/>
              </a:ext>
            </a:extLst>
          </p:cNvPr>
          <p:cNvSpPr txBox="1"/>
          <p:nvPr/>
        </p:nvSpPr>
        <p:spPr>
          <a:xfrm>
            <a:off x="4561870" y="723899"/>
            <a:ext cx="6864154" cy="3678303"/>
          </a:xfrm>
          <a:prstGeom prst="rect">
            <a:avLst/>
          </a:prstGeom>
        </p:spPr>
        <p:style>
          <a:lnRef idx="1">
            <a:schemeClr val="accent1"/>
          </a:lnRef>
          <a:fillRef idx="3">
            <a:schemeClr val="accent1"/>
          </a:fillRef>
          <a:effectRef idx="2">
            <a:schemeClr val="accent1"/>
          </a:effectRef>
          <a:fontRef idx="minor">
            <a:schemeClr val="lt1"/>
          </a:fontRef>
        </p:style>
        <p:txBody>
          <a:bodyPr vert="horz" lIns="91440" tIns="45720" rIns="91440" bIns="45720" rtlCol="0" anchor="ctr">
            <a:normAutofit/>
          </a:bodyPr>
          <a:lstStyle/>
          <a:p>
            <a:pPr>
              <a:spcBef>
                <a:spcPct val="20000"/>
              </a:spcBef>
              <a:spcAft>
                <a:spcPts val="600"/>
              </a:spcAft>
              <a:buClr>
                <a:schemeClr val="accent2"/>
              </a:buClr>
              <a:buSzPct val="92000"/>
            </a:pPr>
            <a:r>
              <a:rPr lang="en-US" sz="2400" dirty="0">
                <a:solidFill>
                  <a:schemeClr val="bg1"/>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https://www.randomactsofkindness.org/kindness-ideas</a:t>
            </a:r>
            <a:r>
              <a:rPr lang="en-US" sz="2400" dirty="0">
                <a:solidFill>
                  <a:schemeClr val="bg1"/>
                </a:solidFill>
                <a:latin typeface="Century Gothic" panose="020B0502020202020204" pitchFamily="34" charset="0"/>
              </a:rPr>
              <a:t> </a:t>
            </a:r>
          </a:p>
          <a:p>
            <a:pPr>
              <a:spcBef>
                <a:spcPct val="20000"/>
              </a:spcBef>
              <a:spcAft>
                <a:spcPts val="600"/>
              </a:spcAft>
              <a:buClr>
                <a:schemeClr val="accent2"/>
              </a:buClr>
              <a:buSzPct val="92000"/>
            </a:pPr>
            <a:r>
              <a:rPr lang="en-US" sz="2400" dirty="0">
                <a:solidFill>
                  <a:schemeClr val="bg1"/>
                </a:solidFill>
                <a:latin typeface="Century Gothic" panose="020B0502020202020204" pitchFamily="34" charset="0"/>
              </a:rPr>
              <a:t>Have a search on this website to see some simple acts of kindness that you could do in your school. Have a vote and choose one to do as a class. At the end of the project come together as a school to share what you have done and the impact that you have had through your kindest.</a:t>
            </a:r>
          </a:p>
        </p:txBody>
      </p:sp>
      <p:pic>
        <p:nvPicPr>
          <p:cNvPr id="8" name="Picture 7" descr="Graphical user interface, application&#10;&#10;Description automatically generated">
            <a:extLst>
              <a:ext uri="{FF2B5EF4-FFF2-40B4-BE49-F238E27FC236}">
                <a16:creationId xmlns:a16="http://schemas.microsoft.com/office/drawing/2014/main" id="{1F34BF32-DAB9-4793-A039-58EB7E035D9B}"/>
              </a:ext>
            </a:extLst>
          </p:cNvPr>
          <p:cNvPicPr>
            <a:picLocks noChangeAspect="1"/>
          </p:cNvPicPr>
          <p:nvPr/>
        </p:nvPicPr>
        <p:blipFill>
          <a:blip r:embed="rId4"/>
          <a:stretch>
            <a:fillRect/>
          </a:stretch>
        </p:blipFill>
        <p:spPr>
          <a:xfrm>
            <a:off x="4382797" y="4957259"/>
            <a:ext cx="3418345" cy="1204966"/>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EC9DAA8C-3A82-42A0-A0B9-29F63A270FDE}"/>
              </a:ext>
            </a:extLst>
          </p:cNvPr>
          <p:cNvPicPr>
            <a:picLocks noChangeAspect="1"/>
          </p:cNvPicPr>
          <p:nvPr/>
        </p:nvPicPr>
        <p:blipFill>
          <a:blip r:embed="rId5"/>
          <a:stretch>
            <a:fillRect/>
          </a:stretch>
        </p:blipFill>
        <p:spPr>
          <a:xfrm>
            <a:off x="8546207" y="4862565"/>
            <a:ext cx="2681450" cy="1394354"/>
          </a:xfrm>
          <a:prstGeom prst="rect">
            <a:avLst/>
          </a:prstGeom>
          <a:scene3d>
            <a:camera prst="orthographicFront"/>
            <a:lightRig rig="contrasting" dir="t">
              <a:rot lat="0" lon="0" rev="4200000"/>
            </a:lightRig>
          </a:scene3d>
          <a:sp3d prstMaterial="plastic">
            <a:bevelT w="381000" h="114300" prst="coolSlant"/>
            <a:contourClr>
              <a:srgbClr val="969696"/>
            </a:contourClr>
          </a:sp3d>
        </p:spPr>
      </p:pic>
      <p:sp>
        <p:nvSpPr>
          <p:cNvPr id="31" name="Rectangle 30">
            <a:extLst>
              <a:ext uri="{FF2B5EF4-FFF2-40B4-BE49-F238E27FC236}">
                <a16:creationId xmlns:a16="http://schemas.microsoft.com/office/drawing/2014/main" id="{8439A915-9E0D-4CCC-A459-3357EB156D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1923" y="4725713"/>
            <a:ext cx="3702878" cy="1672784"/>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DA930378-8185-4FA0-946B-D6E6F7EAED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36239" y="4725713"/>
            <a:ext cx="3702878" cy="1672784"/>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0324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14">
            <a:extLst>
              <a:ext uri="{FF2B5EF4-FFF2-40B4-BE49-F238E27FC236}">
                <a16:creationId xmlns:a16="http://schemas.microsoft.com/office/drawing/2014/main" id="{4126825C-C353-4D81-8E07-98E05DBA1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16">
            <a:extLst>
              <a:ext uri="{FF2B5EF4-FFF2-40B4-BE49-F238E27FC236}">
                <a16:creationId xmlns:a16="http://schemas.microsoft.com/office/drawing/2014/main" id="{C0ADCA04-5B25-4F5E-9F91-4EE56EC95B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18">
            <a:extLst>
              <a:ext uri="{FF2B5EF4-FFF2-40B4-BE49-F238E27FC236}">
                <a16:creationId xmlns:a16="http://schemas.microsoft.com/office/drawing/2014/main" id="{5DB20E88-3AE1-4383-86CB-932E77207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0">
            <a:extLst>
              <a:ext uri="{FF2B5EF4-FFF2-40B4-BE49-F238E27FC236}">
                <a16:creationId xmlns:a16="http://schemas.microsoft.com/office/drawing/2014/main" id="{D44FA37E-2ADD-4392-ABF7-BEC52F5660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4" name="Rectangle 22">
            <a:extLst>
              <a:ext uri="{FF2B5EF4-FFF2-40B4-BE49-F238E27FC236}">
                <a16:creationId xmlns:a16="http://schemas.microsoft.com/office/drawing/2014/main" id="{2B19C8AE-0D1C-488E-AB9F-C39D603C52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picture containing text&#10;&#10;Description automatically generated">
            <a:extLst>
              <a:ext uri="{FF2B5EF4-FFF2-40B4-BE49-F238E27FC236}">
                <a16:creationId xmlns:a16="http://schemas.microsoft.com/office/drawing/2014/main" id="{D55ED36A-3AE3-493F-A082-68051E7091A1}"/>
              </a:ext>
            </a:extLst>
          </p:cNvPr>
          <p:cNvPicPr>
            <a:picLocks noChangeAspect="1"/>
          </p:cNvPicPr>
          <p:nvPr/>
        </p:nvPicPr>
        <p:blipFill rotWithShape="1">
          <a:blip r:embed="rId3"/>
          <a:srcRect l="7478" r="6642" b="2"/>
          <a:stretch/>
        </p:blipFill>
        <p:spPr>
          <a:xfrm>
            <a:off x="446533" y="641101"/>
            <a:ext cx="3703322" cy="5749463"/>
          </a:xfrm>
          <a:prstGeom prst="rect">
            <a:avLst/>
          </a:prstGeom>
        </p:spPr>
      </p:pic>
      <p:grpSp>
        <p:nvGrpSpPr>
          <p:cNvPr id="35" name="Group 24">
            <a:extLst>
              <a:ext uri="{FF2B5EF4-FFF2-40B4-BE49-F238E27FC236}">
                <a16:creationId xmlns:a16="http://schemas.microsoft.com/office/drawing/2014/main" id="{D07D9214-B911-4089-8188-7F5B2B02020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5936922"/>
            <a:chOff x="446534" y="453643"/>
            <a:chExt cx="11298933" cy="5936922"/>
          </a:xfrm>
        </p:grpSpPr>
        <p:sp>
          <p:nvSpPr>
            <p:cNvPr id="26" name="Rectangle 25">
              <a:extLst>
                <a:ext uri="{FF2B5EF4-FFF2-40B4-BE49-F238E27FC236}">
                  <a16:creationId xmlns:a16="http://schemas.microsoft.com/office/drawing/2014/main" id="{B3113039-FF9A-4117-9877-E22BBEB5F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199467"/>
              <a:ext cx="7501436" cy="21910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6">
              <a:extLst>
                <a:ext uri="{FF2B5EF4-FFF2-40B4-BE49-F238E27FC236}">
                  <a16:creationId xmlns:a16="http://schemas.microsoft.com/office/drawing/2014/main" id="{C11903E1-6184-40B9-9C57-2A279469D6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E6CC49D8-FD07-4128-AD3E-59DA562B8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a:extLst>
                <a:ext uri="{FF2B5EF4-FFF2-40B4-BE49-F238E27FC236}">
                  <a16:creationId xmlns:a16="http://schemas.microsoft.com/office/drawing/2014/main" id="{9EE58C13-07EA-498E-B07B-C08CDF17D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4391125" y="4550594"/>
            <a:ext cx="7198253" cy="1140874"/>
          </a:xfrm>
        </p:spPr>
        <p:txBody>
          <a:bodyPr vert="horz" lIns="91440" tIns="45720" rIns="91440" bIns="45720" rtlCol="0" anchor="b">
            <a:normAutofit/>
          </a:bodyPr>
          <a:lstStyle/>
          <a:p>
            <a:pPr>
              <a:lnSpc>
                <a:spcPct val="90000"/>
              </a:lnSpc>
            </a:pPr>
            <a:r>
              <a:rPr lang="en-US" dirty="0">
                <a:latin typeface="Century Gothic" panose="020B0502020202020204" pitchFamily="34" charset="0"/>
              </a:rPr>
              <a:t>Prompted to action – Download posters for your classroom: </a:t>
            </a:r>
            <a:r>
              <a:rPr lang="en-US" sz="1800" dirty="0">
                <a:latin typeface="Century Gothic" panose="020B0502020202020204" pitchFamily="34" charset="0"/>
                <a:hlinkClick r:id="rId4"/>
              </a:rPr>
              <a:t>https://www.randomactsofkindness.org/printables</a:t>
            </a:r>
            <a:r>
              <a:rPr lang="en-US" sz="1800" dirty="0">
                <a:latin typeface="Century Gothic" panose="020B0502020202020204" pitchFamily="34" charset="0"/>
              </a:rPr>
              <a:t> </a:t>
            </a:r>
          </a:p>
        </p:txBody>
      </p:sp>
      <p:pic>
        <p:nvPicPr>
          <p:cNvPr id="6" name="Picture 5" descr="A picture containing text&#10;&#10;Description automatically generated">
            <a:extLst>
              <a:ext uri="{FF2B5EF4-FFF2-40B4-BE49-F238E27FC236}">
                <a16:creationId xmlns:a16="http://schemas.microsoft.com/office/drawing/2014/main" id="{EC9DAA8C-3A82-42A0-A0B9-29F63A270FDE}"/>
              </a:ext>
            </a:extLst>
          </p:cNvPr>
          <p:cNvPicPr>
            <a:picLocks noChangeAspect="1"/>
          </p:cNvPicPr>
          <p:nvPr/>
        </p:nvPicPr>
        <p:blipFill rotWithShape="1">
          <a:blip r:embed="rId5"/>
          <a:srcRect t="4330" r="-1" b="6763"/>
          <a:stretch/>
        </p:blipFill>
        <p:spPr>
          <a:xfrm>
            <a:off x="4241830" y="641102"/>
            <a:ext cx="7496845" cy="3465902"/>
          </a:xfrm>
          <a:prstGeom prst="rect">
            <a:avLst/>
          </a:prstGeom>
          <a:scene3d>
            <a:camera prst="orthographicFront"/>
            <a:lightRig rig="contrasting" dir="t">
              <a:rot lat="0" lon="0" rev="4200000"/>
            </a:lightRig>
          </a:scene3d>
          <a:sp3d prstMaterial="plastic">
            <a:bevelT w="381000" h="114300" prst="coolSlant"/>
            <a:contourClr>
              <a:srgbClr val="969696"/>
            </a:contourClr>
          </a:sp3d>
        </p:spPr>
      </p:pic>
    </p:spTree>
    <p:extLst>
      <p:ext uri="{BB962C8B-B14F-4D97-AF65-F5344CB8AC3E}">
        <p14:creationId xmlns:p14="http://schemas.microsoft.com/office/powerpoint/2010/main" val="2926392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If you would like to, join in with this Prayer Time or sit and think quietly about all we have Talked about today</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solidFill>
                  <a:srgbClr val="002060"/>
                </a:solidFill>
                <a:latin typeface="Century Gothic" panose="020B0502020202020204" pitchFamily="34" charset="0"/>
                <a:cs typeface="Segoe UI" panose="020B0502040204020203" pitchFamily="34" charset="0"/>
              </a:rPr>
              <a:t>Encourage the pupils to respond with their own prayers in the class prayer space/area. You could use the school’s prayer or the Lord’s Prayer:</a:t>
            </a:r>
          </a:p>
          <a:p>
            <a:endParaRPr lang="en-GB" sz="2000" dirty="0">
              <a:solidFill>
                <a:srgbClr val="002060"/>
              </a:solidFill>
              <a:latin typeface="Century Gothic" panose="020B0502020202020204" pitchFamily="34" charset="0"/>
              <a:cs typeface="Segoe UI" panose="020B0502040204020203" pitchFamily="34" charset="0"/>
            </a:endParaRPr>
          </a:p>
          <a:p>
            <a:pPr algn="ctr"/>
            <a:r>
              <a:rPr lang="en-GB" sz="2000" dirty="0">
                <a:solidFill>
                  <a:srgbClr val="002060"/>
                </a:solidFill>
                <a:latin typeface="Century Gothic" panose="020B0502020202020204" pitchFamily="34" charset="0"/>
                <a:cs typeface="Segoe UI" panose="020B0502040204020203" pitchFamily="34" charset="0"/>
              </a:rPr>
              <a:t>	</a:t>
            </a:r>
            <a:r>
              <a:rPr lang="en-GB" sz="2000" b="1" dirty="0">
                <a:solidFill>
                  <a:srgbClr val="002060"/>
                </a:solidFill>
                <a:latin typeface="Century Gothic" panose="020B0502020202020204" pitchFamily="34" charset="0"/>
                <a:cs typeface="Segoe UI" panose="020B0502040204020203" pitchFamily="34" charset="0"/>
              </a:rPr>
              <a:t>Our Father, in heaven,</a:t>
            </a:r>
          </a:p>
          <a:p>
            <a:pPr algn="ctr"/>
            <a:r>
              <a:rPr lang="en-GB" sz="2000" b="1" dirty="0">
                <a:solidFill>
                  <a:srgbClr val="002060"/>
                </a:solidFill>
                <a:latin typeface="Century Gothic" panose="020B0502020202020204" pitchFamily="34" charset="0"/>
                <a:cs typeface="Segoe UI" panose="020B0502040204020203" pitchFamily="34" charset="0"/>
              </a:rPr>
              <a:t>Holy is your name.</a:t>
            </a:r>
          </a:p>
          <a:p>
            <a:pPr algn="ctr"/>
            <a:r>
              <a:rPr lang="en-GB" sz="2000" b="1" dirty="0">
                <a:solidFill>
                  <a:srgbClr val="002060"/>
                </a:solidFill>
                <a:latin typeface="Century Gothic" panose="020B0502020202020204" pitchFamily="34" charset="0"/>
                <a:cs typeface="Segoe UI" panose="020B0502040204020203" pitchFamily="34" charset="0"/>
              </a:rPr>
              <a:t>Your Kingdom come,</a:t>
            </a:r>
          </a:p>
          <a:p>
            <a:pPr algn="ctr"/>
            <a:r>
              <a:rPr lang="en-GB" sz="2000" b="1" dirty="0">
                <a:solidFill>
                  <a:srgbClr val="002060"/>
                </a:solidFill>
                <a:latin typeface="Century Gothic" panose="020B0502020202020204" pitchFamily="34" charset="0"/>
                <a:cs typeface="Segoe UI" panose="020B0502040204020203" pitchFamily="34" charset="0"/>
              </a:rPr>
              <a:t>Your will be done on earth, as it is in heaven.</a:t>
            </a:r>
          </a:p>
          <a:p>
            <a:pPr algn="ctr"/>
            <a:r>
              <a:rPr lang="en-GB" sz="2000" b="1" dirty="0">
                <a:solidFill>
                  <a:srgbClr val="002060"/>
                </a:solidFill>
                <a:latin typeface="Century Gothic" panose="020B0502020202020204" pitchFamily="34" charset="0"/>
                <a:cs typeface="Segoe UI" panose="020B0502040204020203" pitchFamily="34" charset="0"/>
              </a:rPr>
              <a:t>Give us this day our daily bread,</a:t>
            </a:r>
          </a:p>
          <a:p>
            <a:pPr algn="ctr"/>
            <a:r>
              <a:rPr lang="en-GB" sz="2000" b="1" dirty="0">
                <a:solidFill>
                  <a:srgbClr val="002060"/>
                </a:solidFill>
                <a:latin typeface="Century Gothic" panose="020B0502020202020204" pitchFamily="34" charset="0"/>
                <a:cs typeface="Segoe UI" panose="020B0502040204020203" pitchFamily="34" charset="0"/>
              </a:rPr>
              <a:t>And forgive us our sins,</a:t>
            </a:r>
          </a:p>
          <a:p>
            <a:pPr algn="ctr"/>
            <a:r>
              <a:rPr lang="en-GB" sz="2000" b="1" dirty="0">
                <a:solidFill>
                  <a:srgbClr val="002060"/>
                </a:solidFill>
                <a:latin typeface="Century Gothic" panose="020B0502020202020204" pitchFamily="34" charset="0"/>
                <a:cs typeface="Segoe UI" panose="020B0502040204020203" pitchFamily="34" charset="0"/>
              </a:rPr>
              <a:t>As we forgive those who sin against us,</a:t>
            </a:r>
          </a:p>
          <a:p>
            <a:pPr algn="ctr"/>
            <a:r>
              <a:rPr lang="en-GB" sz="2000" b="1" dirty="0">
                <a:solidFill>
                  <a:srgbClr val="002060"/>
                </a:solidFill>
                <a:latin typeface="Century Gothic" panose="020B0502020202020204" pitchFamily="34" charset="0"/>
                <a:cs typeface="Segoe UI" panose="020B0502040204020203" pitchFamily="34" charset="0"/>
              </a:rPr>
              <a:t>And lead us not into temptation,</a:t>
            </a:r>
          </a:p>
          <a:p>
            <a:pPr algn="ctr"/>
            <a:r>
              <a:rPr lang="en-GB" sz="2000" b="1" dirty="0">
                <a:solidFill>
                  <a:srgbClr val="002060"/>
                </a:solidFill>
                <a:latin typeface="Century Gothic" panose="020B0502020202020204" pitchFamily="34" charset="0"/>
                <a:cs typeface="Segoe UI" panose="020B0502040204020203" pitchFamily="34" charset="0"/>
              </a:rPr>
              <a:t>But deliver us from evil.</a:t>
            </a:r>
          </a:p>
          <a:p>
            <a:pPr algn="ctr"/>
            <a:r>
              <a:rPr lang="en-GB" sz="2000" b="1" dirty="0">
                <a:solidFill>
                  <a:srgbClr val="002060"/>
                </a:solidFill>
                <a:latin typeface="Century Gothic" panose="020B0502020202020204" pitchFamily="34" charset="0"/>
                <a:cs typeface="Segoe UI" panose="020B0502040204020203" pitchFamily="34" charset="0"/>
              </a:rPr>
              <a:t>Amen.</a:t>
            </a:r>
          </a:p>
          <a:p>
            <a:r>
              <a:rPr lang="en-GB" sz="2400" dirty="0">
                <a:solidFill>
                  <a:srgbClr val="002060"/>
                </a:solidFill>
                <a:latin typeface="Century Gothic" panose="020B0502020202020204" pitchFamily="34" charset="0"/>
                <a:cs typeface="Segoe UI" panose="020B0502040204020203" pitchFamily="34" charset="0"/>
              </a:rPr>
              <a:t>	</a:t>
            </a:r>
            <a:endParaRPr lang="en-GB" sz="2400" dirty="0">
              <a:solidFill>
                <a:srgbClr val="002060"/>
              </a:solidFill>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4814293" y="999896"/>
            <a:ext cx="6798608" cy="2085869"/>
          </a:xfrm>
        </p:spPr>
        <p:txBody>
          <a:bodyPr vert="horz" lIns="91440" tIns="45720" rIns="91440" bIns="45720" rtlCol="0" anchor="b">
            <a:normAutofit fontScale="90000"/>
          </a:bodyPr>
          <a:lstStyle/>
          <a:p>
            <a:pPr algn="l"/>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20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2000" cap="none" dirty="0">
                <a:solidFill>
                  <a:srgbClr val="FFFFFF"/>
                </a:solidFill>
                <a:latin typeface="Century Gothic" panose="020B0502020202020204" pitchFamily="34" charset="0"/>
                <a:cs typeface="Segoe UI" panose="020B0502040204020203" pitchFamily="34" charset="0"/>
              </a:rPr>
            </a:br>
            <a:br>
              <a:rPr lang="en-US" sz="2000" cap="none" dirty="0">
                <a:solidFill>
                  <a:srgbClr val="FFFFFF"/>
                </a:solidFill>
                <a:latin typeface="Century Gothic" panose="020B0502020202020204" pitchFamily="34" charset="0"/>
                <a:cs typeface="Segoe UI" panose="020B0502040204020203" pitchFamily="34" charset="0"/>
              </a:rPr>
            </a:br>
            <a:r>
              <a:rPr lang="en-US" sz="2000" cap="none" dirty="0">
                <a:solidFill>
                  <a:srgbClr val="FFFFFF"/>
                </a:solidFill>
                <a:latin typeface="Century Gothic" panose="020B0502020202020204"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http://www.ldbe.co.uk/about/guidance- resources/worship-and-meditation/</a:t>
            </a:r>
            <a:br>
              <a:rPr lang="en-US" sz="2000" cap="none" dirty="0">
                <a:solidFill>
                  <a:srgbClr val="FFFFFF"/>
                </a:solidFill>
                <a:latin typeface="Century Gothic" panose="020B0502020202020204" pitchFamily="34" charset="0"/>
                <a:cs typeface="Segoe UI" panose="020B0502040204020203" pitchFamily="34" charset="0"/>
              </a:rPr>
            </a:br>
            <a:br>
              <a:rPr lang="en-US" sz="2200" cap="none" dirty="0">
                <a:solidFill>
                  <a:srgbClr val="FFFFFF"/>
                </a:solidFill>
                <a:latin typeface="Century Gothic" panose="020B0502020202020204" pitchFamily="34" charset="0"/>
                <a:cs typeface="Segoe UI" panose="020B0502040204020203" pitchFamily="34" charset="0"/>
              </a:rPr>
            </a:br>
            <a:r>
              <a:rPr lang="en-US" sz="1800" cap="none" dirty="0">
                <a:solidFill>
                  <a:srgbClr val="FFFFFF"/>
                </a:solidFill>
                <a:latin typeface="Century Gothic" panose="020B0502020202020204" pitchFamily="34" charset="0"/>
                <a:cs typeface="Segoe UI" panose="020B0502040204020203" pitchFamily="34" charset="0"/>
              </a:rPr>
              <a:t>This creative paraphrase of Psalm 32 by Bob Hartmann could work well as a meditation on forgiveness.</a:t>
            </a:r>
            <a:br>
              <a:rPr lang="en-US" sz="2200" cap="none" dirty="0">
                <a:solidFill>
                  <a:srgbClr val="FFFFFF"/>
                </a:solidFill>
                <a:latin typeface="Century Gothic" panose="020B0502020202020204" pitchFamily="34" charset="0"/>
                <a:cs typeface="Segoe UI" panose="020B0502040204020203" pitchFamily="34" charset="0"/>
              </a:rPr>
            </a:br>
            <a:endParaRPr lang="en-US" sz="900" dirty="0">
              <a:solidFill>
                <a:srgbClr val="FFFFFF"/>
              </a:solidFill>
            </a:endParaRPr>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3"/>
          <a:stretch>
            <a:fillRect/>
          </a:stretch>
        </p:blipFill>
        <p:spPr>
          <a:xfrm>
            <a:off x="931166" y="2315051"/>
            <a:ext cx="2716911" cy="2522028"/>
          </a:xfrm>
          <a:prstGeom prst="rect">
            <a:avLst/>
          </a:prstGeom>
        </p:spPr>
      </p:pic>
      <p:pic>
        <p:nvPicPr>
          <p:cNvPr id="7" name="Picture 6">
            <a:extLst>
              <a:ext uri="{FF2B5EF4-FFF2-40B4-BE49-F238E27FC236}">
                <a16:creationId xmlns:a16="http://schemas.microsoft.com/office/drawing/2014/main" id="{6083AF07-01D0-4CCB-ACBA-9D9A0398C347}"/>
              </a:ext>
            </a:extLst>
          </p:cNvPr>
          <p:cNvPicPr>
            <a:picLocks noChangeAspect="1"/>
          </p:cNvPicPr>
          <p:nvPr/>
        </p:nvPicPr>
        <p:blipFill>
          <a:blip r:embed="rId4"/>
          <a:stretch>
            <a:fillRect/>
          </a:stretch>
        </p:blipFill>
        <p:spPr>
          <a:xfrm>
            <a:off x="5750547" y="2996230"/>
            <a:ext cx="4172160" cy="3178554"/>
          </a:xfrm>
          <a:prstGeom prst="rect">
            <a:avLst/>
          </a:prstGeom>
        </p:spPr>
      </p:pic>
    </p:spTree>
    <p:extLst>
      <p:ext uri="{BB962C8B-B14F-4D97-AF65-F5344CB8AC3E}">
        <p14:creationId xmlns:p14="http://schemas.microsoft.com/office/powerpoint/2010/main" val="2719027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9584</TotalTime>
  <Words>2456</Words>
  <Application>Microsoft Office PowerPoint</Application>
  <PresentationFormat>Widescreen</PresentationFormat>
  <Paragraphs>226</Paragraphs>
  <Slides>38</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38</vt:i4>
      </vt:variant>
    </vt:vector>
  </HeadingPairs>
  <TitlesOfParts>
    <vt:vector size="46" baseType="lpstr">
      <vt:lpstr>Arial Rounded MT Bold</vt:lpstr>
      <vt:lpstr>Calibri</vt:lpstr>
      <vt:lpstr>Century Gothic</vt:lpstr>
      <vt:lpstr>Courier New</vt:lpstr>
      <vt:lpstr>Gill Sans MT</vt:lpstr>
      <vt:lpstr>Segoe UI</vt:lpstr>
      <vt:lpstr>Wingdings 2</vt:lpstr>
      <vt:lpstr>Dividend</vt:lpstr>
      <vt:lpstr>Class Worship and Reflections</vt:lpstr>
      <vt:lpstr>     Church of England Colours for Worship      </vt:lpstr>
      <vt:lpstr>     Church of England  Collective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Fruit of the Spirit   Kindness </vt:lpstr>
      <vt:lpstr>Classroom Worship   Reflection Space  https://prayerspacesinschools.com/resources/people-tree/       </vt:lpstr>
      <vt:lpstr>Classroom Worship   Reflection Space    Kindness Tree      </vt:lpstr>
      <vt:lpstr>Classroom Worship   Reflection Space      </vt:lpstr>
      <vt:lpstr>Monday</vt:lpstr>
      <vt:lpstr>PowerPoint Presentation</vt:lpstr>
      <vt:lpstr>PowerPoint Presentation</vt:lpstr>
      <vt:lpstr>Bible passage: Naomi and Ruth</vt:lpstr>
      <vt:lpstr>Bible passage: Naomi and Ruth</vt:lpstr>
      <vt:lpstr>Bible passage: Naomi and Ruth</vt:lpstr>
      <vt:lpstr>Naomi and Ruth – reflection questions </vt:lpstr>
      <vt:lpstr>If you would like to, join in with this Prayer Time or sit and think quietly about all we have Talked about today</vt:lpstr>
      <vt:lpstr>Tuesday</vt:lpstr>
      <vt:lpstr>Bible passage: Ruth and Naomi</vt:lpstr>
      <vt:lpstr>Responding </vt:lpstr>
      <vt:lpstr>Responding </vt:lpstr>
      <vt:lpstr>If you would like to, join in with this Prayer Time or sit and think quietly about all we have Talked about today</vt:lpstr>
      <vt:lpstr>Wednesday</vt:lpstr>
      <vt:lpstr>Prompted to action - challenge</vt:lpstr>
      <vt:lpstr>Prompted to action – challenge ideas Kindness</vt:lpstr>
      <vt:lpstr>Prompted to action – challenge ideas Kindness</vt:lpstr>
      <vt:lpstr>Prompted to action –  Take the Kindness challenge    </vt:lpstr>
      <vt:lpstr>Prompted to action – Download posters for your classroom: https://www.randomactsofkindness.org/printables </vt:lpstr>
      <vt:lpstr>If you would like to, join in with this Prayer Time or sit and think quietly about all we have Talked about today</vt:lpstr>
      <vt:lpstr>Thursday</vt:lpstr>
      <vt:lpstr>    Use the Meditation resource alongside the Spiritual Encounters – bible-based meditation teacher’s pack:  http://www.ldbe.co.uk/about/guidance- resources/worship-and-meditation/  This creative paraphrase of Psalm 32 by Bob Hartmann could work well as a meditation on forgiveness. </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Lynsay Jennings</dc:creator>
  <cp:lastModifiedBy>Alex Wolvers</cp:lastModifiedBy>
  <cp:revision>99</cp:revision>
  <dcterms:created xsi:type="dcterms:W3CDTF">2020-12-01T11:41:13Z</dcterms:created>
  <dcterms:modified xsi:type="dcterms:W3CDTF">2021-08-31T11:03:29Z</dcterms:modified>
</cp:coreProperties>
</file>