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40"/>
  </p:notesMasterIdLst>
  <p:sldIdLst>
    <p:sldId id="256" r:id="rId2"/>
    <p:sldId id="267" r:id="rId3"/>
    <p:sldId id="257" r:id="rId4"/>
    <p:sldId id="270" r:id="rId5"/>
    <p:sldId id="296" r:id="rId6"/>
    <p:sldId id="268" r:id="rId7"/>
    <p:sldId id="289" r:id="rId8"/>
    <p:sldId id="269" r:id="rId9"/>
    <p:sldId id="290" r:id="rId10"/>
    <p:sldId id="292" r:id="rId11"/>
    <p:sldId id="277" r:id="rId12"/>
    <p:sldId id="293" r:id="rId13"/>
    <p:sldId id="294" r:id="rId14"/>
    <p:sldId id="271" r:id="rId15"/>
    <p:sldId id="304" r:id="rId16"/>
    <p:sldId id="305" r:id="rId17"/>
    <p:sldId id="285" r:id="rId18"/>
    <p:sldId id="306" r:id="rId19"/>
    <p:sldId id="297" r:id="rId20"/>
    <p:sldId id="308" r:id="rId21"/>
    <p:sldId id="279" r:id="rId22"/>
    <p:sldId id="272" r:id="rId23"/>
    <p:sldId id="266" r:id="rId24"/>
    <p:sldId id="258" r:id="rId25"/>
    <p:sldId id="260" r:id="rId26"/>
    <p:sldId id="303" r:id="rId27"/>
    <p:sldId id="307" r:id="rId28"/>
    <p:sldId id="276" r:id="rId29"/>
    <p:sldId id="273" r:id="rId30"/>
    <p:sldId id="286" r:id="rId31"/>
    <p:sldId id="301" r:id="rId32"/>
    <p:sldId id="309" r:id="rId33"/>
    <p:sldId id="282" r:id="rId34"/>
    <p:sldId id="274" r:id="rId35"/>
    <p:sldId id="283" r:id="rId36"/>
    <p:sldId id="275" r:id="rId37"/>
    <p:sldId id="284" r:id="rId38"/>
    <p:sldId id="288" r:id="rId3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ynsay Jennings" initials="LJ" lastIdx="1" clrIdx="0">
    <p:extLst>
      <p:ext uri="{19B8F6BF-5375-455C-9EA6-DF929625EA0E}">
        <p15:presenceInfo xmlns:p15="http://schemas.microsoft.com/office/powerpoint/2012/main" userId="S::lynsay.jennings@lichfield.anglican.org::b1a73c2d-75c6-426b-88bc-47e69d0d28e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94660"/>
  </p:normalViewPr>
  <p:slideViewPr>
    <p:cSldViewPr snapToGrid="0">
      <p:cViewPr varScale="1">
        <p:scale>
          <a:sx n="57" d="100"/>
          <a:sy n="57" d="100"/>
        </p:scale>
        <p:origin x="1124"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12-16T10:23:59.895" idx="1">
    <p:pos x="10" y="10"/>
    <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AB86A4-9372-41B3-BC82-09B8EB71D832}" type="datetimeFigureOut">
              <a:rPr lang="en-GB" smtClean="0"/>
              <a:t>30/03/2022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83D5FD-25CE-4835-9DE9-7F9AD34F8985}" type="slidenum">
              <a:rPr lang="en-GB" smtClean="0"/>
              <a:t>‹#›</a:t>
            </a:fld>
            <a:endParaRPr lang="en-GB"/>
          </a:p>
        </p:txBody>
      </p:sp>
    </p:spTree>
    <p:extLst>
      <p:ext uri="{BB962C8B-B14F-4D97-AF65-F5344CB8AC3E}">
        <p14:creationId xmlns:p14="http://schemas.microsoft.com/office/powerpoint/2010/main" val="3205128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15</a:t>
            </a:fld>
            <a:endParaRPr lang="en-GB"/>
          </a:p>
        </p:txBody>
      </p:sp>
    </p:spTree>
    <p:extLst>
      <p:ext uri="{BB962C8B-B14F-4D97-AF65-F5344CB8AC3E}">
        <p14:creationId xmlns:p14="http://schemas.microsoft.com/office/powerpoint/2010/main" val="1667347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theme is trust. Encourage children to notice the trust in the image.</a:t>
            </a:r>
          </a:p>
        </p:txBody>
      </p:sp>
      <p:sp>
        <p:nvSpPr>
          <p:cNvPr id="4" name="Slide Number Placeholder 3"/>
          <p:cNvSpPr>
            <a:spLocks noGrp="1"/>
          </p:cNvSpPr>
          <p:nvPr>
            <p:ph type="sldNum" sz="quarter" idx="5"/>
          </p:nvPr>
        </p:nvSpPr>
        <p:spPr/>
        <p:txBody>
          <a:bodyPr/>
          <a:lstStyle/>
          <a:p>
            <a:fld id="{8983D5FD-25CE-4835-9DE9-7F9AD34F8985}" type="slidenum">
              <a:rPr lang="en-GB" smtClean="0"/>
              <a:t>16</a:t>
            </a:fld>
            <a:endParaRPr lang="en-GB"/>
          </a:p>
        </p:txBody>
      </p:sp>
    </p:spTree>
    <p:extLst>
      <p:ext uri="{BB962C8B-B14F-4D97-AF65-F5344CB8AC3E}">
        <p14:creationId xmlns:p14="http://schemas.microsoft.com/office/powerpoint/2010/main" val="2222162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8983D5FD-25CE-4835-9DE9-7F9AD34F8985}" type="slidenum">
              <a:rPr lang="en-GB" smtClean="0"/>
              <a:t>23</a:t>
            </a:fld>
            <a:endParaRPr lang="en-GB"/>
          </a:p>
        </p:txBody>
      </p:sp>
    </p:spTree>
    <p:extLst>
      <p:ext uri="{BB962C8B-B14F-4D97-AF65-F5344CB8AC3E}">
        <p14:creationId xmlns:p14="http://schemas.microsoft.com/office/powerpoint/2010/main" val="27312245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theme is trust. Encourage children to notice the trust in the image.</a:t>
            </a:r>
          </a:p>
        </p:txBody>
      </p:sp>
      <p:sp>
        <p:nvSpPr>
          <p:cNvPr id="4" name="Slide Number Placeholder 3"/>
          <p:cNvSpPr>
            <a:spLocks noGrp="1"/>
          </p:cNvSpPr>
          <p:nvPr>
            <p:ph type="sldNum" sz="quarter" idx="5"/>
          </p:nvPr>
        </p:nvSpPr>
        <p:spPr/>
        <p:txBody>
          <a:bodyPr/>
          <a:lstStyle/>
          <a:p>
            <a:fld id="{8983D5FD-25CE-4835-9DE9-7F9AD34F8985}" type="slidenum">
              <a:rPr lang="en-GB" smtClean="0"/>
              <a:t>24</a:t>
            </a:fld>
            <a:endParaRPr lang="en-GB"/>
          </a:p>
        </p:txBody>
      </p:sp>
    </p:spTree>
    <p:extLst>
      <p:ext uri="{BB962C8B-B14F-4D97-AF65-F5344CB8AC3E}">
        <p14:creationId xmlns:p14="http://schemas.microsoft.com/office/powerpoint/2010/main" val="23699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Discuss the teachings of Jesus: Love God, love one another (even enemies), live in peace, forgive one another, be content with what you have and share with one another. </a:t>
            </a:r>
          </a:p>
        </p:txBody>
      </p:sp>
      <p:sp>
        <p:nvSpPr>
          <p:cNvPr id="4" name="Slide Number Placeholder 3"/>
          <p:cNvSpPr>
            <a:spLocks noGrp="1"/>
          </p:cNvSpPr>
          <p:nvPr>
            <p:ph type="sldNum" sz="quarter" idx="5"/>
          </p:nvPr>
        </p:nvSpPr>
        <p:spPr/>
        <p:txBody>
          <a:bodyPr/>
          <a:lstStyle/>
          <a:p>
            <a:fld id="{8983D5FD-25CE-4835-9DE9-7F9AD34F8985}" type="slidenum">
              <a:rPr lang="en-GB" smtClean="0"/>
              <a:t>31</a:t>
            </a:fld>
            <a:endParaRPr lang="en-GB"/>
          </a:p>
        </p:txBody>
      </p:sp>
    </p:spTree>
    <p:extLst>
      <p:ext uri="{BB962C8B-B14F-4D97-AF65-F5344CB8AC3E}">
        <p14:creationId xmlns:p14="http://schemas.microsoft.com/office/powerpoint/2010/main" val="2722737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61330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55137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9247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en-US"/>
              <a:t>Click to edit Master title style</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13210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en-US"/>
              <a:t>Click to edit Master title style</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24313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462926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en-US"/>
              <a:t>Click to edit Master title style</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86509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en-US"/>
              <a:t>Click to edit Master title style</a:t>
            </a:r>
            <a:endParaRPr lang="en-US" dirty="0"/>
          </a:p>
        </p:txBody>
      </p:sp>
    </p:spTree>
    <p:extLst>
      <p:ext uri="{BB962C8B-B14F-4D97-AF65-F5344CB8AC3E}">
        <p14:creationId xmlns:p14="http://schemas.microsoft.com/office/powerpoint/2010/main" val="2906430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95715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en-US"/>
              <a:t>Click to edit Master title style</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smtClean="0"/>
              <a:pPr/>
              <a:t>3/30/2022</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125935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3/30/2022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87879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smtClean="0"/>
              <a:pPr/>
              <a:t>3/30/2022</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smtClean="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0514160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youtube.com/watch?v=PT-HBl2TVtI" TargetMode="Externa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3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engageworship.org/ideas/jesus-king-of-kings-printable-crown" TargetMode="External"/><Relationship Id="rId2" Type="http://schemas.openxmlformats.org/officeDocument/2006/relationships/hyperlink" Target="http://www.ldbe.co.uk/about/guidance-%20resources/worship-and-meditation/" TargetMode="Externa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hyperlink" Target="https://www.youtube.com/watch?v=dQl4izxPeNU"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MmRGSEG2LM" TargetMode="External"/><Relationship Id="rId7" Type="http://schemas.openxmlformats.org/officeDocument/2006/relationships/hyperlink" Target="https://www.youtube.com/watch?v=p8xHr8krAII"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hyperlink" Target="https://www.youtube.com/watch?v=PnWKehsOXu8" TargetMode="External"/><Relationship Id="rId5" Type="http://schemas.openxmlformats.org/officeDocument/2006/relationships/hyperlink" Target="https://www.youtube.com/watch?v=Of5IcFWiEpg" TargetMode="External"/><Relationship Id="rId4" Type="http://schemas.openxmlformats.org/officeDocument/2006/relationships/hyperlink" Target="https://www.youtube.com/watch?v=DXDGE_lRI0E"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4" name="Rectangle 19">
            <a:extLst>
              <a:ext uri="{FF2B5EF4-FFF2-40B4-BE49-F238E27FC236}">
                <a16:creationId xmlns:a16="http://schemas.microsoft.com/office/drawing/2014/main" id="{99D7C13F-A74A-458C-BD0A-E94D29F59A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1">
            <a:extLst>
              <a:ext uri="{FF2B5EF4-FFF2-40B4-BE49-F238E27FC236}">
                <a16:creationId xmlns:a16="http://schemas.microsoft.com/office/drawing/2014/main" id="{4EA0D2BB-E66C-43E1-9553-F0782C7093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6079" y="723899"/>
            <a:ext cx="5009388"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a:extLst>
              <a:ext uri="{FF2B5EF4-FFF2-40B4-BE49-F238E27FC236}">
                <a16:creationId xmlns:a16="http://schemas.microsoft.com/office/drawing/2014/main" id="{A6E2A6ED-D597-429E-A2B5-6ABED52E1BB5}"/>
              </a:ext>
            </a:extLst>
          </p:cNvPr>
          <p:cNvSpPr>
            <a:spLocks noGrp="1"/>
          </p:cNvSpPr>
          <p:nvPr>
            <p:ph type="ctrTitle"/>
          </p:nvPr>
        </p:nvSpPr>
        <p:spPr>
          <a:xfrm>
            <a:off x="7182814" y="2130425"/>
            <a:ext cx="4115917" cy="2085869"/>
          </a:xfrm>
        </p:spPr>
        <p:txBody>
          <a:bodyPr>
            <a:normAutofit/>
          </a:bodyPr>
          <a:lstStyle/>
          <a:p>
            <a:r>
              <a:rPr lang="en-GB" b="1" dirty="0">
                <a:solidFill>
                  <a:srgbClr val="FFFFFF"/>
                </a:solidFill>
                <a:latin typeface="Century Gothic" panose="020B0502020202020204" pitchFamily="34" charset="0"/>
              </a:rPr>
              <a:t>Class Worship and Reflections</a:t>
            </a:r>
          </a:p>
        </p:txBody>
      </p:sp>
      <p:pic>
        <p:nvPicPr>
          <p:cNvPr id="3" name="Picture 2">
            <a:extLst>
              <a:ext uri="{FF2B5EF4-FFF2-40B4-BE49-F238E27FC236}">
                <a16:creationId xmlns:a16="http://schemas.microsoft.com/office/drawing/2014/main" id="{D7ECC352-F3A9-46C5-8644-CE5AC3D552D0}"/>
              </a:ext>
            </a:extLst>
          </p:cNvPr>
          <p:cNvPicPr>
            <a:picLocks noChangeAspect="1"/>
          </p:cNvPicPr>
          <p:nvPr/>
        </p:nvPicPr>
        <p:blipFill>
          <a:blip r:embed="rId2"/>
          <a:stretch>
            <a:fillRect/>
          </a:stretch>
        </p:blipFill>
        <p:spPr>
          <a:xfrm>
            <a:off x="8482135" y="5208256"/>
            <a:ext cx="2816596" cy="829128"/>
          </a:xfrm>
          <a:prstGeom prst="rect">
            <a:avLst/>
          </a:prstGeom>
        </p:spPr>
      </p:pic>
      <p:pic>
        <p:nvPicPr>
          <p:cNvPr id="1026" name="Picture 2" descr="Easter - It's Meaning, History &amp; Holiday Symbols Explained">
            <a:extLst>
              <a:ext uri="{FF2B5EF4-FFF2-40B4-BE49-F238E27FC236}">
                <a16:creationId xmlns:a16="http://schemas.microsoft.com/office/drawing/2014/main" id="{4E301989-653B-4D36-AF30-EC9531B05C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314" y="3384937"/>
            <a:ext cx="5752397" cy="300562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D959B45E-9E82-487D-9A33-4B3176016126}"/>
              </a:ext>
            </a:extLst>
          </p:cNvPr>
          <p:cNvSpPr txBox="1"/>
          <p:nvPr/>
        </p:nvSpPr>
        <p:spPr>
          <a:xfrm>
            <a:off x="1086611" y="1421296"/>
            <a:ext cx="5009388" cy="1015663"/>
          </a:xfrm>
          <a:prstGeom prst="rect">
            <a:avLst/>
          </a:prstGeom>
          <a:solidFill>
            <a:schemeClr val="tx2">
              <a:lumMod val="20000"/>
              <a:lumOff val="80000"/>
            </a:schemeClr>
          </a:solidFill>
        </p:spPr>
        <p:txBody>
          <a:bodyPr wrap="square" rtlCol="0">
            <a:spAutoFit/>
          </a:bodyPr>
          <a:lstStyle/>
          <a:p>
            <a:pPr algn="ctr"/>
            <a:r>
              <a:rPr lang="en-GB" sz="6000" b="1" dirty="0">
                <a:solidFill>
                  <a:srgbClr val="002060"/>
                </a:solidFill>
                <a:latin typeface="Century Gothic" panose="020B0502020202020204" pitchFamily="34" charset="0"/>
              </a:rPr>
              <a:t>Holy Week</a:t>
            </a:r>
          </a:p>
        </p:txBody>
      </p:sp>
    </p:spTree>
    <p:extLst>
      <p:ext uri="{BB962C8B-B14F-4D97-AF65-F5344CB8AC3E}">
        <p14:creationId xmlns:p14="http://schemas.microsoft.com/office/powerpoint/2010/main" val="357339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4" name="Rectangle 203">
            <a:extLst>
              <a:ext uri="{FF2B5EF4-FFF2-40B4-BE49-F238E27FC236}">
                <a16:creationId xmlns:a16="http://schemas.microsoft.com/office/drawing/2014/main" id="{28D511D2-9CF1-40DE-BB88-A5A48A0E8A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Free Bible images: | Jesus images, Palm sunday, Free bible images">
            <a:extLst>
              <a:ext uri="{FF2B5EF4-FFF2-40B4-BE49-F238E27FC236}">
                <a16:creationId xmlns:a16="http://schemas.microsoft.com/office/drawing/2014/main" id="{E56DA902-4AE1-4D27-8700-66D5C79B293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9075" r="8573" b="2354"/>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grpSp>
        <p:nvGrpSpPr>
          <p:cNvPr id="206" name="Group 205">
            <a:extLst>
              <a:ext uri="{FF2B5EF4-FFF2-40B4-BE49-F238E27FC236}">
                <a16:creationId xmlns:a16="http://schemas.microsoft.com/office/drawing/2014/main" id="{40ADCA80-A0B1-4379-94EC-0A1A73BE1E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207" name="Rectangle 206">
              <a:extLst>
                <a:ext uri="{FF2B5EF4-FFF2-40B4-BE49-F238E27FC236}">
                  <a16:creationId xmlns:a16="http://schemas.microsoft.com/office/drawing/2014/main" id="{1EB4D79C-3A0E-4CB5-9A3D-BB816FD52C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8" name="Rectangle 207">
              <a:extLst>
                <a:ext uri="{FF2B5EF4-FFF2-40B4-BE49-F238E27FC236}">
                  <a16:creationId xmlns:a16="http://schemas.microsoft.com/office/drawing/2014/main" id="{3839C3D0-536E-4C48-A1C1-D9B718A843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12F48A-0055-4DF2-852E-6230BD32A103}"/>
              </a:ext>
            </a:extLst>
          </p:cNvPr>
          <p:cNvSpPr>
            <a:spLocks noGrp="1"/>
          </p:cNvSpPr>
          <p:nvPr>
            <p:ph type="ctrTitle"/>
          </p:nvPr>
        </p:nvSpPr>
        <p:spPr>
          <a:xfrm>
            <a:off x="584200" y="2142067"/>
            <a:ext cx="3412067" cy="2971801"/>
          </a:xfrm>
        </p:spPr>
        <p:txBody>
          <a:bodyPr>
            <a:normAutofit/>
          </a:bodyPr>
          <a:lstStyle/>
          <a:p>
            <a:r>
              <a:rPr lang="en-GB" b="1" dirty="0">
                <a:solidFill>
                  <a:schemeClr val="bg1"/>
                </a:solidFill>
                <a:latin typeface="Century Gothic" panose="020B0502020202020204" pitchFamily="34" charset="0"/>
              </a:rPr>
              <a:t>PALM SUNDAY</a:t>
            </a:r>
          </a:p>
        </p:txBody>
      </p:sp>
    </p:spTree>
    <p:extLst>
      <p:ext uri="{BB962C8B-B14F-4D97-AF65-F5344CB8AC3E}">
        <p14:creationId xmlns:p14="http://schemas.microsoft.com/office/powerpoint/2010/main" val="14042398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1" name="Rectangle 75">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A3B2729B-F63A-44BF-84AA-FA8EDF5785EF}"/>
              </a:ext>
            </a:extLst>
          </p:cNvPr>
          <p:cNvPicPr>
            <a:picLocks noChangeAspect="1"/>
          </p:cNvPicPr>
          <p:nvPr/>
        </p:nvPicPr>
        <p:blipFill rotWithShape="1">
          <a:blip r:embed="rId2"/>
          <a:srcRect t="21694" b="3555"/>
          <a:stretch/>
        </p:blipFill>
        <p:spPr>
          <a:xfrm>
            <a:off x="20" y="10"/>
            <a:ext cx="12191980" cy="6857990"/>
          </a:xfrm>
          <a:prstGeom prst="rect">
            <a:avLst/>
          </a:prstGeom>
        </p:spPr>
      </p:pic>
      <p:grpSp>
        <p:nvGrpSpPr>
          <p:cNvPr id="202" name="Group 77">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79" name="Rectangle 78">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203" name="Rectangle 79">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585951"/>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dirty="0">
                <a:latin typeface="Century Gothic" panose="020B0502020202020204" pitchFamily="34" charset="0"/>
              </a:rPr>
            </a:br>
            <a:br>
              <a:rPr lang="en-US" sz="2700" dirty="0">
                <a:latin typeface="Century Gothic" panose="020B0502020202020204" pitchFamily="34" charset="0"/>
              </a:rPr>
            </a:br>
            <a:br>
              <a:rPr lang="en-US" sz="900" dirty="0"/>
            </a:br>
            <a:br>
              <a:rPr lang="en-US" sz="900" dirty="0"/>
            </a:br>
            <a:br>
              <a:rPr lang="en-US" sz="900" dirty="0"/>
            </a:br>
            <a:br>
              <a:rPr lang="en-US" sz="900" dirty="0"/>
            </a:br>
            <a:endParaRPr lang="en-US" sz="900" dirty="0"/>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581193" y="2438399"/>
            <a:ext cx="3415074" cy="3564467"/>
          </a:xfrm>
        </p:spPr>
        <p:txBody>
          <a:bodyPr vert="horz" lIns="91440" tIns="45720" rIns="91440" bIns="45720" rtlCol="0">
            <a:normAutofit/>
          </a:bodyPr>
          <a:lstStyle/>
          <a:p>
            <a:pPr marL="0" indent="0">
              <a:buNone/>
            </a:pPr>
            <a:r>
              <a:rPr lang="en-US" b="1" cap="all" dirty="0">
                <a:solidFill>
                  <a:schemeClr val="bg1"/>
                </a:solidFill>
              </a:rPr>
              <a:t>. </a:t>
            </a:r>
          </a:p>
        </p:txBody>
      </p:sp>
      <p:sp>
        <p:nvSpPr>
          <p:cNvPr id="27" name="Speech Bubble: Oval 26">
            <a:extLst>
              <a:ext uri="{FF2B5EF4-FFF2-40B4-BE49-F238E27FC236}">
                <a16:creationId xmlns:a16="http://schemas.microsoft.com/office/drawing/2014/main" id="{D8F845E5-7BEE-4A68-A7F7-85B06D5DAD77}"/>
              </a:ext>
            </a:extLst>
          </p:cNvPr>
          <p:cNvSpPr/>
          <p:nvPr/>
        </p:nvSpPr>
        <p:spPr>
          <a:xfrm>
            <a:off x="8566426" y="799091"/>
            <a:ext cx="3041374" cy="1573719"/>
          </a:xfrm>
          <a:prstGeom prst="wedgeEllipseCallout">
            <a:avLst>
              <a:gd name="adj1" fmla="val -55598"/>
              <a:gd name="adj2" fmla="val 47108"/>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latin typeface="Century Gothic" panose="020B0502020202020204" pitchFamily="34" charset="0"/>
              </a:rPr>
              <a:t>When do you feel</a:t>
            </a:r>
          </a:p>
          <a:p>
            <a:pPr algn="ctr">
              <a:spcAft>
                <a:spcPts val="600"/>
              </a:spcAft>
            </a:pPr>
            <a:r>
              <a:rPr lang="en-GB" b="1" dirty="0">
                <a:latin typeface="Century Gothic" panose="020B0502020202020204" pitchFamily="34" charset="0"/>
              </a:rPr>
              <a:t>like shouting ‘Hooray’? </a:t>
            </a:r>
          </a:p>
        </p:txBody>
      </p:sp>
      <p:sp>
        <p:nvSpPr>
          <p:cNvPr id="29" name="Speech Bubble: Oval 28">
            <a:extLst>
              <a:ext uri="{FF2B5EF4-FFF2-40B4-BE49-F238E27FC236}">
                <a16:creationId xmlns:a16="http://schemas.microsoft.com/office/drawing/2014/main" id="{B91B45D6-ED95-49DF-A27A-BC399DD89B42}"/>
              </a:ext>
            </a:extLst>
          </p:cNvPr>
          <p:cNvSpPr/>
          <p:nvPr/>
        </p:nvSpPr>
        <p:spPr>
          <a:xfrm>
            <a:off x="4342204" y="2593129"/>
            <a:ext cx="3380499" cy="1481914"/>
          </a:xfrm>
          <a:prstGeom prst="wedgeEllipseCallout">
            <a:avLst>
              <a:gd name="adj1" fmla="val 52568"/>
              <a:gd name="adj2" fmla="val 4590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solidFill>
                  <a:srgbClr val="002060"/>
                </a:solidFill>
                <a:latin typeface="Century Gothic" panose="020B0502020202020204" pitchFamily="34" charset="0"/>
              </a:rPr>
              <a:t>What are you really happy about??</a:t>
            </a:r>
            <a:endParaRPr lang="en-GB" sz="1400" dirty="0">
              <a:solidFill>
                <a:srgbClr val="002060"/>
              </a:solidFill>
            </a:endParaRPr>
          </a:p>
        </p:txBody>
      </p:sp>
      <p:sp>
        <p:nvSpPr>
          <p:cNvPr id="30" name="Speech Bubble: Oval 29">
            <a:extLst>
              <a:ext uri="{FF2B5EF4-FFF2-40B4-BE49-F238E27FC236}">
                <a16:creationId xmlns:a16="http://schemas.microsoft.com/office/drawing/2014/main" id="{A36FB5BB-4B5F-470D-B605-375D08823428}"/>
              </a:ext>
            </a:extLst>
          </p:cNvPr>
          <p:cNvSpPr/>
          <p:nvPr/>
        </p:nvSpPr>
        <p:spPr>
          <a:xfrm>
            <a:off x="8373677" y="4788320"/>
            <a:ext cx="3380255" cy="1373942"/>
          </a:xfrm>
          <a:prstGeom prst="wedgeEllipseCallout">
            <a:avLst>
              <a:gd name="adj1" fmla="val -55598"/>
              <a:gd name="adj2" fmla="val 47108"/>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ts val="600"/>
              </a:spcAft>
            </a:pPr>
            <a:r>
              <a:rPr lang="en-GB" b="1" dirty="0">
                <a:latin typeface="Century Gothic" panose="020B0502020202020204" pitchFamily="34" charset="0"/>
              </a:rPr>
              <a:t>What are you really thankful for?</a:t>
            </a:r>
            <a:endParaRPr lang="en-GB" sz="1400" dirty="0"/>
          </a:p>
        </p:txBody>
      </p:sp>
    </p:spTree>
    <p:extLst>
      <p:ext uri="{BB962C8B-B14F-4D97-AF65-F5344CB8AC3E}">
        <p14:creationId xmlns:p14="http://schemas.microsoft.com/office/powerpoint/2010/main" val="715417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 name="Rectangle 80">
            <a:extLst>
              <a:ext uri="{FF2B5EF4-FFF2-40B4-BE49-F238E27FC236}">
                <a16:creationId xmlns:a16="http://schemas.microsoft.com/office/drawing/2014/main" id="{EE15E636-2C9E-42CB-B482-436AA81BF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436A1ACC-74D9-4962-A27C-F2A64043133C}"/>
              </a:ext>
            </a:extLst>
          </p:cNvPr>
          <p:cNvPicPr>
            <a:picLocks noChangeAspect="1"/>
          </p:cNvPicPr>
          <p:nvPr/>
        </p:nvPicPr>
        <p:blipFill rotWithShape="1">
          <a:blip r:embed="rId2"/>
          <a:srcRect t="21694" b="3555"/>
          <a:stretch/>
        </p:blipFill>
        <p:spPr>
          <a:xfrm>
            <a:off x="20" y="10"/>
            <a:ext cx="12191980" cy="6857990"/>
          </a:xfrm>
          <a:prstGeom prst="rect">
            <a:avLst/>
          </a:prstGeom>
        </p:spPr>
      </p:pic>
      <p:grpSp>
        <p:nvGrpSpPr>
          <p:cNvPr id="83" name="Group 82">
            <a:extLst>
              <a:ext uri="{FF2B5EF4-FFF2-40B4-BE49-F238E27FC236}">
                <a16:creationId xmlns:a16="http://schemas.microsoft.com/office/drawing/2014/main" id="{01D4AEDF-0CF9-4271-ABB7-3D3489BB42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38068" y="457200"/>
            <a:ext cx="3703320" cy="5935132"/>
            <a:chOff x="438068" y="457200"/>
            <a:chExt cx="3703320" cy="5935132"/>
          </a:xfrm>
        </p:grpSpPr>
        <p:sp>
          <p:nvSpPr>
            <p:cNvPr id="84" name="Rectangle 83">
              <a:extLst>
                <a:ext uri="{FF2B5EF4-FFF2-40B4-BE49-F238E27FC236}">
                  <a16:creationId xmlns:a16="http://schemas.microsoft.com/office/drawing/2014/main" id="{55CA534D-375A-405E-B686-06B63E6630B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618067"/>
              <a:ext cx="3702134" cy="5774265"/>
            </a:xfrm>
            <a:prstGeom prst="rect">
              <a:avLst/>
            </a:prstGeom>
            <a:solidFill>
              <a:schemeClr val="accent1">
                <a:alpha val="97000"/>
              </a:schemeClr>
            </a:solidFill>
            <a:ln w="6350" cmpd="sng">
              <a:noFill/>
            </a:ln>
            <a:effectLst/>
          </p:spPr>
          <p:style>
            <a:lnRef idx="1">
              <a:schemeClr val="accent1"/>
            </a:lnRef>
            <a:fillRef idx="3">
              <a:schemeClr val="accent1"/>
            </a:fillRef>
            <a:effectRef idx="2">
              <a:schemeClr val="accent1"/>
            </a:effectRef>
            <a:fontRef idx="minor">
              <a:schemeClr val="lt1"/>
            </a:fontRef>
          </p:style>
        </p:sp>
        <p:sp>
          <p:nvSpPr>
            <p:cNvPr id="85" name="Rectangle 84">
              <a:extLst>
                <a:ext uri="{FF2B5EF4-FFF2-40B4-BE49-F238E27FC236}">
                  <a16:creationId xmlns:a16="http://schemas.microsoft.com/office/drawing/2014/main" id="{AA2342F7-EF54-4210-9029-E977C9D576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38068"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gr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584200" y="1006956"/>
            <a:ext cx="3412067" cy="1372177"/>
          </a:xfrm>
        </p:spPr>
        <p:txBody>
          <a:bodyPr vert="horz" lIns="91440" tIns="45720" rIns="91440" bIns="45720" rtlCol="0" anchor="ctr">
            <a:normAutofit fontScale="90000"/>
          </a:bodyPr>
          <a:lstStyle/>
          <a:p>
            <a:pPr>
              <a:lnSpc>
                <a:spcPct val="90000"/>
              </a:lnSpc>
            </a:pPr>
            <a:r>
              <a:rPr lang="en-US" sz="2700" b="1" dirty="0">
                <a:latin typeface="Century Gothic" panose="020B0502020202020204" pitchFamily="34" charset="0"/>
              </a:rPr>
              <a:t>Classroom Worship </a:t>
            </a:r>
            <a:br>
              <a:rPr lang="en-US" sz="2700" b="1" dirty="0">
                <a:latin typeface="Century Gothic" panose="020B0502020202020204" pitchFamily="34" charset="0"/>
              </a:rPr>
            </a:br>
            <a:br>
              <a:rPr lang="en-US" sz="2700" b="1" dirty="0">
                <a:latin typeface="Century Gothic" panose="020B0502020202020204" pitchFamily="34" charset="0"/>
              </a:rPr>
            </a:br>
            <a:r>
              <a:rPr lang="en-US" sz="2700" b="1" dirty="0">
                <a:latin typeface="Century Gothic" panose="020B0502020202020204" pitchFamily="34" charset="0"/>
              </a:rPr>
              <a:t>Reflection Space</a:t>
            </a:r>
            <a:br>
              <a:rPr lang="en-US" sz="2700" b="1" dirty="0">
                <a:latin typeface="Century Gothic" panose="020B0502020202020204" pitchFamily="34" charset="0"/>
              </a:rPr>
            </a:br>
            <a:br>
              <a:rPr lang="en-US" sz="900" dirty="0"/>
            </a:br>
            <a:br>
              <a:rPr lang="en-US" sz="900" dirty="0"/>
            </a:br>
            <a:br>
              <a:rPr lang="en-US" sz="900" dirty="0"/>
            </a:br>
            <a:br>
              <a:rPr lang="en-US" sz="900" dirty="0"/>
            </a:br>
            <a:br>
              <a:rPr lang="en-US" sz="900" dirty="0"/>
            </a:br>
            <a:endParaRPr lang="en-US" sz="900" dirty="0"/>
          </a:p>
        </p:txBody>
      </p:sp>
      <p:sp>
        <p:nvSpPr>
          <p:cNvPr id="11" name="Rectangle: Rounded Corners 10">
            <a:extLst>
              <a:ext uri="{FF2B5EF4-FFF2-40B4-BE49-F238E27FC236}">
                <a16:creationId xmlns:a16="http://schemas.microsoft.com/office/drawing/2014/main" id="{70D0F26E-6AB9-4E0E-8B4E-56FCC5AD6B98}"/>
              </a:ext>
            </a:extLst>
          </p:cNvPr>
          <p:cNvSpPr/>
          <p:nvPr/>
        </p:nvSpPr>
        <p:spPr>
          <a:xfrm>
            <a:off x="581193" y="2438399"/>
            <a:ext cx="3415074" cy="3564467"/>
          </a:xfrm>
          <a:prstGeom prst="roundRect">
            <a:avLst/>
          </a:prstGeom>
          <a:solidFill>
            <a:schemeClr val="tx2">
              <a:lumMod val="20000"/>
              <a:lumOff val="80000"/>
            </a:schemeClr>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rmAutofit/>
          </a:bodyPr>
          <a:lstStyle/>
          <a:p>
            <a:pPr>
              <a:spcBef>
                <a:spcPct val="20000"/>
              </a:spcBef>
              <a:spcAft>
                <a:spcPts val="600"/>
              </a:spcAft>
              <a:buClr>
                <a:schemeClr val="accent2"/>
              </a:buClr>
              <a:buSzPct val="92000"/>
              <a:buFont typeface="Wingdings 2" panose="05020102010507070707" pitchFamily="18" charset="2"/>
              <a:buChar char=""/>
            </a:pPr>
            <a:r>
              <a:rPr lang="en-US" b="1" dirty="0">
                <a:solidFill>
                  <a:srgbClr val="002060"/>
                </a:solidFill>
                <a:latin typeface="Century Gothic" panose="020B0502020202020204" pitchFamily="34" charset="0"/>
              </a:rPr>
              <a:t>Equipment: </a:t>
            </a:r>
          </a:p>
          <a:p>
            <a:pPr>
              <a:spcBef>
                <a:spcPct val="20000"/>
              </a:spcBef>
              <a:spcAft>
                <a:spcPts val="600"/>
              </a:spcAft>
              <a:buClr>
                <a:schemeClr val="accent2"/>
              </a:buClr>
              <a:buSzPct val="92000"/>
              <a:buFont typeface="Wingdings 2" panose="05020102010507070707" pitchFamily="18" charset="2"/>
              <a:buChar char=""/>
            </a:pPr>
            <a:r>
              <a:rPr lang="en-US" dirty="0">
                <a:solidFill>
                  <a:srgbClr val="002060"/>
                </a:solidFill>
                <a:latin typeface="Century Gothic" panose="020B0502020202020204" pitchFamily="34" charset="0"/>
              </a:rPr>
              <a:t>Green paper, felt-tip pens,</a:t>
            </a:r>
          </a:p>
          <a:p>
            <a:pPr>
              <a:spcBef>
                <a:spcPct val="20000"/>
              </a:spcBef>
              <a:spcAft>
                <a:spcPts val="600"/>
              </a:spcAft>
              <a:buClr>
                <a:schemeClr val="accent2"/>
              </a:buClr>
              <a:buSzPct val="92000"/>
              <a:buFont typeface="Wingdings 2" panose="05020102010507070707" pitchFamily="18" charset="2"/>
              <a:buChar char=""/>
            </a:pPr>
            <a:r>
              <a:rPr lang="en-US" dirty="0">
                <a:solidFill>
                  <a:srgbClr val="002060"/>
                </a:solidFill>
                <a:latin typeface="Century Gothic" panose="020B0502020202020204" pitchFamily="34" charset="0"/>
              </a:rPr>
              <a:t>Scissors.</a:t>
            </a:r>
          </a:p>
          <a:p>
            <a:pPr>
              <a:spcBef>
                <a:spcPct val="20000"/>
              </a:spcBef>
              <a:spcAft>
                <a:spcPts val="600"/>
              </a:spcAft>
              <a:buClr>
                <a:schemeClr val="accent2"/>
              </a:buClr>
              <a:buSzPct val="92000"/>
            </a:pPr>
            <a:r>
              <a:rPr lang="en-US" b="1" dirty="0">
                <a:solidFill>
                  <a:srgbClr val="002060"/>
                </a:solidFill>
                <a:latin typeface="Century Gothic" panose="020B0502020202020204" pitchFamily="34" charset="0"/>
              </a:rPr>
              <a:t>Set up:</a:t>
            </a:r>
          </a:p>
          <a:p>
            <a:pPr>
              <a:spcBef>
                <a:spcPct val="20000"/>
              </a:spcBef>
              <a:spcAft>
                <a:spcPts val="600"/>
              </a:spcAft>
              <a:buClr>
                <a:schemeClr val="accent2"/>
              </a:buClr>
              <a:buSzPct val="92000"/>
              <a:buFont typeface="Wingdings 2" panose="05020102010507070707" pitchFamily="18" charset="2"/>
              <a:buChar char=""/>
            </a:pPr>
            <a:r>
              <a:rPr lang="en-US" dirty="0">
                <a:solidFill>
                  <a:srgbClr val="002060"/>
                </a:solidFill>
                <a:latin typeface="Century Gothic" panose="020B0502020202020204" pitchFamily="34" charset="0"/>
              </a:rPr>
              <a:t>Cut out palm tree shaped leaves and put them with the pens</a:t>
            </a:r>
          </a:p>
        </p:txBody>
      </p:sp>
    </p:spTree>
    <p:extLst>
      <p:ext uri="{BB962C8B-B14F-4D97-AF65-F5344CB8AC3E}">
        <p14:creationId xmlns:p14="http://schemas.microsoft.com/office/powerpoint/2010/main" val="27291275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1923389"/>
            <a:ext cx="3269749" cy="4624327"/>
          </a:xfrm>
        </p:spPr>
        <p:txBody>
          <a:bodyPr anchor="ctr">
            <a:normAutofit/>
          </a:bodyPr>
          <a:lstStyle/>
          <a:p>
            <a:r>
              <a:rPr lang="en-GB" sz="3200" b="1" dirty="0">
                <a:solidFill>
                  <a:srgbClr val="FFFFFF"/>
                </a:solidFill>
                <a:latin typeface="Century Gothic" panose="020B0502020202020204" pitchFamily="34" charset="0"/>
              </a:rPr>
              <a:t>Classroom Worship </a:t>
            </a:r>
            <a:br>
              <a:rPr lang="en-GB" sz="3200" b="1" dirty="0">
                <a:solidFill>
                  <a:srgbClr val="FFFFFF"/>
                </a:solidFill>
                <a:latin typeface="Century Gothic" panose="020B0502020202020204" pitchFamily="34" charset="0"/>
              </a:rPr>
            </a:br>
            <a:br>
              <a:rPr lang="en-GB" sz="3200" b="1" dirty="0">
                <a:solidFill>
                  <a:srgbClr val="FFFFFF"/>
                </a:solidFill>
                <a:latin typeface="Century Gothic" panose="020B0502020202020204" pitchFamily="34" charset="0"/>
              </a:rPr>
            </a:br>
            <a:r>
              <a:rPr lang="en-GB" sz="3200" b="1" dirty="0">
                <a:solidFill>
                  <a:srgbClr val="FFFFFF"/>
                </a:solidFill>
                <a:latin typeface="Century Gothic" panose="020B0502020202020204" pitchFamily="34" charset="0"/>
              </a:rPr>
              <a:t>Reflection Space</a:t>
            </a:r>
            <a:br>
              <a:rPr lang="en-GB" sz="3200" b="1" dirty="0">
                <a:solidFill>
                  <a:srgbClr val="FFFFFF"/>
                </a:solidFill>
                <a:latin typeface="Century Gothic" panose="020B0502020202020204" pitchFamily="34" charset="0"/>
              </a:rPr>
            </a:br>
            <a:br>
              <a:rPr lang="en-GB" sz="3200" dirty="0">
                <a:solidFill>
                  <a:srgbClr val="FFFFFF"/>
                </a:solidFill>
              </a:rPr>
            </a:br>
            <a:br>
              <a:rPr lang="en-GB" sz="3200" dirty="0">
                <a:solidFill>
                  <a:srgbClr val="FFFFFF"/>
                </a:solidFill>
              </a:rPr>
            </a:br>
            <a:br>
              <a:rPr lang="en-GB" sz="3200" dirty="0">
                <a:solidFill>
                  <a:srgbClr val="FFFFFF"/>
                </a:solidFill>
              </a:rPr>
            </a:br>
            <a:endParaRPr lang="en-GB" sz="3200" dirty="0">
              <a:solidFill>
                <a:srgbClr val="FFFFFF"/>
              </a:solidFill>
            </a:endParaRPr>
          </a:p>
        </p:txBody>
      </p:sp>
      <p:sp>
        <p:nvSpPr>
          <p:cNvPr id="11" name="Rectangle: Rounded Corners 10">
            <a:extLst>
              <a:ext uri="{FF2B5EF4-FFF2-40B4-BE49-F238E27FC236}">
                <a16:creationId xmlns:a16="http://schemas.microsoft.com/office/drawing/2014/main" id="{F590CE4F-D385-4B49-ACED-AC3255EA560B}"/>
              </a:ext>
            </a:extLst>
          </p:cNvPr>
          <p:cNvSpPr/>
          <p:nvPr/>
        </p:nvSpPr>
        <p:spPr>
          <a:xfrm>
            <a:off x="5027209" y="409904"/>
            <a:ext cx="6373678" cy="6081592"/>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spcAft>
                <a:spcPts val="600"/>
              </a:spcAft>
            </a:pPr>
            <a:r>
              <a:rPr lang="en-GB" sz="2800" b="1" dirty="0">
                <a:solidFill>
                  <a:srgbClr val="002060"/>
                </a:solidFill>
                <a:latin typeface="Century Gothic" panose="020B0502020202020204" pitchFamily="34" charset="0"/>
              </a:rPr>
              <a:t>Suggested Instructions:</a:t>
            </a:r>
          </a:p>
          <a:p>
            <a:pPr algn="ctr">
              <a:spcAft>
                <a:spcPts val="600"/>
              </a:spcAft>
            </a:pPr>
            <a:r>
              <a:rPr lang="en-GB" sz="2400" dirty="0">
                <a:solidFill>
                  <a:srgbClr val="002060"/>
                </a:solidFill>
                <a:latin typeface="Century Gothic" panose="020B0502020202020204" pitchFamily="34" charset="0"/>
              </a:rPr>
              <a:t>When Jesus entered Jerusalem, people put palm leaves on the ground and shouted, ‘Hosanna in the highest!’ Shouting ‘Hosanna’ is a bit like shouting ‘Hooray’. When do you feel like shouting ‘Hooray’? What are you really happy about? What are you really thankful for? If you want, you can write a thank you/Hooray thought or prayer on a leaf-shape.</a:t>
            </a:r>
          </a:p>
          <a:p>
            <a:pPr algn="ctr">
              <a:spcAft>
                <a:spcPts val="600"/>
              </a:spcAft>
            </a:pPr>
            <a:endParaRPr lang="en-GB" sz="3200" i="1" dirty="0">
              <a:solidFill>
                <a:srgbClr val="002060"/>
              </a:solidFill>
              <a:latin typeface="Century Gothic" panose="020B0502020202020204" pitchFamily="34" charset="0"/>
            </a:endParaRPr>
          </a:p>
          <a:p>
            <a:pPr algn="ctr">
              <a:spcAft>
                <a:spcPts val="600"/>
              </a:spcAft>
            </a:pPr>
            <a:r>
              <a:rPr lang="en-GB" sz="2400" b="1" dirty="0">
                <a:latin typeface="Century Gothic" panose="020B0502020202020204" pitchFamily="34" charset="0"/>
              </a:rPr>
              <a:t> </a:t>
            </a:r>
            <a:endParaRPr lang="en-GB" sz="2400" b="1" dirty="0"/>
          </a:p>
        </p:txBody>
      </p:sp>
      <p:pic>
        <p:nvPicPr>
          <p:cNvPr id="3078" name="Picture 6" descr="Free Palm Branch Cliparts, Download Free Clip Art, Free Clip Art on Clipart  Library">
            <a:extLst>
              <a:ext uri="{FF2B5EF4-FFF2-40B4-BE49-F238E27FC236}">
                <a16:creationId xmlns:a16="http://schemas.microsoft.com/office/drawing/2014/main" id="{38C57D57-A913-4B94-801A-068C4F6CEA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4727" y="4255191"/>
            <a:ext cx="1796935" cy="18871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5904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18">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21" name="Rectangle 20">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window, clock&#10;&#10;Description automatically generated">
            <a:extLst>
              <a:ext uri="{FF2B5EF4-FFF2-40B4-BE49-F238E27FC236}">
                <a16:creationId xmlns:a16="http://schemas.microsoft.com/office/drawing/2014/main" id="{6496E400-8232-44C6-AD56-AADF8770A836}"/>
              </a:ext>
            </a:extLst>
          </p:cNvPr>
          <p:cNvPicPr>
            <a:picLocks noChangeAspect="1"/>
          </p:cNvPicPr>
          <p:nvPr/>
        </p:nvPicPr>
        <p:blipFill>
          <a:blip r:embed="rId2"/>
          <a:stretch>
            <a:fillRect/>
          </a:stretch>
        </p:blipFill>
        <p:spPr>
          <a:xfrm>
            <a:off x="1675637" y="1208531"/>
            <a:ext cx="5029858" cy="4735069"/>
          </a:xfrm>
          <a:prstGeom prst="rect">
            <a:avLst/>
          </a:prstGeom>
        </p:spPr>
      </p:pic>
      <p:sp>
        <p:nvSpPr>
          <p:cNvPr id="23" name="Rectangle 22">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Monday</a:t>
            </a:r>
          </a:p>
        </p:txBody>
      </p:sp>
    </p:spTree>
    <p:extLst>
      <p:ext uri="{BB962C8B-B14F-4D97-AF65-F5344CB8AC3E}">
        <p14:creationId xmlns:p14="http://schemas.microsoft.com/office/powerpoint/2010/main" val="15178669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1032" name="Picture 8" descr="minions king bob - Bing Images | Minions liebe, Minions bilder, Lustige  minions">
            <a:extLst>
              <a:ext uri="{FF2B5EF4-FFF2-40B4-BE49-F238E27FC236}">
                <a16:creationId xmlns:a16="http://schemas.microsoft.com/office/drawing/2014/main" id="{EF346D9B-EB37-4CE0-9C7B-2A954FA20D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3630" y="0"/>
            <a:ext cx="5711252" cy="7109442"/>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567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pic>
        <p:nvPicPr>
          <p:cNvPr id="4100" name="Picture 4" descr="minions king bob - Bing Images | Minions liebe, Minions bilder, Lustige  minions">
            <a:extLst>
              <a:ext uri="{FF2B5EF4-FFF2-40B4-BE49-F238E27FC236}">
                <a16:creationId xmlns:a16="http://schemas.microsoft.com/office/drawing/2014/main" id="{5D42663F-4B39-4F04-881C-86E282C515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7924" y="607483"/>
            <a:ext cx="2295525" cy="2857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4395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4507355" cy="3122555"/>
          </a:xfrm>
          <a:prstGeom prst="cloudCallout">
            <a:avLst>
              <a:gd name="adj1" fmla="val 50876"/>
              <a:gd name="adj2" fmla="val 790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chemeClr val="bg1"/>
                </a:solidFill>
                <a:latin typeface="Century Gothic" panose="020B0502020202020204" pitchFamily="34" charset="0"/>
              </a:rPr>
              <a:t>I wonder what job they do?</a:t>
            </a:r>
          </a:p>
        </p:txBody>
      </p:sp>
      <p:sp>
        <p:nvSpPr>
          <p:cNvPr id="8" name="Thought Bubble: Cloud 7">
            <a:extLst>
              <a:ext uri="{FF2B5EF4-FFF2-40B4-BE49-F238E27FC236}">
                <a16:creationId xmlns:a16="http://schemas.microsoft.com/office/drawing/2014/main" id="{AB62774C-8567-4AE6-B892-8B68EFD49A12}"/>
              </a:ext>
            </a:extLst>
          </p:cNvPr>
          <p:cNvSpPr/>
          <p:nvPr/>
        </p:nvSpPr>
        <p:spPr>
          <a:xfrm>
            <a:off x="6160981" y="3037242"/>
            <a:ext cx="5444529" cy="3070974"/>
          </a:xfrm>
          <a:prstGeom prst="cloudCallout">
            <a:avLst>
              <a:gd name="adj1" fmla="val -47177"/>
              <a:gd name="adj2" fmla="val 67886"/>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b="1" dirty="0">
              <a:solidFill>
                <a:schemeClr val="accent1">
                  <a:lumMod val="75000"/>
                </a:schemeClr>
              </a:solidFill>
              <a:latin typeface="Century Gothic" panose="020B0502020202020204" pitchFamily="34" charset="0"/>
            </a:endParaRPr>
          </a:p>
          <a:p>
            <a:pPr algn="ctr"/>
            <a:r>
              <a:rPr lang="en-GB" sz="3600" b="1" dirty="0">
                <a:solidFill>
                  <a:schemeClr val="accent1">
                    <a:lumMod val="75000"/>
                  </a:schemeClr>
                </a:solidFill>
                <a:latin typeface="Century Gothic" panose="020B0502020202020204" pitchFamily="34" charset="0"/>
              </a:rPr>
              <a:t>I wonder how they might  travel around?</a:t>
            </a:r>
          </a:p>
          <a:p>
            <a:pPr algn="ctr"/>
            <a:endParaRPr lang="en-GB" sz="3600" b="1"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4101505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Reflection questions</a:t>
            </a:r>
          </a:p>
        </p:txBody>
      </p:sp>
      <p:pic>
        <p:nvPicPr>
          <p:cNvPr id="5" name="Picture 4">
            <a:extLst>
              <a:ext uri="{FF2B5EF4-FFF2-40B4-BE49-F238E27FC236}">
                <a16:creationId xmlns:a16="http://schemas.microsoft.com/office/drawing/2014/main" id="{59190619-E9E9-482D-94C7-5723784121FE}"/>
              </a:ext>
            </a:extLst>
          </p:cNvPr>
          <p:cNvPicPr>
            <a:picLocks noChangeAspect="1"/>
          </p:cNvPicPr>
          <p:nvPr/>
        </p:nvPicPr>
        <p:blipFill>
          <a:blip r:embed="rId2"/>
          <a:stretch>
            <a:fillRect/>
          </a:stretch>
        </p:blipFill>
        <p:spPr>
          <a:xfrm>
            <a:off x="140376" y="5069895"/>
            <a:ext cx="1280271" cy="1652159"/>
          </a:xfrm>
          <a:prstGeom prst="rect">
            <a:avLst/>
          </a:prstGeom>
        </p:spPr>
      </p:pic>
      <p:sp>
        <p:nvSpPr>
          <p:cNvPr id="7" name="Thought Bubble: Cloud 6">
            <a:extLst>
              <a:ext uri="{FF2B5EF4-FFF2-40B4-BE49-F238E27FC236}">
                <a16:creationId xmlns:a16="http://schemas.microsoft.com/office/drawing/2014/main" id="{A9A98FB6-9AFC-481B-AA9E-E100AD6253F3}"/>
              </a:ext>
            </a:extLst>
          </p:cNvPr>
          <p:cNvSpPr/>
          <p:nvPr/>
        </p:nvSpPr>
        <p:spPr>
          <a:xfrm>
            <a:off x="391886" y="1947340"/>
            <a:ext cx="4930885" cy="3122555"/>
          </a:xfrm>
          <a:prstGeom prst="cloudCallout">
            <a:avLst>
              <a:gd name="adj1" fmla="val 60636"/>
              <a:gd name="adj2" fmla="val 46368"/>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dirty="0">
                <a:solidFill>
                  <a:srgbClr val="002060"/>
                </a:solidFill>
                <a:latin typeface="Century Gothic" panose="020B0502020202020204" pitchFamily="34" charset="0"/>
              </a:rPr>
              <a:t>I wonder what they are wearing?</a:t>
            </a:r>
          </a:p>
        </p:txBody>
      </p:sp>
      <p:sp>
        <p:nvSpPr>
          <p:cNvPr id="3" name="Speech Bubble: Oval 2">
            <a:extLst>
              <a:ext uri="{FF2B5EF4-FFF2-40B4-BE49-F238E27FC236}">
                <a16:creationId xmlns:a16="http://schemas.microsoft.com/office/drawing/2014/main" id="{2C1FEF87-ECE2-4D46-9E47-CB082EB2104D}"/>
              </a:ext>
            </a:extLst>
          </p:cNvPr>
          <p:cNvSpPr/>
          <p:nvPr/>
        </p:nvSpPr>
        <p:spPr>
          <a:xfrm>
            <a:off x="6552053" y="2261937"/>
            <a:ext cx="4930885" cy="3243714"/>
          </a:xfrm>
          <a:prstGeom prst="wedgeEllipseCallout">
            <a:avLst>
              <a:gd name="adj1" fmla="val -61564"/>
              <a:gd name="adj2" fmla="val 6840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Century Gothic" panose="020B0502020202020204" pitchFamily="34" charset="0"/>
              </a:rPr>
              <a:t>What would you expect a King to be like?</a:t>
            </a:r>
          </a:p>
        </p:txBody>
      </p:sp>
    </p:spTree>
    <p:extLst>
      <p:ext uri="{BB962C8B-B14F-4D97-AF65-F5344CB8AC3E}">
        <p14:creationId xmlns:p14="http://schemas.microsoft.com/office/powerpoint/2010/main" val="25000111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3354765"/>
          </a:xfrm>
          <a:prstGeom prst="rect">
            <a:avLst/>
          </a:prstGeom>
          <a:noFill/>
        </p:spPr>
        <p:txBody>
          <a:bodyPr wrap="square" rtlCol="0">
            <a:spAutoFit/>
          </a:bodyPr>
          <a:lstStyle/>
          <a:p>
            <a:pPr algn="ctr"/>
            <a:r>
              <a:rPr lang="en-GB" sz="4400" b="1" dirty="0">
                <a:latin typeface="Century Gothic" panose="020B0502020202020204" pitchFamily="34" charset="0"/>
              </a:rPr>
              <a:t>Think about a King.</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qualities would they have?</a:t>
            </a:r>
          </a:p>
          <a:p>
            <a:pPr algn="ctr"/>
            <a:endParaRPr lang="en-GB" sz="4400" b="1" dirty="0">
              <a:latin typeface="Century Gothic" panose="020B0502020202020204" pitchFamily="34" charset="0"/>
            </a:endParaRPr>
          </a:p>
          <a:p>
            <a:pPr algn="ctr"/>
            <a:r>
              <a:rPr lang="en-GB" sz="3600" b="1" i="1" dirty="0">
                <a:latin typeface="Century Gothic" panose="020B0502020202020204" pitchFamily="34" charset="0"/>
              </a:rPr>
              <a:t>Draw/write your ideas.</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934537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7" name="Rectangle 16">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a:extLst>
              <a:ext uri="{FF2B5EF4-FFF2-40B4-BE49-F238E27FC236}">
                <a16:creationId xmlns:a16="http://schemas.microsoft.com/office/drawing/2014/main" id="{E2A35C00-F635-409C-8112-62A47921677C}"/>
              </a:ext>
            </a:extLst>
          </p:cNvPr>
          <p:cNvPicPr>
            <a:picLocks noGrp="1" noChangeAspect="1"/>
          </p:cNvPicPr>
          <p:nvPr>
            <p:ph idx="1"/>
          </p:nvPr>
        </p:nvPicPr>
        <p:blipFill>
          <a:blip r:embed="rId2"/>
          <a:stretch>
            <a:fillRect/>
          </a:stretch>
        </p:blipFill>
        <p:spPr>
          <a:xfrm>
            <a:off x="931166" y="1392438"/>
            <a:ext cx="6518800" cy="4367254"/>
          </a:xfrm>
          <a:prstGeom prst="rect">
            <a:avLst/>
          </a:prstGeom>
        </p:spPr>
      </p:pic>
      <p:sp>
        <p:nvSpPr>
          <p:cNvPr id="19" name="Rectangle 18">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8381132" y="2930816"/>
            <a:ext cx="3081576" cy="2085869"/>
          </a:xfrm>
        </p:spPr>
        <p:txBody>
          <a:bodyPr vert="horz" lIns="91440" tIns="45720" rIns="91440" bIns="45720" rtlCol="0" anchor="b">
            <a:normAutofit fontScale="90000"/>
          </a:bodyPr>
          <a:lstStyle/>
          <a:p>
            <a:pPr>
              <a:lnSpc>
                <a:spcPct val="90000"/>
              </a:lnSpc>
            </a:pP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3600" dirty="0">
                <a:solidFill>
                  <a:srgbClr val="FFFFFF"/>
                </a:solidFill>
                <a:latin typeface="Arial Rounded MT Bold" panose="020F0704030504030204" pitchFamily="34" charset="0"/>
              </a:rPr>
            </a:br>
            <a:r>
              <a:rPr lang="en-US" sz="3600" b="1" dirty="0">
                <a:solidFill>
                  <a:srgbClr val="FFFFFF"/>
                </a:solidFill>
                <a:latin typeface="Century Gothic" panose="020B0502020202020204" pitchFamily="34" charset="0"/>
              </a:rPr>
              <a:t>Church of England Colours for Worship </a:t>
            </a: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br>
              <a:rPr lang="en-US" sz="1200" dirty="0">
                <a:solidFill>
                  <a:srgbClr val="FFFFFF"/>
                </a:solidFill>
              </a:rPr>
            </a:br>
            <a:endParaRPr lang="en-US" sz="1200" dirty="0">
              <a:solidFill>
                <a:srgbClr val="FFFFFF"/>
              </a:solidFill>
            </a:endParaRPr>
          </a:p>
        </p:txBody>
      </p:sp>
      <p:pic>
        <p:nvPicPr>
          <p:cNvPr id="2" name="Picture 1">
            <a:extLst>
              <a:ext uri="{FF2B5EF4-FFF2-40B4-BE49-F238E27FC236}">
                <a16:creationId xmlns:a16="http://schemas.microsoft.com/office/drawing/2014/main" id="{7D39AFB3-5DC8-44D9-87A3-9258BAF4562E}"/>
              </a:ext>
            </a:extLst>
          </p:cNvPr>
          <p:cNvPicPr>
            <a:picLocks noChangeAspect="1"/>
          </p:cNvPicPr>
          <p:nvPr/>
        </p:nvPicPr>
        <p:blipFill>
          <a:blip r:embed="rId3"/>
          <a:stretch>
            <a:fillRect/>
          </a:stretch>
        </p:blipFill>
        <p:spPr>
          <a:xfrm>
            <a:off x="8513622" y="5016685"/>
            <a:ext cx="2816596" cy="829128"/>
          </a:xfrm>
          <a:prstGeom prst="rect">
            <a:avLst/>
          </a:prstGeom>
        </p:spPr>
      </p:pic>
    </p:spTree>
    <p:extLst>
      <p:ext uri="{BB962C8B-B14F-4D97-AF65-F5344CB8AC3E}">
        <p14:creationId xmlns:p14="http://schemas.microsoft.com/office/powerpoint/2010/main" val="14516684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323438" y="2390444"/>
            <a:ext cx="9839325" cy="3539430"/>
          </a:xfrm>
          <a:prstGeom prst="rect">
            <a:avLst/>
          </a:prstGeom>
          <a:noFill/>
        </p:spPr>
        <p:txBody>
          <a:bodyPr wrap="square" rtlCol="0">
            <a:spAutoFit/>
          </a:bodyPr>
          <a:lstStyle/>
          <a:p>
            <a:r>
              <a:rPr lang="en-GB" sz="2800" dirty="0">
                <a:latin typeface="Century Gothic" panose="020B0502020202020204" pitchFamily="34" charset="0"/>
              </a:rPr>
              <a:t>When Jesus walked upon the earth he looked like a normal human being, however he was really a King. </a:t>
            </a:r>
          </a:p>
          <a:p>
            <a:r>
              <a:rPr lang="en-GB" sz="2800" dirty="0">
                <a:latin typeface="Century Gothic" panose="020B0502020202020204" pitchFamily="34" charset="0"/>
              </a:rPr>
              <a:t>He was not a king like the Kings we see in the world.</a:t>
            </a:r>
          </a:p>
          <a:p>
            <a:r>
              <a:rPr lang="en-GB" sz="2800" dirty="0">
                <a:latin typeface="Century Gothic" panose="020B0502020202020204" pitchFamily="34" charset="0"/>
              </a:rPr>
              <a:t>Jesus brings about the reign of God, which is where God's ways become our ways and God's thoughts becomes our thoughts. This way leads to the fullness of life, peace in this world, and peace forever in the reign of God.</a:t>
            </a:r>
            <a:endParaRPr lang="en-GB" sz="2000" i="1" dirty="0">
              <a:latin typeface="Century Gothic" panose="020B0502020202020204"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291506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7" name="Rectangle: Rounded Corners 6">
            <a:extLst>
              <a:ext uri="{FF2B5EF4-FFF2-40B4-BE49-F238E27FC236}">
                <a16:creationId xmlns:a16="http://schemas.microsoft.com/office/drawing/2014/main" id="{0A2E508A-8117-4645-ABD8-B53493E69158}"/>
              </a:ext>
            </a:extLst>
          </p:cNvPr>
          <p:cNvSpPr/>
          <p:nvPr/>
        </p:nvSpPr>
        <p:spPr>
          <a:xfrm>
            <a:off x="780512" y="2253349"/>
            <a:ext cx="10921631" cy="4352925"/>
          </a:xfrm>
          <a:prstGeom prst="roundRect">
            <a:avLst/>
          </a:prstGeom>
          <a:solidFill>
            <a:schemeClr val="bg2">
              <a:lumMod val="90000"/>
            </a:schemeClr>
          </a:solidFill>
          <a:ln w="76200">
            <a:solidFill>
              <a:schemeClr val="accent1">
                <a:lumMod val="40000"/>
                <a:lumOff val="60000"/>
              </a:schemeClr>
            </a:solidFill>
          </a:ln>
        </p:spPr>
        <p:style>
          <a:lnRef idx="2">
            <a:schemeClr val="accent6"/>
          </a:lnRef>
          <a:fillRef idx="1">
            <a:schemeClr val="lt1"/>
          </a:fillRef>
          <a:effectRef idx="0">
            <a:schemeClr val="accent6"/>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through the prayer space or with the prayer below:</a:t>
            </a:r>
          </a:p>
          <a:p>
            <a:r>
              <a:rPr lang="en-GB" sz="2000" dirty="0">
                <a:latin typeface="Century Gothic" panose="020B0502020202020204" pitchFamily="34" charset="0"/>
                <a:cs typeface="Segoe UI" panose="020B0502040204020203" pitchFamily="34" charset="0"/>
              </a:rPr>
              <a:t>	</a:t>
            </a:r>
            <a:r>
              <a:rPr lang="en-GB" sz="2400" b="1" dirty="0">
                <a:latin typeface="Century Gothic" panose="020B0502020202020204" pitchFamily="34" charset="0"/>
                <a:cs typeface="Segoe UI" panose="020B0502040204020203" pitchFamily="34" charset="0"/>
              </a:rPr>
              <a:t>Thank you God for sending Jesus to be our saviour and our friend. </a:t>
            </a:r>
          </a:p>
          <a:p>
            <a:r>
              <a:rPr lang="en-GB" sz="2400" b="1" dirty="0">
                <a:latin typeface="Century Gothic" panose="020B0502020202020204" pitchFamily="34" charset="0"/>
                <a:cs typeface="Segoe UI" panose="020B0502040204020203" pitchFamily="34" charset="0"/>
              </a:rPr>
              <a:t>	Thank you also that he is a King. </a:t>
            </a:r>
          </a:p>
          <a:p>
            <a:r>
              <a:rPr lang="en-GB" sz="2400" b="1" dirty="0">
                <a:latin typeface="Century Gothic" panose="020B0502020202020204" pitchFamily="34" charset="0"/>
                <a:cs typeface="Segoe UI" panose="020B0502040204020203" pitchFamily="34" charset="0"/>
              </a:rPr>
              <a:t>	Help us always to follow his teachings. </a:t>
            </a:r>
          </a:p>
          <a:p>
            <a:r>
              <a:rPr lang="en-GB" sz="2400" b="1" dirty="0">
                <a:latin typeface="Century Gothic" panose="020B0502020202020204" pitchFamily="34" charset="0"/>
                <a:cs typeface="Segoe UI" panose="020B0502040204020203" pitchFamily="34" charset="0"/>
              </a:rPr>
              <a:t>	And become more like Him.</a:t>
            </a:r>
          </a:p>
          <a:p>
            <a:r>
              <a:rPr lang="en-GB" sz="2400" b="1" dirty="0">
                <a:latin typeface="Century Gothic" panose="020B0502020202020204" pitchFamily="34" charset="0"/>
                <a:cs typeface="Segoe UI" panose="020B0502040204020203" pitchFamily="34" charset="0"/>
              </a:rPr>
              <a:t>	In Jesus Name, </a:t>
            </a:r>
          </a:p>
          <a:p>
            <a:r>
              <a:rPr lang="en-GB" sz="2400" b="1" dirty="0">
                <a:latin typeface="Century Gothic" panose="020B0502020202020204" pitchFamily="34" charset="0"/>
                <a:cs typeface="Segoe UI" panose="020B0502040204020203" pitchFamily="34" charset="0"/>
              </a:rPr>
              <a:t>	Amen</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35888898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indoor, monitor, photo, sitting&#10;&#10;Description automatically generated">
            <a:extLst>
              <a:ext uri="{FF2B5EF4-FFF2-40B4-BE49-F238E27FC236}">
                <a16:creationId xmlns:a16="http://schemas.microsoft.com/office/drawing/2014/main" id="{BA311D33-1474-47AA-98BC-F6A16AC14352}"/>
              </a:ext>
            </a:extLst>
          </p:cNvPr>
          <p:cNvPicPr>
            <a:picLocks noChangeAspect="1"/>
          </p:cNvPicPr>
          <p:nvPr/>
        </p:nvPicPr>
        <p:blipFill>
          <a:blip r:embed="rId2"/>
          <a:stretch>
            <a:fillRect/>
          </a:stretch>
        </p:blipFill>
        <p:spPr>
          <a:xfrm>
            <a:off x="2129321" y="1208531"/>
            <a:ext cx="4122490"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Tuesday</a:t>
            </a:r>
          </a:p>
        </p:txBody>
      </p:sp>
    </p:spTree>
    <p:extLst>
      <p:ext uri="{BB962C8B-B14F-4D97-AF65-F5344CB8AC3E}">
        <p14:creationId xmlns:p14="http://schemas.microsoft.com/office/powerpoint/2010/main" val="13116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useBgFill="1">
        <p:nvSpPr>
          <p:cNvPr id="15" name="Rectangle 9">
            <a:extLst>
              <a:ext uri="{FF2B5EF4-FFF2-40B4-BE49-F238E27FC236}">
                <a16:creationId xmlns:a16="http://schemas.microsoft.com/office/drawing/2014/main" id="{8C266B9D-DC87-430A-8D3A-2E83639A17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69282F36-261B-49B3-8CA9-FB857C475A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5422"/>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B87215C3-3B83-4BE7-9213-26E084BD615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4341"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13A105D4-2907-419E-8223-4C266BA1E5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17">
            <a:extLst>
              <a:ext uri="{FF2B5EF4-FFF2-40B4-BE49-F238E27FC236}">
                <a16:creationId xmlns:a16="http://schemas.microsoft.com/office/drawing/2014/main" id="{1EEE7F17-8E08-4C69-8E22-661908E6DF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3" y="5873675"/>
            <a:ext cx="11296733" cy="51689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pic>
        <p:nvPicPr>
          <p:cNvPr id="6" name="Picture 5">
            <a:extLst>
              <a:ext uri="{FF2B5EF4-FFF2-40B4-BE49-F238E27FC236}">
                <a16:creationId xmlns:a16="http://schemas.microsoft.com/office/drawing/2014/main" id="{74663768-3CE7-4276-B210-EB7E417702BA}"/>
              </a:ext>
            </a:extLst>
          </p:cNvPr>
          <p:cNvPicPr>
            <a:picLocks noChangeAspect="1"/>
          </p:cNvPicPr>
          <p:nvPr/>
        </p:nvPicPr>
        <p:blipFill>
          <a:blip r:embed="rId3"/>
          <a:stretch>
            <a:fillRect/>
          </a:stretch>
        </p:blipFill>
        <p:spPr>
          <a:xfrm>
            <a:off x="10925766" y="5248781"/>
            <a:ext cx="993734" cy="1249788"/>
          </a:xfrm>
          <a:prstGeom prst="rect">
            <a:avLst/>
          </a:prstGeom>
        </p:spPr>
      </p:pic>
      <p:pic>
        <p:nvPicPr>
          <p:cNvPr id="2050" name="Picture 2" descr="Mark 11:1-11, Jesus Triumphal Entry Into Jerusalem | Toward a Sane Faith -  Kevin Ruffcorn Ministries">
            <a:extLst>
              <a:ext uri="{FF2B5EF4-FFF2-40B4-BE49-F238E27FC236}">
                <a16:creationId xmlns:a16="http://schemas.microsoft.com/office/drawing/2014/main" id="{44FBA2E0-8E44-4CA3-A35D-31884C58D2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9543" y="604157"/>
            <a:ext cx="6825343" cy="51190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175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5424E717-F3D1-4318-B517-549319F5FA22}"/>
              </a:ext>
            </a:extLst>
          </p:cNvPr>
          <p:cNvSpPr/>
          <p:nvPr/>
        </p:nvSpPr>
        <p:spPr>
          <a:xfrm>
            <a:off x="6303057" y="643467"/>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dirty="0"/>
          </a:p>
        </p:txBody>
      </p:sp>
      <p:sp>
        <p:nvSpPr>
          <p:cNvPr id="9" name="TextBox 8">
            <a:extLst>
              <a:ext uri="{FF2B5EF4-FFF2-40B4-BE49-F238E27FC236}">
                <a16:creationId xmlns:a16="http://schemas.microsoft.com/office/drawing/2014/main" id="{6F0058EC-6A97-46A2-9502-DEFBE4F8A053}"/>
              </a:ext>
            </a:extLst>
          </p:cNvPr>
          <p:cNvSpPr txBox="1"/>
          <p:nvPr/>
        </p:nvSpPr>
        <p:spPr>
          <a:xfrm>
            <a:off x="6591942" y="882071"/>
            <a:ext cx="4048125" cy="2308324"/>
          </a:xfrm>
          <a:prstGeom prst="rect">
            <a:avLst/>
          </a:prstGeom>
          <a:noFill/>
        </p:spPr>
        <p:txBody>
          <a:bodyPr wrap="square" rtlCol="0">
            <a:spAutoFit/>
          </a:bodyPr>
          <a:lstStyle/>
          <a:p>
            <a:pPr algn="ctr"/>
            <a:r>
              <a:rPr lang="en-GB" sz="4800" b="1" dirty="0">
                <a:latin typeface="Century Gothic" panose="020B0502020202020204" pitchFamily="34" charset="0"/>
              </a:rPr>
              <a:t>What do you see in the picture?</a:t>
            </a:r>
          </a:p>
        </p:txBody>
      </p:sp>
      <p:pic>
        <p:nvPicPr>
          <p:cNvPr id="19" name="Picture 18">
            <a:extLst>
              <a:ext uri="{FF2B5EF4-FFF2-40B4-BE49-F238E27FC236}">
                <a16:creationId xmlns:a16="http://schemas.microsoft.com/office/drawing/2014/main" id="{793FA870-8832-4438-9014-F35598B7382F}"/>
              </a:ext>
            </a:extLst>
          </p:cNvPr>
          <p:cNvPicPr>
            <a:picLocks noChangeAspect="1"/>
          </p:cNvPicPr>
          <p:nvPr/>
        </p:nvPicPr>
        <p:blipFill>
          <a:blip r:embed="rId3"/>
          <a:stretch>
            <a:fillRect/>
          </a:stretch>
        </p:blipFill>
        <p:spPr>
          <a:xfrm>
            <a:off x="11204362" y="5417942"/>
            <a:ext cx="987638" cy="1249788"/>
          </a:xfrm>
          <a:prstGeom prst="rect">
            <a:avLst/>
          </a:prstGeom>
        </p:spPr>
      </p:pic>
      <p:sp>
        <p:nvSpPr>
          <p:cNvPr id="13" name="Rectangle: Rounded Corners 12">
            <a:extLst>
              <a:ext uri="{FF2B5EF4-FFF2-40B4-BE49-F238E27FC236}">
                <a16:creationId xmlns:a16="http://schemas.microsoft.com/office/drawing/2014/main" id="{FC5527CC-54EE-43AC-9420-952365576B1D}"/>
              </a:ext>
            </a:extLst>
          </p:cNvPr>
          <p:cNvSpPr/>
          <p:nvPr/>
        </p:nvSpPr>
        <p:spPr>
          <a:xfrm>
            <a:off x="713962"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3200" b="1" dirty="0">
                <a:latin typeface="Century Gothic" panose="020B0502020202020204" pitchFamily="34" charset="0"/>
              </a:rPr>
              <a:t>Can you make a prediction about what we are going to talk about today?</a:t>
            </a:r>
          </a:p>
          <a:p>
            <a:pPr algn="ctr"/>
            <a:endParaRPr lang="en-GB" dirty="0"/>
          </a:p>
        </p:txBody>
      </p:sp>
      <p:sp>
        <p:nvSpPr>
          <p:cNvPr id="14" name="Rectangle: Rounded Corners 13">
            <a:extLst>
              <a:ext uri="{FF2B5EF4-FFF2-40B4-BE49-F238E27FC236}">
                <a16:creationId xmlns:a16="http://schemas.microsoft.com/office/drawing/2014/main" id="{25584953-1ADF-4EB2-B636-BD4C68A796B0}"/>
              </a:ext>
            </a:extLst>
          </p:cNvPr>
          <p:cNvSpPr/>
          <p:nvPr/>
        </p:nvSpPr>
        <p:spPr>
          <a:xfrm>
            <a:off x="6373953" y="3667604"/>
            <a:ext cx="4743450" cy="2785533"/>
          </a:xfrm>
          <a:prstGeom prst="roundRect">
            <a:avLst/>
          </a:prstGeom>
          <a:ln w="57150">
            <a:solidFill>
              <a:schemeClr val="accent1">
                <a:lumMod val="40000"/>
                <a:lumOff val="6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sz="2800" b="1" dirty="0">
                <a:latin typeface="Century Gothic" panose="020B0502020202020204" pitchFamily="34" charset="0"/>
              </a:rPr>
              <a:t>What questions do you have about this picture?</a:t>
            </a:r>
          </a:p>
          <a:p>
            <a:pPr algn="ctr"/>
            <a:endParaRPr lang="en-GB" sz="2800" b="1" dirty="0">
              <a:latin typeface="Century Gothic" panose="020B0502020202020204" pitchFamily="34" charset="0"/>
            </a:endParaRPr>
          </a:p>
          <a:p>
            <a:pPr algn="ctr"/>
            <a:r>
              <a:rPr lang="en-GB" sz="2800" dirty="0">
                <a:latin typeface="Century Gothic" panose="020B0502020202020204" pitchFamily="34" charset="0"/>
                <a:cs typeface="Segoe UI" panose="020B0502040204020203" pitchFamily="34" charset="0"/>
              </a:rPr>
              <a:t>Come up with three questions.</a:t>
            </a:r>
          </a:p>
          <a:p>
            <a:pPr algn="ctr"/>
            <a:endParaRPr lang="en-GB" dirty="0"/>
          </a:p>
        </p:txBody>
      </p:sp>
      <p:pic>
        <p:nvPicPr>
          <p:cNvPr id="8" name="Picture 2" descr="Mark 11:1-11, Jesus Triumphal Entry Into Jerusalem | Toward a Sane Faith -  Kevin Ruffcorn Ministries">
            <a:extLst>
              <a:ext uri="{FF2B5EF4-FFF2-40B4-BE49-F238E27FC236}">
                <a16:creationId xmlns:a16="http://schemas.microsoft.com/office/drawing/2014/main" id="{6B723620-61F5-4857-B088-83891CE132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493" y="643467"/>
            <a:ext cx="3766456" cy="28248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3506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a:t>
            </a:r>
            <a:r>
              <a:rPr lang="en-GB" sz="1800" b="1" dirty="0" err="1">
                <a:latin typeface="Century Gothic" panose="020B0502020202020204" pitchFamily="34" charset="0"/>
                <a:cs typeface="Segoe UI" panose="020B0502040204020203" pitchFamily="34" charset="0"/>
              </a:rPr>
              <a:t>matthew</a:t>
            </a:r>
            <a:r>
              <a:rPr lang="en-GB" sz="1800" b="1" dirty="0">
                <a:latin typeface="Century Gothic" panose="020B0502020202020204" pitchFamily="34" charset="0"/>
                <a:cs typeface="Segoe UI" panose="020B0502040204020203" pitchFamily="34" charset="0"/>
              </a:rPr>
              <a:t> 21:1 - 11</a:t>
            </a:r>
            <a:r>
              <a:rPr lang="en-GB" sz="1800" dirty="0">
                <a:latin typeface="Century Gothic" panose="020B0502020202020204" pitchFamily="34" charset="0"/>
                <a:cs typeface="Segoe UI" panose="020B0502040204020203" pitchFamily="34" charset="0"/>
              </a:rPr>
              <a:t>)</a:t>
            </a:r>
          </a:p>
        </p:txBody>
      </p:sp>
      <p:sp>
        <p:nvSpPr>
          <p:cNvPr id="4" name="Rectangle 3">
            <a:extLst>
              <a:ext uri="{FF2B5EF4-FFF2-40B4-BE49-F238E27FC236}">
                <a16:creationId xmlns:a16="http://schemas.microsoft.com/office/drawing/2014/main" id="{76862E91-B6B9-452E-A55A-09B8B3F3FF12}"/>
              </a:ext>
            </a:extLst>
          </p:cNvPr>
          <p:cNvSpPr/>
          <p:nvPr/>
        </p:nvSpPr>
        <p:spPr>
          <a:xfrm>
            <a:off x="575894" y="2486867"/>
            <a:ext cx="11299372" cy="3477875"/>
          </a:xfrm>
          <a:prstGeom prst="rect">
            <a:avLst/>
          </a:prstGeom>
        </p:spPr>
        <p:txBody>
          <a:bodyPr wrap="square">
            <a:spAutoFit/>
          </a:bodyPr>
          <a:lstStyle/>
          <a:p>
            <a:r>
              <a:rPr lang="en-GB" sz="2000" dirty="0">
                <a:latin typeface="Century Gothic" panose="020B0502020202020204" pitchFamily="34" charset="0"/>
              </a:rPr>
              <a:t>21 Jesus and his followers were coming closer to Jerusalem. But first they stopped at </a:t>
            </a:r>
            <a:r>
              <a:rPr lang="en-GB" sz="2000" dirty="0" err="1">
                <a:latin typeface="Century Gothic" panose="020B0502020202020204" pitchFamily="34" charset="0"/>
              </a:rPr>
              <a:t>Bethphage</a:t>
            </a:r>
            <a:r>
              <a:rPr lang="en-GB" sz="2000" dirty="0">
                <a:latin typeface="Century Gothic" panose="020B0502020202020204" pitchFamily="34" charset="0"/>
              </a:rPr>
              <a:t> at the hill called the Mount of Olives. From there Jesus sent two of his followers into the town. 2 He said to them, “Go to the town you can see there. When you enter it, you will find a donkey tied there with its colt. Untie them and bring them to me. 3 If anyone asks you why you are taking the donkeys, tell him, ‘The Master needs them. He will send them back soon.’” 4 This was to make clear the full meaning of what the prophet said:</a:t>
            </a:r>
          </a:p>
          <a:p>
            <a:endParaRPr lang="en-GB" sz="2000" dirty="0">
              <a:latin typeface="Century Gothic" panose="020B0502020202020204" pitchFamily="34" charset="0"/>
            </a:endParaRPr>
          </a:p>
          <a:p>
            <a:r>
              <a:rPr lang="en-GB" sz="2000" dirty="0">
                <a:latin typeface="Century Gothic" panose="020B0502020202020204" pitchFamily="34" charset="0"/>
              </a:rPr>
              <a:t>5 “Tell the people of Jerusalem,</a:t>
            </a:r>
          </a:p>
          <a:p>
            <a:r>
              <a:rPr lang="en-GB" sz="2000" dirty="0">
                <a:latin typeface="Century Gothic" panose="020B0502020202020204" pitchFamily="34" charset="0"/>
              </a:rPr>
              <a:t>    ‘Your king is coming to you.</a:t>
            </a:r>
          </a:p>
          <a:p>
            <a:r>
              <a:rPr lang="en-GB" sz="2000" dirty="0">
                <a:latin typeface="Century Gothic" panose="020B0502020202020204" pitchFamily="34" charset="0"/>
              </a:rPr>
              <a:t>He is gentle and riding on a donkey.</a:t>
            </a:r>
          </a:p>
          <a:p>
            <a:r>
              <a:rPr lang="en-GB" sz="2000" dirty="0">
                <a:latin typeface="Century Gothic" panose="020B0502020202020204" pitchFamily="34" charset="0"/>
              </a:rPr>
              <a:t>    He is on the colt of a donkey.’” Isaiah 62:11; Zechariah 9:9</a:t>
            </a:r>
          </a:p>
        </p:txBody>
      </p:sp>
    </p:spTree>
    <p:extLst>
      <p:ext uri="{BB962C8B-B14F-4D97-AF65-F5344CB8AC3E}">
        <p14:creationId xmlns:p14="http://schemas.microsoft.com/office/powerpoint/2010/main" val="35126249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Bible Passage </a:t>
            </a:r>
            <a:r>
              <a:rPr lang="en-GB" sz="1800" b="1" dirty="0">
                <a:latin typeface="Century Gothic" panose="020B0502020202020204" pitchFamily="34" charset="0"/>
                <a:cs typeface="Segoe UI" panose="020B0502040204020203" pitchFamily="34" charset="0"/>
              </a:rPr>
              <a:t>(based on </a:t>
            </a:r>
            <a:r>
              <a:rPr lang="en-GB" sz="1800" b="1" dirty="0" err="1">
                <a:latin typeface="Century Gothic" panose="020B0502020202020204" pitchFamily="34" charset="0"/>
                <a:cs typeface="Segoe UI" panose="020B0502040204020203" pitchFamily="34" charset="0"/>
              </a:rPr>
              <a:t>matthew</a:t>
            </a:r>
            <a:r>
              <a:rPr lang="en-GB" sz="1800" b="1" dirty="0">
                <a:latin typeface="Century Gothic" panose="020B0502020202020204" pitchFamily="34" charset="0"/>
                <a:cs typeface="Segoe UI" panose="020B0502040204020203" pitchFamily="34" charset="0"/>
              </a:rPr>
              <a:t> 21: 1 - 11</a:t>
            </a:r>
            <a:r>
              <a:rPr lang="en-GB" sz="1800" dirty="0">
                <a:latin typeface="Century Gothic" panose="020B0502020202020204" pitchFamily="34" charset="0"/>
                <a:cs typeface="Segoe UI" panose="020B0502040204020203" pitchFamily="34" charset="0"/>
              </a:rPr>
              <a:t>)</a:t>
            </a:r>
          </a:p>
        </p:txBody>
      </p:sp>
      <p:sp>
        <p:nvSpPr>
          <p:cNvPr id="3" name="Rectangle 2">
            <a:extLst>
              <a:ext uri="{FF2B5EF4-FFF2-40B4-BE49-F238E27FC236}">
                <a16:creationId xmlns:a16="http://schemas.microsoft.com/office/drawing/2014/main" id="{A96436F8-6364-48A6-BCEC-65D4EC6E6A33}"/>
              </a:ext>
            </a:extLst>
          </p:cNvPr>
          <p:cNvSpPr/>
          <p:nvPr/>
        </p:nvSpPr>
        <p:spPr>
          <a:xfrm>
            <a:off x="273481" y="1932249"/>
            <a:ext cx="11332029" cy="4462760"/>
          </a:xfrm>
          <a:prstGeom prst="rect">
            <a:avLst/>
          </a:prstGeom>
        </p:spPr>
        <p:txBody>
          <a:bodyPr wrap="square">
            <a:spAutoFit/>
          </a:bodyPr>
          <a:lstStyle/>
          <a:p>
            <a:r>
              <a:rPr lang="en-GB" sz="2000" dirty="0">
                <a:latin typeface="Century Gothic" panose="020B0502020202020204" pitchFamily="34" charset="0"/>
              </a:rPr>
              <a:t>6 The followers went and did what Jesus told them to do. 7 They brought the donkey and the colt to Jesus. They laid their coats on the donkeys, and Jesus sat on them. 8 Many people spread their coats on the road before Jesus. Others cut branches from the trees and spread them on the road. 9 Some of the people were walking ahead of Jesus. Others were walking behind him. All the people were shouting,</a:t>
            </a:r>
          </a:p>
          <a:p>
            <a:endParaRPr lang="en-GB" sz="2000" dirty="0">
              <a:latin typeface="Century Gothic" panose="020B0502020202020204" pitchFamily="34" charset="0"/>
            </a:endParaRPr>
          </a:p>
          <a:p>
            <a:r>
              <a:rPr lang="en-GB" sz="2000" dirty="0">
                <a:latin typeface="Century Gothic" panose="020B0502020202020204" pitchFamily="34" charset="0"/>
              </a:rPr>
              <a:t>“Praise[a] to the Son of David!</a:t>
            </a:r>
          </a:p>
          <a:p>
            <a:r>
              <a:rPr lang="en-GB" sz="2000" dirty="0">
                <a:latin typeface="Century Gothic" panose="020B0502020202020204" pitchFamily="34" charset="0"/>
              </a:rPr>
              <a:t>God bless the One who comes in the name of the Lord! Psalm 118:26</a:t>
            </a:r>
          </a:p>
          <a:p>
            <a:r>
              <a:rPr lang="en-GB" sz="2000" dirty="0">
                <a:latin typeface="Century Gothic" panose="020B0502020202020204" pitchFamily="34" charset="0"/>
              </a:rPr>
              <a:t>Praise to God in heaven!”</a:t>
            </a:r>
          </a:p>
          <a:p>
            <a:r>
              <a:rPr lang="en-GB" sz="2000" b="1" baseline="30000" dirty="0">
                <a:latin typeface="Century Gothic" panose="020B0502020202020204" pitchFamily="34" charset="0"/>
              </a:rPr>
              <a:t>10 </a:t>
            </a:r>
            <a:r>
              <a:rPr lang="en-GB" sz="2000" dirty="0">
                <a:latin typeface="Century Gothic" panose="020B0502020202020204" pitchFamily="34" charset="0"/>
              </a:rPr>
              <a:t>Then Jesus went into Jerusalem. The city was filled with excitement. The people asked, “Who is this man?”</a:t>
            </a:r>
          </a:p>
          <a:p>
            <a:r>
              <a:rPr lang="en-GB" sz="2000" b="1" baseline="30000" dirty="0">
                <a:latin typeface="Century Gothic" panose="020B0502020202020204" pitchFamily="34" charset="0"/>
              </a:rPr>
              <a:t>11 </a:t>
            </a:r>
            <a:r>
              <a:rPr lang="en-GB" sz="2000" dirty="0">
                <a:latin typeface="Century Gothic" panose="020B0502020202020204" pitchFamily="34" charset="0"/>
              </a:rPr>
              <a:t>The crowd answered, “This man is Jesus. He is the prophet from the town of Nazareth in Galilee.”</a:t>
            </a:r>
          </a:p>
          <a:p>
            <a:endParaRPr lang="en-GB" sz="2400" dirty="0">
              <a:latin typeface="Century Gothic" panose="020B0502020202020204" pitchFamily="34" charset="0"/>
            </a:endParaRPr>
          </a:p>
        </p:txBody>
      </p:sp>
    </p:spTree>
    <p:extLst>
      <p:ext uri="{BB962C8B-B14F-4D97-AF65-F5344CB8AC3E}">
        <p14:creationId xmlns:p14="http://schemas.microsoft.com/office/powerpoint/2010/main" val="11825481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Responding</a:t>
            </a:r>
            <a:r>
              <a:rPr lang="en-GB" b="1" dirty="0"/>
              <a:t> </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GB" dirty="0"/>
          </a:p>
        </p:txBody>
      </p:sp>
      <p:sp>
        <p:nvSpPr>
          <p:cNvPr id="5" name="TextBox 4">
            <a:extLst>
              <a:ext uri="{FF2B5EF4-FFF2-40B4-BE49-F238E27FC236}">
                <a16:creationId xmlns:a16="http://schemas.microsoft.com/office/drawing/2014/main" id="{67118D01-90CC-4AE8-8871-0E41A97E204C}"/>
              </a:ext>
            </a:extLst>
          </p:cNvPr>
          <p:cNvSpPr txBox="1"/>
          <p:nvPr/>
        </p:nvSpPr>
        <p:spPr>
          <a:xfrm>
            <a:off x="1171038" y="2914650"/>
            <a:ext cx="9839325" cy="2800767"/>
          </a:xfrm>
          <a:prstGeom prst="rect">
            <a:avLst/>
          </a:prstGeom>
          <a:noFill/>
        </p:spPr>
        <p:txBody>
          <a:bodyPr wrap="square" rtlCol="0">
            <a:spAutoFit/>
          </a:bodyPr>
          <a:lstStyle/>
          <a:p>
            <a:pPr algn="ctr"/>
            <a:r>
              <a:rPr lang="en-GB" sz="4400" b="1" dirty="0">
                <a:latin typeface="Century Gothic" panose="020B0502020202020204" pitchFamily="34" charset="0"/>
              </a:rPr>
              <a:t>What can we learn from this story?</a:t>
            </a:r>
          </a:p>
          <a:p>
            <a:pPr algn="ctr"/>
            <a:endParaRPr lang="en-GB" sz="4400" b="1" dirty="0">
              <a:latin typeface="Century Gothic" panose="020B0502020202020204" pitchFamily="34" charset="0"/>
            </a:endParaRPr>
          </a:p>
          <a:p>
            <a:pPr algn="ctr"/>
            <a:r>
              <a:rPr lang="en-GB" sz="4400" b="1" dirty="0">
                <a:latin typeface="Century Gothic" panose="020B0502020202020204" pitchFamily="34" charset="0"/>
              </a:rPr>
              <a:t>What do you find encouraging?</a:t>
            </a:r>
          </a:p>
          <a:p>
            <a:pPr algn="ctr"/>
            <a:r>
              <a:rPr lang="en-GB" sz="4400" b="1" dirty="0">
                <a:latin typeface="Century Gothic" panose="020B0502020202020204" pitchFamily="34" charset="0"/>
              </a:rPr>
              <a:t>What do you find challenging? </a:t>
            </a: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14808798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80512" y="2138570"/>
            <a:ext cx="10620375" cy="4352925"/>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200" dirty="0">
                <a:latin typeface="Century Gothic" panose="020B0502020202020204" pitchFamily="34" charset="0"/>
                <a:cs typeface="Segoe UI" panose="020B0502040204020203" pitchFamily="34" charset="0"/>
              </a:rPr>
              <a:t>Encourage the pupils to respond with their own prayers first or through the prayer space or use the prayer below:</a:t>
            </a:r>
          </a:p>
          <a:p>
            <a:r>
              <a:rPr lang="en-GB" sz="2200" b="1" dirty="0">
                <a:latin typeface="Century Gothic" panose="020B0502020202020204" pitchFamily="34" charset="0"/>
                <a:cs typeface="Segoe UI" panose="020B0502040204020203" pitchFamily="34" charset="0"/>
              </a:rPr>
              <a:t>Dear God, </a:t>
            </a:r>
          </a:p>
          <a:p>
            <a:r>
              <a:rPr lang="en-GB" sz="2200" b="1" dirty="0">
                <a:latin typeface="Century Gothic" panose="020B0502020202020204" pitchFamily="34" charset="0"/>
                <a:cs typeface="Segoe UI" panose="020B0502040204020203" pitchFamily="34" charset="0"/>
              </a:rPr>
              <a:t>Help us to remember that day when all the adults and children waved palm branches and cheered as Jesus entered Jerusalem as King. </a:t>
            </a:r>
          </a:p>
          <a:p>
            <a:r>
              <a:rPr lang="en-GB" sz="2200" b="1" dirty="0">
                <a:latin typeface="Century Gothic" panose="020B0502020202020204" pitchFamily="34" charset="0"/>
                <a:cs typeface="Segoe UI" panose="020B0502040204020203" pitchFamily="34" charset="0"/>
              </a:rPr>
              <a:t>Help us to remember that he is our wonderful King </a:t>
            </a:r>
          </a:p>
          <a:p>
            <a:r>
              <a:rPr lang="en-GB" sz="2200" b="1" dirty="0">
                <a:latin typeface="Century Gothic" panose="020B0502020202020204" pitchFamily="34" charset="0"/>
                <a:cs typeface="Segoe UI" panose="020B0502040204020203" pitchFamily="34" charset="0"/>
              </a:rPr>
              <a:t>and that we can praise him everyday! </a:t>
            </a:r>
          </a:p>
          <a:p>
            <a:r>
              <a:rPr lang="en-GB" sz="2200" b="1" dirty="0">
                <a:latin typeface="Century Gothic" panose="020B0502020202020204" pitchFamily="34" charset="0"/>
                <a:cs typeface="Segoe UI" panose="020B0502040204020203" pitchFamily="34" charset="0"/>
              </a:rPr>
              <a:t>In Jesus’ name </a:t>
            </a:r>
          </a:p>
          <a:p>
            <a:r>
              <a:rPr lang="en-GB" sz="2200" b="1" dirty="0">
                <a:latin typeface="Century Gothic" panose="020B0502020202020204" pitchFamily="34" charset="0"/>
                <a:cs typeface="Segoe UI" panose="020B0502040204020203" pitchFamily="34" charset="0"/>
              </a:rPr>
              <a:t>Amen.</a:t>
            </a:r>
          </a:p>
          <a:p>
            <a:endParaRPr lang="en-GB" sz="2200" b="1" dirty="0">
              <a:latin typeface="Century Gothic" panose="020B0502020202020204"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06623" y="5521607"/>
            <a:ext cx="938542" cy="1213469"/>
          </a:xfrm>
          <a:prstGeom prst="rect">
            <a:avLst/>
          </a:prstGeom>
        </p:spPr>
      </p:pic>
    </p:spTree>
    <p:extLst>
      <p:ext uri="{BB962C8B-B14F-4D97-AF65-F5344CB8AC3E}">
        <p14:creationId xmlns:p14="http://schemas.microsoft.com/office/powerpoint/2010/main" val="7806411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icture containing sitting, computer&#10;&#10;Description automatically generated">
            <a:extLst>
              <a:ext uri="{FF2B5EF4-FFF2-40B4-BE49-F238E27FC236}">
                <a16:creationId xmlns:a16="http://schemas.microsoft.com/office/drawing/2014/main" id="{7A348043-2C3F-4802-AABD-E3E86DD5F5F3}"/>
              </a:ext>
            </a:extLst>
          </p:cNvPr>
          <p:cNvPicPr>
            <a:picLocks noChangeAspect="1"/>
          </p:cNvPicPr>
          <p:nvPr/>
        </p:nvPicPr>
        <p:blipFill>
          <a:blip r:embed="rId2"/>
          <a:stretch>
            <a:fillRect/>
          </a:stretch>
        </p:blipFill>
        <p:spPr>
          <a:xfrm>
            <a:off x="2461780" y="1208531"/>
            <a:ext cx="3457572"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4" y="1419225"/>
            <a:ext cx="3225165"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Wednesday</a:t>
            </a:r>
          </a:p>
        </p:txBody>
      </p:sp>
    </p:spTree>
    <p:extLst>
      <p:ext uri="{BB962C8B-B14F-4D97-AF65-F5344CB8AC3E}">
        <p14:creationId xmlns:p14="http://schemas.microsoft.com/office/powerpoint/2010/main" val="3536110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AEAEA">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A59258C-AAC2-41CD-973C-7439B122A3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Clr>
                <a:schemeClr val="accent1"/>
              </a:buClr>
              <a:buFont typeface="Arial" panose="020B0604020202020204" pitchFamily="34" charset="0"/>
              <a:buChar char="•"/>
            </a:pPr>
            <a:endParaRPr lang="en-US" dirty="0"/>
          </a:p>
        </p:txBody>
      </p:sp>
      <p:sp>
        <p:nvSpPr>
          <p:cNvPr id="12" name="Rectangle 11">
            <a:extLst>
              <a:ext uri="{FF2B5EF4-FFF2-40B4-BE49-F238E27FC236}">
                <a16:creationId xmlns:a16="http://schemas.microsoft.com/office/drawing/2014/main" id="{54516B72-0116-42B2-82A2-B11218A366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11319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643468" y="1033389"/>
            <a:ext cx="4826256" cy="4825409"/>
          </a:xfrm>
        </p:spPr>
        <p:txBody>
          <a:bodyPr anchor="ctr">
            <a:normAutofit fontScale="90000"/>
          </a:bodyPr>
          <a:lstStyle/>
          <a:p>
            <a:pPr>
              <a:lnSpc>
                <a:spcPct val="90000"/>
              </a:lnSpc>
            </a:pP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r>
              <a:rPr lang="en-GB" sz="4200" b="1" dirty="0">
                <a:solidFill>
                  <a:srgbClr val="FFFFFF"/>
                </a:solidFill>
                <a:latin typeface="Century Gothic" panose="020B0502020202020204" pitchFamily="34" charset="0"/>
              </a:rPr>
              <a:t>Classroom Worship </a:t>
            </a:r>
            <a:br>
              <a:rPr lang="en-GB" sz="4200" b="1" dirty="0">
                <a:solidFill>
                  <a:srgbClr val="FFFFFF"/>
                </a:solidFill>
                <a:latin typeface="Arial Rounded MT Bold" panose="020F0704030504030204" pitchFamily="34" charset="0"/>
              </a:rPr>
            </a:br>
            <a:br>
              <a:rPr lang="en-GB" sz="4200" b="1" dirty="0">
                <a:solidFill>
                  <a:srgbClr val="FFFFFF"/>
                </a:solidFill>
                <a:latin typeface="Arial Rounded MT Bold" panose="020F0704030504030204" pitchFamily="34" charset="0"/>
              </a:rPr>
            </a:br>
            <a:br>
              <a:rPr lang="en-GB" sz="4200" dirty="0">
                <a:solidFill>
                  <a:srgbClr val="FFFFFF"/>
                </a:solidFill>
              </a:rPr>
            </a:br>
            <a:br>
              <a:rPr lang="en-GB" sz="4200" dirty="0">
                <a:solidFill>
                  <a:srgbClr val="FFFFFF"/>
                </a:solidFill>
              </a:rPr>
            </a:br>
            <a:endParaRPr lang="en-GB" sz="4200" dirty="0">
              <a:solidFill>
                <a:srgbClr val="FFFFFF"/>
              </a:solidFill>
            </a:endParaRPr>
          </a:p>
        </p:txBody>
      </p:sp>
      <p:sp>
        <p:nvSpPr>
          <p:cNvPr id="14" name="Rectangle 13">
            <a:extLst>
              <a:ext uri="{FF2B5EF4-FFF2-40B4-BE49-F238E27FC236}">
                <a16:creationId xmlns:a16="http://schemas.microsoft.com/office/drawing/2014/main" id="{7CDB507F-21B7-4C27-B0FC-D9C465C6DB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2579" y="460868"/>
            <a:ext cx="4828032" cy="111654"/>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7AB1AE17-B7A3-4363-95CD-25441E2FF1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82774" y="460868"/>
            <a:ext cx="4828032" cy="11165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6755769" y="1033390"/>
            <a:ext cx="4855037" cy="4825409"/>
          </a:xfrm>
          <a:solidFill>
            <a:schemeClr val="bg2"/>
          </a:solidFill>
          <a:ln w="57150">
            <a:noFill/>
          </a:ln>
        </p:spPr>
        <p:txBody>
          <a:bodyPr anchor="ctr">
            <a:normAutofit lnSpcReduction="10000"/>
          </a:bodyPr>
          <a:lstStyle/>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ABSTRACT</a:t>
            </a:r>
          </a:p>
          <a:p>
            <a:pPr marL="0" indent="0">
              <a:lnSpc>
                <a:spcPct val="90000"/>
              </a:lnSpc>
              <a:buNone/>
            </a:pPr>
            <a:r>
              <a:rPr lang="en-GB" sz="1700" dirty="0">
                <a:solidFill>
                  <a:schemeClr val="accent2">
                    <a:lumMod val="50000"/>
                  </a:schemeClr>
                </a:solidFill>
                <a:latin typeface="Century Gothic" panose="020B0502020202020204" pitchFamily="34" charset="0"/>
                <a:cs typeface="Segoe UI" panose="020B0502040204020203" pitchFamily="34" charset="0"/>
              </a:rPr>
              <a:t>Collective worship in a classroom has a different feel from worship in the hall.  The more intimate nature of the worship can make everyone feel more readily included. It is also the perfect setting to look at some of life’s big issues in a prayerful and reflective manner. This resource supports small group worship through the theme of </a:t>
            </a:r>
          </a:p>
          <a:p>
            <a:pPr marL="0" indent="0">
              <a:lnSpc>
                <a:spcPct val="90000"/>
              </a:lnSpc>
              <a:buNone/>
            </a:pPr>
            <a:r>
              <a:rPr lang="en-GB" sz="1700" b="1" dirty="0">
                <a:solidFill>
                  <a:schemeClr val="accent2">
                    <a:lumMod val="50000"/>
                  </a:schemeClr>
                </a:solidFill>
                <a:latin typeface="Century Gothic" panose="020B0502020202020204" pitchFamily="34" charset="0"/>
                <a:cs typeface="Segoe UI" panose="020B0502040204020203" pitchFamily="34" charset="0"/>
              </a:rPr>
              <a:t>EASTER</a:t>
            </a:r>
            <a:r>
              <a:rPr lang="en-GB" sz="1700" dirty="0">
                <a:solidFill>
                  <a:schemeClr val="accent2">
                    <a:lumMod val="50000"/>
                  </a:schemeClr>
                </a:solidFill>
                <a:latin typeface="Century Gothic" panose="020B0502020202020204" pitchFamily="34" charset="0"/>
                <a:cs typeface="Segoe UI" panose="020B0502040204020203" pitchFamily="34" charset="0"/>
              </a:rPr>
              <a:t>:</a:t>
            </a:r>
          </a:p>
          <a:p>
            <a:r>
              <a:rPr lang="en-GB" dirty="0">
                <a:solidFill>
                  <a:srgbClr val="002060"/>
                </a:solidFill>
                <a:latin typeface="Century Gothic" panose="020B0502020202020204" pitchFamily="34" charset="0"/>
              </a:rPr>
              <a:t>Palm Sunday </a:t>
            </a:r>
            <a:endParaRPr lang="en-GB" sz="1600" dirty="0">
              <a:solidFill>
                <a:srgbClr val="002060"/>
              </a:solidFill>
              <a:latin typeface="Century Gothic" panose="020B0502020202020204" pitchFamily="34" charset="0"/>
            </a:endParaRPr>
          </a:p>
          <a:p>
            <a:r>
              <a:rPr lang="en-GB" dirty="0">
                <a:solidFill>
                  <a:srgbClr val="002060"/>
                </a:solidFill>
                <a:latin typeface="Century Gothic" panose="020B0502020202020204" pitchFamily="34" charset="0"/>
              </a:rPr>
              <a:t>Clearing of the Temple </a:t>
            </a:r>
          </a:p>
          <a:p>
            <a:r>
              <a:rPr lang="en-GB" dirty="0">
                <a:solidFill>
                  <a:srgbClr val="002060"/>
                </a:solidFill>
                <a:latin typeface="Century Gothic" panose="020B0502020202020204" pitchFamily="34" charset="0"/>
              </a:rPr>
              <a:t>Anointing </a:t>
            </a:r>
          </a:p>
          <a:p>
            <a:r>
              <a:rPr lang="en-GB" dirty="0">
                <a:solidFill>
                  <a:srgbClr val="002060"/>
                </a:solidFill>
                <a:latin typeface="Century Gothic" panose="020B0502020202020204" pitchFamily="34" charset="0"/>
              </a:rPr>
              <a:t>Last Supper </a:t>
            </a:r>
          </a:p>
          <a:p>
            <a:r>
              <a:rPr lang="en-GB" dirty="0">
                <a:solidFill>
                  <a:srgbClr val="002060"/>
                </a:solidFill>
                <a:latin typeface="Century Gothic" panose="020B0502020202020204" pitchFamily="34" charset="0"/>
              </a:rPr>
              <a:t>Crucifixion </a:t>
            </a:r>
          </a:p>
          <a:p>
            <a:r>
              <a:rPr lang="en-GB" dirty="0">
                <a:solidFill>
                  <a:srgbClr val="002060"/>
                </a:solidFill>
                <a:latin typeface="Century Gothic" panose="020B0502020202020204" pitchFamily="34" charset="0"/>
              </a:rPr>
              <a:t>Resurrection </a:t>
            </a:r>
            <a:endParaRPr lang="en-GB" sz="1700" dirty="0">
              <a:solidFill>
                <a:srgbClr val="002060"/>
              </a:solidFill>
              <a:latin typeface="Century Gothic" panose="020B0502020202020204" pitchFamily="34" charset="0"/>
              <a:cs typeface="Segoe UI" panose="020B0502040204020203" pitchFamily="34" charset="0"/>
            </a:endParaRPr>
          </a:p>
        </p:txBody>
      </p:sp>
      <p:pic>
        <p:nvPicPr>
          <p:cNvPr id="2" name="Picture 1">
            <a:extLst>
              <a:ext uri="{FF2B5EF4-FFF2-40B4-BE49-F238E27FC236}">
                <a16:creationId xmlns:a16="http://schemas.microsoft.com/office/drawing/2014/main" id="{9089FFD9-179B-4D1A-B2CD-D9FCA439F27A}"/>
              </a:ext>
            </a:extLst>
          </p:cNvPr>
          <p:cNvPicPr>
            <a:picLocks noChangeAspect="1"/>
          </p:cNvPicPr>
          <p:nvPr/>
        </p:nvPicPr>
        <p:blipFill>
          <a:blip r:embed="rId2"/>
          <a:stretch>
            <a:fillRect/>
          </a:stretch>
        </p:blipFill>
        <p:spPr>
          <a:xfrm>
            <a:off x="642579" y="5212080"/>
            <a:ext cx="2816596" cy="1008924"/>
          </a:xfrm>
          <a:prstGeom prst="rect">
            <a:avLst/>
          </a:prstGeom>
        </p:spPr>
      </p:pic>
    </p:spTree>
    <p:extLst>
      <p:ext uri="{BB962C8B-B14F-4D97-AF65-F5344CB8AC3E}">
        <p14:creationId xmlns:p14="http://schemas.microsoft.com/office/powerpoint/2010/main" val="26223461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a:xfrm>
            <a:off x="581192" y="702156"/>
            <a:ext cx="11029616" cy="1013800"/>
          </a:xfrm>
        </p:spPr>
        <p:txBody>
          <a:bodyPr vert="horz" lIns="91440" tIns="45720" rIns="91440" bIns="45720" rtlCol="0" anchor="b">
            <a:normAutofit/>
          </a:bodyPr>
          <a:lstStyle/>
          <a:p>
            <a:r>
              <a:rPr lang="en-US" dirty="0"/>
              <a:t>Prompted to action - challenge</a:t>
            </a:r>
          </a:p>
        </p:txBody>
      </p:sp>
      <p:sp>
        <p:nvSpPr>
          <p:cNvPr id="6" name="TextBox 5">
            <a:extLst>
              <a:ext uri="{FF2B5EF4-FFF2-40B4-BE49-F238E27FC236}">
                <a16:creationId xmlns:a16="http://schemas.microsoft.com/office/drawing/2014/main" id="{4B77AA67-70BB-4B78-9DBC-E9C60B15A2F9}"/>
              </a:ext>
            </a:extLst>
          </p:cNvPr>
          <p:cNvSpPr txBox="1"/>
          <p:nvPr/>
        </p:nvSpPr>
        <p:spPr>
          <a:xfrm>
            <a:off x="4700336" y="3175796"/>
            <a:ext cx="5514806" cy="4428162"/>
          </a:xfrm>
          <a:prstGeom prst="rect">
            <a:avLst/>
          </a:prstGeom>
        </p:spPr>
        <p:txBody>
          <a:bodyPr vert="horz" lIns="91440" tIns="45720" rIns="91440" bIns="45720" rtlCol="0" anchor="ctr">
            <a:normAutofit/>
          </a:bodyPr>
          <a:lstStyle/>
          <a:p>
            <a:pPr>
              <a:lnSpc>
                <a:spcPct val="90000"/>
              </a:lnSpc>
              <a:spcBef>
                <a:spcPct val="20000"/>
              </a:spcBef>
              <a:spcAft>
                <a:spcPts val="600"/>
              </a:spcAft>
              <a:buClr>
                <a:schemeClr val="accent2"/>
              </a:buClr>
              <a:buSzPct val="92000"/>
              <a:buFont typeface="Wingdings 2" panose="05020102010507070707" pitchFamily="18" charset="2"/>
              <a:buChar char=""/>
            </a:pPr>
            <a:endParaRPr lang="en-US" sz="1600" b="1" dirty="0">
              <a:solidFill>
                <a:schemeClr val="tx2"/>
              </a:solidFill>
              <a:hlinkClick r:id="rId2">
                <a:extLst>
                  <a:ext uri="{A12FA001-AC4F-418D-AE19-62706E023703}">
                    <ahyp:hlinkClr xmlns:ahyp="http://schemas.microsoft.com/office/drawing/2018/hyperlinkcolor" val="tx"/>
                  </a:ext>
                </a:extLst>
              </a:hlinkClick>
            </a:endParaRPr>
          </a:p>
          <a:p>
            <a:pPr>
              <a:lnSpc>
                <a:spcPct val="90000"/>
              </a:lnSpc>
              <a:spcBef>
                <a:spcPct val="20000"/>
              </a:spcBef>
              <a:spcAft>
                <a:spcPts val="600"/>
              </a:spcAft>
              <a:buClr>
                <a:schemeClr val="accent2"/>
              </a:buClr>
              <a:buSzPct val="92000"/>
            </a:pPr>
            <a:r>
              <a:rPr lang="en-US" sz="2800" b="1" dirty="0">
                <a:solidFill>
                  <a:schemeClr val="tx2"/>
                </a:solidFill>
                <a:latin typeface="Century Gothic" panose="020B0502020202020204" pitchFamily="34" charset="0"/>
              </a:rPr>
              <a:t>Remind people of the theme for the week and of the Bible story- Jesus was welcomed as King.</a:t>
            </a: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4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buFont typeface="Wingdings 2" panose="05020102010507070707" pitchFamily="18" charset="2"/>
              <a:buChar char=""/>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2000" b="1" dirty="0">
              <a:solidFill>
                <a:schemeClr val="tx2"/>
              </a:solidFill>
              <a:latin typeface="Century Gothic" panose="020B0502020202020204" pitchFamily="34" charset="0"/>
            </a:endParaRPr>
          </a:p>
          <a:p>
            <a:pPr>
              <a:lnSpc>
                <a:spcPct val="90000"/>
              </a:lnSpc>
              <a:spcBef>
                <a:spcPct val="20000"/>
              </a:spcBef>
              <a:spcAft>
                <a:spcPts val="600"/>
              </a:spcAft>
              <a:buClr>
                <a:schemeClr val="accent2"/>
              </a:buClr>
              <a:buSzPct val="92000"/>
            </a:pPr>
            <a:endParaRPr lang="en-US" sz="1300" b="1" dirty="0">
              <a:solidFill>
                <a:schemeClr val="tx2"/>
              </a:solidFill>
            </a:endParaRPr>
          </a:p>
        </p:txBody>
      </p:sp>
      <p:pic>
        <p:nvPicPr>
          <p:cNvPr id="10" name="Picture 9">
            <a:extLst>
              <a:ext uri="{FF2B5EF4-FFF2-40B4-BE49-F238E27FC236}">
                <a16:creationId xmlns:a16="http://schemas.microsoft.com/office/drawing/2014/main" id="{00189ABD-5484-446E-9E4C-7B92793D8D68}"/>
              </a:ext>
            </a:extLst>
          </p:cNvPr>
          <p:cNvPicPr>
            <a:picLocks noChangeAspect="1"/>
          </p:cNvPicPr>
          <p:nvPr/>
        </p:nvPicPr>
        <p:blipFill>
          <a:blip r:embed="rId3"/>
          <a:stretch>
            <a:fillRect/>
          </a:stretch>
        </p:blipFill>
        <p:spPr>
          <a:xfrm>
            <a:off x="11169031" y="5608212"/>
            <a:ext cx="987638" cy="1249788"/>
          </a:xfrm>
          <a:prstGeom prst="rect">
            <a:avLst/>
          </a:prstGeom>
        </p:spPr>
      </p:pic>
      <p:pic>
        <p:nvPicPr>
          <p:cNvPr id="7" name="Picture 8" descr="minions king bob - Bing Images | Minions liebe, Minions bilder, Lustige  minions">
            <a:extLst>
              <a:ext uri="{FF2B5EF4-FFF2-40B4-BE49-F238E27FC236}">
                <a16:creationId xmlns:a16="http://schemas.microsoft.com/office/drawing/2014/main" id="{FBF57DC4-835C-46AA-975C-883116EDAA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887" y="2356730"/>
            <a:ext cx="3051955" cy="37991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0730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766762" y="2195720"/>
            <a:ext cx="10620375"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en-GB" dirty="0">
                <a:latin typeface="Century Gothic" panose="020B0502020202020204" pitchFamily="34" charset="0"/>
              </a:rPr>
              <a:t>			</a:t>
            </a:r>
            <a:r>
              <a:rPr lang="en-GB" sz="2800" dirty="0">
                <a:latin typeface="Century Gothic" panose="020B0502020202020204" pitchFamily="34" charset="0"/>
              </a:rPr>
              <a:t>			What rules would Jesus have in His Kingdom</a:t>
            </a:r>
            <a:r>
              <a:rPr lang="en-GB" sz="2800" dirty="0"/>
              <a:t>?</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3"/>
          <a:stretch>
            <a:fillRect/>
          </a:stretch>
        </p:blipFill>
        <p:spPr>
          <a:xfrm>
            <a:off x="246538" y="4853244"/>
            <a:ext cx="1368513" cy="1766034"/>
          </a:xfrm>
          <a:prstGeom prst="rect">
            <a:avLst/>
          </a:prstGeom>
        </p:spPr>
      </p:pic>
      <p:pic>
        <p:nvPicPr>
          <p:cNvPr id="6" name="Picture 8" descr="minions king bob - Bing Images | Minions liebe, Minions bilder, Lustige  minions">
            <a:extLst>
              <a:ext uri="{FF2B5EF4-FFF2-40B4-BE49-F238E27FC236}">
                <a16:creationId xmlns:a16="http://schemas.microsoft.com/office/drawing/2014/main" id="{CB08C8F2-349B-408F-9C23-4C53F1BD62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8887" y="2356730"/>
            <a:ext cx="3051955" cy="37991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12546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dirty="0">
                <a:latin typeface="Arial Rounded MT Bold" panose="020F0704030504030204" pitchFamily="34" charset="0"/>
              </a:rPr>
              <a:t>Prompted to action – challenge ideas</a:t>
            </a:r>
          </a:p>
        </p:txBody>
      </p:sp>
      <p:sp>
        <p:nvSpPr>
          <p:cNvPr id="3" name="Rectangle: Rounded Corners 2">
            <a:extLst>
              <a:ext uri="{FF2B5EF4-FFF2-40B4-BE49-F238E27FC236}">
                <a16:creationId xmlns:a16="http://schemas.microsoft.com/office/drawing/2014/main" id="{AC42CE92-A390-42C0-8EBC-1C84777A5504}"/>
              </a:ext>
            </a:extLst>
          </p:cNvPr>
          <p:cNvSpPr/>
          <p:nvPr/>
        </p:nvSpPr>
        <p:spPr>
          <a:xfrm>
            <a:off x="4350619" y="2152511"/>
            <a:ext cx="7050270" cy="4352925"/>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r>
              <a:rPr lang="en-GB" sz="2800" dirty="0">
                <a:latin typeface="Century Gothic" panose="020B0502020202020204" pitchFamily="34" charset="0"/>
              </a:rPr>
              <a:t>Create a pledge to keep one of the rules. </a:t>
            </a:r>
          </a:p>
          <a:p>
            <a:pPr algn="ctr"/>
            <a:endParaRPr lang="en-GB" sz="2800" dirty="0">
              <a:latin typeface="Century Gothic" panose="020B0502020202020204" pitchFamily="34" charset="0"/>
            </a:endParaRPr>
          </a:p>
          <a:p>
            <a:pPr algn="ctr"/>
            <a:r>
              <a:rPr lang="en-GB" sz="2800" dirty="0">
                <a:latin typeface="Century Gothic" panose="020B0502020202020204" pitchFamily="34" charset="0"/>
              </a:rPr>
              <a:t>	Write it on coloured paper and add it to the pledge jar.</a:t>
            </a:r>
            <a:endParaRPr lang="en-GB" dirty="0"/>
          </a:p>
        </p:txBody>
      </p:sp>
      <p:pic>
        <p:nvPicPr>
          <p:cNvPr id="26" name="Picture 25">
            <a:extLst>
              <a:ext uri="{FF2B5EF4-FFF2-40B4-BE49-F238E27FC236}">
                <a16:creationId xmlns:a16="http://schemas.microsoft.com/office/drawing/2014/main" id="{D6B0881D-54D1-42DC-8338-FE085C947757}"/>
              </a:ext>
            </a:extLst>
          </p:cNvPr>
          <p:cNvPicPr>
            <a:picLocks noChangeAspect="1"/>
          </p:cNvPicPr>
          <p:nvPr/>
        </p:nvPicPr>
        <p:blipFill>
          <a:blip r:embed="rId2"/>
          <a:stretch>
            <a:fillRect/>
          </a:stretch>
        </p:blipFill>
        <p:spPr>
          <a:xfrm>
            <a:off x="-2947332" y="5186903"/>
            <a:ext cx="1113409" cy="1436828"/>
          </a:xfrm>
          <a:prstGeom prst="rect">
            <a:avLst/>
          </a:prstGeom>
        </p:spPr>
      </p:pic>
      <p:pic>
        <p:nvPicPr>
          <p:cNvPr id="7" name="Picture 8" descr="minions king bob - Bing Images | Minions liebe, Minions bilder, Lustige  minions">
            <a:extLst>
              <a:ext uri="{FF2B5EF4-FFF2-40B4-BE49-F238E27FC236}">
                <a16:creationId xmlns:a16="http://schemas.microsoft.com/office/drawing/2014/main" id="{682019AE-3BA6-4D3E-AE53-F86D91EC97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8887" y="2356730"/>
            <a:ext cx="3051955" cy="379911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D8B70F0-A664-4BFF-B28A-7E07FCFE5DC6}"/>
              </a:ext>
            </a:extLst>
          </p:cNvPr>
          <p:cNvPicPr>
            <a:picLocks noChangeAspect="1"/>
          </p:cNvPicPr>
          <p:nvPr/>
        </p:nvPicPr>
        <p:blipFill>
          <a:blip r:embed="rId4"/>
          <a:stretch>
            <a:fillRect/>
          </a:stretch>
        </p:blipFill>
        <p:spPr>
          <a:xfrm>
            <a:off x="10016239" y="4983831"/>
            <a:ext cx="1309139" cy="1426594"/>
          </a:xfrm>
          <a:prstGeom prst="ellipse">
            <a:avLst/>
          </a:prstGeom>
          <a:ln>
            <a:noFill/>
          </a:ln>
          <a:effectLst>
            <a:softEdge rad="112500"/>
          </a:effectLst>
        </p:spPr>
      </p:pic>
    </p:spTree>
    <p:extLst>
      <p:ext uri="{BB962C8B-B14F-4D97-AF65-F5344CB8AC3E}">
        <p14:creationId xmlns:p14="http://schemas.microsoft.com/office/powerpoint/2010/main" val="29263923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EE21-5E26-44F5-9255-D52213621DA0}"/>
              </a:ext>
            </a:extLst>
          </p:cNvPr>
          <p:cNvSpPr>
            <a:spLocks noGrp="1"/>
          </p:cNvSpPr>
          <p:nvPr>
            <p:ph type="title"/>
          </p:nvPr>
        </p:nvSpPr>
        <p:spPr/>
        <p:txBody>
          <a:bodyPr/>
          <a:lstStyle/>
          <a:p>
            <a:r>
              <a:rPr lang="en-GB" b="1" dirty="0">
                <a:latin typeface="Century Gothic" panose="020B0502020202020204" pitchFamily="34" charset="0"/>
              </a:rPr>
              <a:t>Prayer</a:t>
            </a:r>
          </a:p>
        </p:txBody>
      </p:sp>
      <p:sp>
        <p:nvSpPr>
          <p:cNvPr id="5" name="TextBox 4">
            <a:extLst>
              <a:ext uri="{FF2B5EF4-FFF2-40B4-BE49-F238E27FC236}">
                <a16:creationId xmlns:a16="http://schemas.microsoft.com/office/drawing/2014/main" id="{67118D01-90CC-4AE8-8871-0E41A97E204C}"/>
              </a:ext>
            </a:extLst>
          </p:cNvPr>
          <p:cNvSpPr txBox="1"/>
          <p:nvPr/>
        </p:nvSpPr>
        <p:spPr>
          <a:xfrm>
            <a:off x="1066261" y="2460943"/>
            <a:ext cx="9839325" cy="523220"/>
          </a:xfrm>
          <a:prstGeom prst="rect">
            <a:avLst/>
          </a:prstGeom>
          <a:noFill/>
        </p:spPr>
        <p:txBody>
          <a:bodyPr wrap="square" rtlCol="0">
            <a:spAutoFit/>
          </a:bodyPr>
          <a:lstStyle/>
          <a:p>
            <a:endParaRPr lang="en-GB" sz="1400" b="1" dirty="0"/>
          </a:p>
          <a:p>
            <a:endParaRPr lang="en-GB" sz="1400" b="1" dirty="0"/>
          </a:p>
        </p:txBody>
      </p:sp>
      <p:sp>
        <p:nvSpPr>
          <p:cNvPr id="8" name="Rectangle: Rounded Corners 7">
            <a:extLst>
              <a:ext uri="{FF2B5EF4-FFF2-40B4-BE49-F238E27FC236}">
                <a16:creationId xmlns:a16="http://schemas.microsoft.com/office/drawing/2014/main" id="{AEB2208B-DC1F-44A9-8339-10403C383C75}"/>
              </a:ext>
            </a:extLst>
          </p:cNvPr>
          <p:cNvSpPr/>
          <p:nvPr/>
        </p:nvSpPr>
        <p:spPr>
          <a:xfrm>
            <a:off x="678205" y="1993692"/>
            <a:ext cx="10824993" cy="4762808"/>
          </a:xfrm>
          <a:prstGeom prst="roundRect">
            <a:avLst/>
          </a:prstGeom>
          <a:solidFill>
            <a:schemeClr val="bg2">
              <a:lumMod val="90000"/>
            </a:schemeClr>
          </a:solidFill>
          <a:ln w="76200">
            <a:solidFill>
              <a:schemeClr val="accent1">
                <a:lumMod val="40000"/>
                <a:lumOff val="60000"/>
              </a:schemeClr>
            </a:solidFill>
          </a:ln>
        </p:spPr>
        <p:style>
          <a:lnRef idx="1">
            <a:schemeClr val="accent2"/>
          </a:lnRef>
          <a:fillRef idx="2">
            <a:schemeClr val="accent2"/>
          </a:fillRef>
          <a:effectRef idx="1">
            <a:schemeClr val="accent2"/>
          </a:effectRef>
          <a:fontRef idx="minor">
            <a:schemeClr val="dk1"/>
          </a:fontRef>
        </p:style>
        <p:txBody>
          <a:bodyPr rtlCol="0" anchor="ctr"/>
          <a:lstStyle/>
          <a:p>
            <a:r>
              <a:rPr lang="en-GB" sz="2000" dirty="0">
                <a:latin typeface="Century Gothic" panose="020B0502020202020204" pitchFamily="34" charset="0"/>
                <a:cs typeface="Segoe UI" panose="020B0502040204020203" pitchFamily="34" charset="0"/>
              </a:rPr>
              <a:t>Encourage the pupils to respond with their own prayers first or through the prayer space. You could use the school’s prayer or the Lord’s Prayer:</a:t>
            </a:r>
          </a:p>
          <a:p>
            <a:endParaRPr lang="en-GB" sz="2000" dirty="0">
              <a:latin typeface="Century Gothic" panose="020B0502020202020204" pitchFamily="34" charset="0"/>
              <a:cs typeface="Segoe UI" panose="020B0502040204020203" pitchFamily="34" charset="0"/>
            </a:endParaRPr>
          </a:p>
          <a:p>
            <a:pPr algn="ctr"/>
            <a:r>
              <a:rPr lang="en-GB" sz="2000" dirty="0">
                <a:latin typeface="Century Gothic" panose="020B0502020202020204" pitchFamily="34" charset="0"/>
                <a:cs typeface="Segoe UI" panose="020B0502040204020203" pitchFamily="34" charset="0"/>
              </a:rPr>
              <a:t>	</a:t>
            </a:r>
            <a:r>
              <a:rPr lang="en-GB" sz="2000" b="1" dirty="0">
                <a:latin typeface="Century Gothic" panose="020B0502020202020204" pitchFamily="34" charset="0"/>
                <a:cs typeface="Segoe UI" panose="020B0502040204020203" pitchFamily="34" charset="0"/>
              </a:rPr>
              <a:t>Our Father, in heaven,</a:t>
            </a:r>
          </a:p>
          <a:p>
            <a:pPr algn="ctr"/>
            <a:r>
              <a:rPr lang="en-GB" sz="2000" b="1" dirty="0">
                <a:latin typeface="Century Gothic" panose="020B0502020202020204" pitchFamily="34" charset="0"/>
                <a:cs typeface="Segoe UI" panose="020B0502040204020203" pitchFamily="34" charset="0"/>
              </a:rPr>
              <a:t>Holy is your name.</a:t>
            </a:r>
          </a:p>
          <a:p>
            <a:pPr algn="ctr"/>
            <a:r>
              <a:rPr lang="en-GB" sz="2000" b="1" dirty="0">
                <a:latin typeface="Century Gothic" panose="020B0502020202020204" pitchFamily="34" charset="0"/>
                <a:cs typeface="Segoe UI" panose="020B0502040204020203" pitchFamily="34" charset="0"/>
              </a:rPr>
              <a:t>Your Kingdom come,</a:t>
            </a:r>
          </a:p>
          <a:p>
            <a:pPr algn="ctr"/>
            <a:r>
              <a:rPr lang="en-GB" sz="2000" b="1" dirty="0">
                <a:latin typeface="Century Gothic" panose="020B0502020202020204" pitchFamily="34" charset="0"/>
                <a:cs typeface="Segoe UI" panose="020B0502040204020203" pitchFamily="34" charset="0"/>
              </a:rPr>
              <a:t>Your will be done on earth, as it is in heaven.</a:t>
            </a:r>
          </a:p>
          <a:p>
            <a:pPr algn="ctr"/>
            <a:r>
              <a:rPr lang="en-GB" sz="2000" b="1" dirty="0">
                <a:latin typeface="Century Gothic" panose="020B0502020202020204" pitchFamily="34" charset="0"/>
                <a:cs typeface="Segoe UI" panose="020B0502040204020203" pitchFamily="34" charset="0"/>
              </a:rPr>
              <a:t>Give us this day our daily bread,</a:t>
            </a:r>
          </a:p>
          <a:p>
            <a:pPr algn="ctr"/>
            <a:r>
              <a:rPr lang="en-GB" sz="2000" b="1" dirty="0">
                <a:latin typeface="Century Gothic" panose="020B0502020202020204" pitchFamily="34" charset="0"/>
                <a:cs typeface="Segoe UI" panose="020B0502040204020203" pitchFamily="34" charset="0"/>
              </a:rPr>
              <a:t>And forgive us our sins,</a:t>
            </a:r>
          </a:p>
          <a:p>
            <a:pPr algn="ctr"/>
            <a:r>
              <a:rPr lang="en-GB" sz="2000" b="1" dirty="0">
                <a:latin typeface="Century Gothic" panose="020B0502020202020204" pitchFamily="34" charset="0"/>
                <a:cs typeface="Segoe UI" panose="020B0502040204020203" pitchFamily="34" charset="0"/>
              </a:rPr>
              <a:t>As we forgive those who sin against us,</a:t>
            </a:r>
          </a:p>
          <a:p>
            <a:pPr algn="ctr"/>
            <a:r>
              <a:rPr lang="en-GB" sz="2000" b="1" dirty="0">
                <a:latin typeface="Century Gothic" panose="020B0502020202020204" pitchFamily="34" charset="0"/>
                <a:cs typeface="Segoe UI" panose="020B0502040204020203" pitchFamily="34" charset="0"/>
              </a:rPr>
              <a:t>And lead us not into temptation,</a:t>
            </a:r>
          </a:p>
          <a:p>
            <a:pPr algn="ctr"/>
            <a:r>
              <a:rPr lang="en-GB" sz="2000" b="1" dirty="0">
                <a:latin typeface="Century Gothic" panose="020B0502020202020204" pitchFamily="34" charset="0"/>
                <a:cs typeface="Segoe UI" panose="020B0502040204020203" pitchFamily="34" charset="0"/>
              </a:rPr>
              <a:t>But deliver us from evil.</a:t>
            </a:r>
          </a:p>
          <a:p>
            <a:pPr algn="ctr"/>
            <a:r>
              <a:rPr lang="en-GB" sz="2000" b="1" dirty="0">
                <a:latin typeface="Century Gothic" panose="020B0502020202020204" pitchFamily="34" charset="0"/>
                <a:cs typeface="Segoe UI" panose="020B0502040204020203" pitchFamily="34" charset="0"/>
              </a:rPr>
              <a:t>Amen.</a:t>
            </a:r>
          </a:p>
          <a:p>
            <a:r>
              <a:rPr lang="en-GB" sz="2400" dirty="0">
                <a:latin typeface="Century Gothic" panose="020B0502020202020204" pitchFamily="34" charset="0"/>
                <a:cs typeface="Segoe UI" panose="020B0502040204020203" pitchFamily="34" charset="0"/>
              </a:rPr>
              <a:t>	</a:t>
            </a:r>
            <a:endParaRPr lang="en-GB" sz="2400" dirty="0">
              <a:latin typeface="Segoe UI" panose="020B0502040204020203" pitchFamily="34" charset="0"/>
              <a:cs typeface="Segoe UI" panose="020B0502040204020203" pitchFamily="34" charset="0"/>
            </a:endParaRPr>
          </a:p>
        </p:txBody>
      </p:sp>
      <p:pic>
        <p:nvPicPr>
          <p:cNvPr id="6" name="Picture 5" descr="A drawing of a face&#10;&#10;Description automatically generated">
            <a:extLst>
              <a:ext uri="{FF2B5EF4-FFF2-40B4-BE49-F238E27FC236}">
                <a16:creationId xmlns:a16="http://schemas.microsoft.com/office/drawing/2014/main" id="{B9AC6DAA-89E4-4FFD-82EA-D6A9B90C3EAC}"/>
              </a:ext>
            </a:extLst>
          </p:cNvPr>
          <p:cNvPicPr>
            <a:picLocks noChangeAspect="1"/>
          </p:cNvPicPr>
          <p:nvPr/>
        </p:nvPicPr>
        <p:blipFill>
          <a:blip r:embed="rId2"/>
          <a:stretch>
            <a:fillRect/>
          </a:stretch>
        </p:blipFill>
        <p:spPr>
          <a:xfrm>
            <a:off x="141169" y="5103248"/>
            <a:ext cx="1278686" cy="1653252"/>
          </a:xfrm>
          <a:prstGeom prst="rect">
            <a:avLst/>
          </a:prstGeom>
        </p:spPr>
      </p:pic>
    </p:spTree>
    <p:extLst>
      <p:ext uri="{BB962C8B-B14F-4D97-AF65-F5344CB8AC3E}">
        <p14:creationId xmlns:p14="http://schemas.microsoft.com/office/powerpoint/2010/main" val="20780601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2"/>
          <a:stretch>
            <a:fillRect/>
          </a:stretch>
        </p:blipFill>
        <p:spPr>
          <a:xfrm>
            <a:off x="1640087" y="1208531"/>
            <a:ext cx="5100958" cy="4735069"/>
          </a:xfrm>
          <a:prstGeom prst="rect">
            <a:avLst/>
          </a:prstGeom>
        </p:spPr>
      </p:pic>
      <p:sp>
        <p:nvSpPr>
          <p:cNvPr id="20" name="Rectangle 19">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Thursday</a:t>
            </a:r>
          </a:p>
        </p:txBody>
      </p:sp>
    </p:spTree>
    <p:extLst>
      <p:ext uri="{BB962C8B-B14F-4D97-AF65-F5344CB8AC3E}">
        <p14:creationId xmlns:p14="http://schemas.microsoft.com/office/powerpoint/2010/main" val="26514177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4" name="Rectangle 13">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15">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8" name="Rectangle 17">
            <a:extLst>
              <a:ext uri="{FF2B5EF4-FFF2-40B4-BE49-F238E27FC236}">
                <a16:creationId xmlns:a16="http://schemas.microsoft.com/office/drawing/2014/main" id="{5CC2B463-6BD5-411E-A3CA-67A9FE003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E83E6F24-3E64-4893-9F13-7BEE01C841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6851" y="723899"/>
            <a:ext cx="7498616"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4642843" y="4133956"/>
            <a:ext cx="6798608" cy="2085869"/>
          </a:xfrm>
        </p:spPr>
        <p:txBody>
          <a:bodyPr vert="horz" lIns="91440" tIns="45720" rIns="91440" bIns="45720" rtlCol="0" anchor="b">
            <a:normAutofit fontScale="90000"/>
          </a:bodyPr>
          <a:lstStyle/>
          <a:p>
            <a:pPr>
              <a:lnSpc>
                <a:spcPct val="90000"/>
              </a:lnSpc>
            </a:pPr>
            <a:r>
              <a:rPr lang="en-US" sz="2200" cap="none" dirty="0">
                <a:solidFill>
                  <a:srgbClr val="FFFFFF"/>
                </a:solidFill>
                <a:latin typeface="Century Gothic" panose="020B0502020202020204" pitchFamily="34" charset="0"/>
                <a:cs typeface="Segoe UI" panose="020B0502040204020203" pitchFamily="34" charset="0"/>
              </a:rPr>
              <a:t>Use the Meditation resource alongside the Spiritual Encounters – bible-based meditation teacher’s pack:</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2">
                  <a:extLst>
                    <a:ext uri="{A12FA001-AC4F-418D-AE19-62706E023703}">
                      <ahyp:hlinkClr xmlns:ahyp="http://schemas.microsoft.com/office/drawing/2018/hyperlinkcolor" val="tx"/>
                    </a:ext>
                  </a:extLst>
                </a:hlinkClick>
              </a:rPr>
              <a:t>http://www.ldbe.co.uk/about/guidance- resources/worship-and-meditation/</a:t>
            </a:r>
            <a:r>
              <a:rPr lang="en-US" sz="2200" cap="none" dirty="0">
                <a:solidFill>
                  <a:srgbClr val="FFFFFF"/>
                </a:solidFill>
                <a:latin typeface="Century Gothic" panose="020B0502020202020204" pitchFamily="34" charset="0"/>
                <a:cs typeface="Segoe UI" panose="020B0502040204020203" pitchFamily="34" charset="0"/>
              </a:rPr>
              <a:t>  </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rPr>
              <a:t>Alternatively, you could also use any of the </a:t>
            </a:r>
            <a:r>
              <a:rPr lang="en-US" sz="2200" cap="none" dirty="0" err="1">
                <a:solidFill>
                  <a:srgbClr val="FFFFFF"/>
                </a:solidFill>
                <a:latin typeface="Century Gothic" panose="020B0502020202020204" pitchFamily="34" charset="0"/>
                <a:cs typeface="Segoe UI" panose="020B0502040204020203" pitchFamily="34" charset="0"/>
              </a:rPr>
              <a:t>the</a:t>
            </a:r>
            <a:r>
              <a:rPr lang="en-US" sz="2200" cap="none" dirty="0">
                <a:solidFill>
                  <a:srgbClr val="FFFFFF"/>
                </a:solidFill>
                <a:latin typeface="Century Gothic" panose="020B0502020202020204" pitchFamily="34" charset="0"/>
                <a:cs typeface="Segoe UI" panose="020B0502040204020203" pitchFamily="34" charset="0"/>
              </a:rPr>
              <a:t> following:</a:t>
            </a: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3"/>
              </a:rPr>
              <a:t>https://engageworship.org/ideas/jesus-king-of-kings-printable-crown</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r>
              <a:rPr lang="en-US" sz="2200" cap="none" dirty="0">
                <a:solidFill>
                  <a:srgbClr val="FFFFFF"/>
                </a:solidFill>
                <a:latin typeface="Century Gothic" panose="020B0502020202020204" pitchFamily="34" charset="0"/>
                <a:cs typeface="Segoe UI" panose="020B0502040204020203" pitchFamily="34" charset="0"/>
                <a:hlinkClick r:id="rId4"/>
              </a:rPr>
              <a:t>https://www.youtube.com/watch?v=dQl4izxPeNU</a:t>
            </a:r>
            <a:br>
              <a:rPr lang="en-US"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GB" sz="2200" cap="none" dirty="0">
                <a:solidFill>
                  <a:srgbClr val="FFFFFF"/>
                </a:solidFill>
                <a:latin typeface="Century Gothic" panose="020B0502020202020204" pitchFamily="34" charset="0"/>
                <a:cs typeface="Segoe UI" panose="020B0502040204020203" pitchFamily="34" charset="0"/>
              </a:rPr>
            </a:br>
            <a:br>
              <a:rPr lang="en-US" sz="2200" cap="none" dirty="0">
                <a:solidFill>
                  <a:srgbClr val="FFFFFF"/>
                </a:solidFill>
                <a:latin typeface="Century Gothic" panose="020B0502020202020204" pitchFamily="34" charset="0"/>
                <a:cs typeface="Segoe UI" panose="020B0502040204020203" pitchFamily="34" charset="0"/>
              </a:rPr>
            </a:br>
            <a:br>
              <a:rPr lang="en-US" sz="900" dirty="0">
                <a:solidFill>
                  <a:srgbClr val="FFFFFF"/>
                </a:solidFill>
              </a:rPr>
            </a:br>
            <a:endParaRPr lang="en-US" sz="900" dirty="0">
              <a:solidFill>
                <a:srgbClr val="FFFFFF"/>
              </a:solidFill>
            </a:endParaRPr>
          </a:p>
        </p:txBody>
      </p:sp>
      <p:pic>
        <p:nvPicPr>
          <p:cNvPr id="3" name="Picture 2" descr="Icon&#10;&#10;Description automatically generated">
            <a:extLst>
              <a:ext uri="{FF2B5EF4-FFF2-40B4-BE49-F238E27FC236}">
                <a16:creationId xmlns:a16="http://schemas.microsoft.com/office/drawing/2014/main" id="{21F98A14-C471-4F62-BD64-15FDC07CCC5A}"/>
              </a:ext>
            </a:extLst>
          </p:cNvPr>
          <p:cNvPicPr>
            <a:picLocks noChangeAspect="1"/>
          </p:cNvPicPr>
          <p:nvPr/>
        </p:nvPicPr>
        <p:blipFill>
          <a:blip r:embed="rId5"/>
          <a:stretch>
            <a:fillRect/>
          </a:stretch>
        </p:blipFill>
        <p:spPr>
          <a:xfrm>
            <a:off x="931166" y="2315051"/>
            <a:ext cx="2716911" cy="2522028"/>
          </a:xfrm>
          <a:prstGeom prst="rect">
            <a:avLst/>
          </a:prstGeom>
        </p:spPr>
      </p:pic>
    </p:spTree>
    <p:extLst>
      <p:ext uri="{BB962C8B-B14F-4D97-AF65-F5344CB8AC3E}">
        <p14:creationId xmlns:p14="http://schemas.microsoft.com/office/powerpoint/2010/main" val="2719027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48E96387-12F1-45E4-9322-ABBF2EE0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A9F421DD-DE4E-4547-A904-3F80E25E3F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5" name="Rectangle 14">
            <a:extLst>
              <a:ext uri="{FF2B5EF4-FFF2-40B4-BE49-F238E27FC236}">
                <a16:creationId xmlns:a16="http://schemas.microsoft.com/office/drawing/2014/main" id="{09985DEC-1215-4209-9708-B45CC97740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17" name="Rectangle 16">
            <a:extLst>
              <a:ext uri="{FF2B5EF4-FFF2-40B4-BE49-F238E27FC236}">
                <a16:creationId xmlns:a16="http://schemas.microsoft.com/office/drawing/2014/main" id="{90EB7086-616E-4D44-94BE-D0F7635617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useBgFill="1">
        <p:nvSpPr>
          <p:cNvPr id="19" name="Rectangle 18">
            <a:extLst>
              <a:ext uri="{FF2B5EF4-FFF2-40B4-BE49-F238E27FC236}">
                <a16:creationId xmlns:a16="http://schemas.microsoft.com/office/drawing/2014/main" id="{F115DB35-53D7-4EDC-A965-A434929617C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38175"/>
            <a:ext cx="12191999" cy="62198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1125796" y="1208531"/>
            <a:ext cx="6129539" cy="4735069"/>
          </a:xfrm>
          <a:prstGeom prst="rect">
            <a:avLst/>
          </a:prstGeom>
        </p:spPr>
      </p:pic>
      <p:sp>
        <p:nvSpPr>
          <p:cNvPr id="21" name="Rectangle 20">
            <a:extLst>
              <a:ext uri="{FF2B5EF4-FFF2-40B4-BE49-F238E27FC236}">
                <a16:creationId xmlns:a16="http://schemas.microsoft.com/office/drawing/2014/main" id="{4B610F9C-62FE-46FC-8607-C35030B632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42147" y="723899"/>
            <a:ext cx="3703320" cy="566666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8296275" y="1419225"/>
            <a:ext cx="3081576" cy="2085869"/>
          </a:xfrm>
        </p:spPr>
        <p:txBody>
          <a:bodyPr vert="horz" lIns="91440" tIns="45720" rIns="91440" bIns="45720" rtlCol="0" anchor="b">
            <a:normAutofit/>
          </a:bodyPr>
          <a:lstStyle/>
          <a:p>
            <a:r>
              <a:rPr lang="en-US" sz="3600" b="1" dirty="0">
                <a:solidFill>
                  <a:srgbClr val="FFFFFF"/>
                </a:solidFill>
                <a:latin typeface="Century Gothic" panose="020B0502020202020204" pitchFamily="34" charset="0"/>
              </a:rPr>
              <a:t>Friday</a:t>
            </a:r>
          </a:p>
        </p:txBody>
      </p:sp>
    </p:spTree>
    <p:extLst>
      <p:ext uri="{BB962C8B-B14F-4D97-AF65-F5344CB8AC3E}">
        <p14:creationId xmlns:p14="http://schemas.microsoft.com/office/powerpoint/2010/main" val="33870721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8F404549-B4DC-481C-926C-DED3EF1C58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14406"/>
            <a:ext cx="12192000" cy="624359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E8FD5CD-351E-4B06-8B78-BD5102D009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2377" y="614407"/>
            <a:ext cx="3707477" cy="561177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5" name="Title 4">
            <a:extLst>
              <a:ext uri="{FF2B5EF4-FFF2-40B4-BE49-F238E27FC236}">
                <a16:creationId xmlns:a16="http://schemas.microsoft.com/office/drawing/2014/main" id="{06292B92-688D-4C76-8234-08FB7D253C3A}"/>
              </a:ext>
            </a:extLst>
          </p:cNvPr>
          <p:cNvSpPr>
            <a:spLocks noGrp="1"/>
          </p:cNvSpPr>
          <p:nvPr>
            <p:ph type="title"/>
          </p:nvPr>
        </p:nvSpPr>
        <p:spPr>
          <a:xfrm>
            <a:off x="601255" y="702156"/>
            <a:ext cx="3409783" cy="1013800"/>
          </a:xfrm>
        </p:spPr>
        <p:txBody>
          <a:bodyPr vert="horz" lIns="91440" tIns="45720" rIns="91440" bIns="45720" rtlCol="0" anchor="b">
            <a:normAutofit/>
          </a:bodyPr>
          <a:lstStyle/>
          <a:p>
            <a:br>
              <a:rPr lang="en-US"/>
            </a:br>
            <a:endParaRPr lang="en-US"/>
          </a:p>
        </p:txBody>
      </p:sp>
      <p:sp>
        <p:nvSpPr>
          <p:cNvPr id="17" name="TextBox 16">
            <a:extLst>
              <a:ext uri="{FF2B5EF4-FFF2-40B4-BE49-F238E27FC236}">
                <a16:creationId xmlns:a16="http://schemas.microsoft.com/office/drawing/2014/main" id="{B7DBD0C3-6AFE-46BD-8ABC-CDC8962CCE63}"/>
              </a:ext>
            </a:extLst>
          </p:cNvPr>
          <p:cNvSpPr txBox="1"/>
          <p:nvPr/>
        </p:nvSpPr>
        <p:spPr>
          <a:xfrm>
            <a:off x="591224" y="1119035"/>
            <a:ext cx="3409782" cy="4647954"/>
          </a:xfrm>
          <a:prstGeom prst="rect">
            <a:avLst/>
          </a:prstGeom>
        </p:spPr>
        <p:txBody>
          <a:bodyPr vert="horz" lIns="91440" tIns="45720" rIns="91440" bIns="45720" rtlCol="0" anchor="ctr">
            <a:normAutofit fontScale="92500" lnSpcReduction="10000"/>
          </a:bodyPr>
          <a:lstStyle/>
          <a:p>
            <a:pPr>
              <a:spcBef>
                <a:spcPct val="20000"/>
              </a:spcBef>
              <a:spcAft>
                <a:spcPts val="600"/>
              </a:spcAft>
              <a:buClr>
                <a:schemeClr val="accent2"/>
              </a:buClr>
              <a:buSzPct val="92000"/>
            </a:pPr>
            <a:r>
              <a:rPr lang="en-US" sz="2000" dirty="0">
                <a:solidFill>
                  <a:schemeClr val="bg1"/>
                </a:solidFill>
                <a:latin typeface="Century Gothic" panose="020B0502020202020204" pitchFamily="34" charset="0"/>
                <a:cs typeface="Segoe UI" panose="020B0502040204020203" pitchFamily="34" charset="0"/>
              </a:rPr>
              <a:t>Take this time to celebrate what has happened during the week – you may want to give out awards. If possible, join the bubbles using Zoom or Teams so that the whole school can come together in a time of celebration.</a:t>
            </a:r>
            <a:br>
              <a:rPr lang="en-US" sz="2000" dirty="0">
                <a:solidFill>
                  <a:schemeClr val="bg1"/>
                </a:solidFill>
                <a:latin typeface="Century Gothic" panose="020B0502020202020204" pitchFamily="34" charset="0"/>
                <a:cs typeface="Segoe UI" panose="020B0502040204020203" pitchFamily="34" charset="0"/>
              </a:rPr>
            </a:br>
            <a:br>
              <a:rPr lang="en-US" sz="2000" dirty="0">
                <a:solidFill>
                  <a:schemeClr val="bg1"/>
                </a:solidFill>
                <a:latin typeface="Century Gothic" panose="020B0502020202020204" pitchFamily="34" charset="0"/>
                <a:cs typeface="Segoe UI" panose="020B0502040204020203" pitchFamily="34" charset="0"/>
              </a:rPr>
            </a:br>
            <a:r>
              <a:rPr lang="en-US" sz="2000" dirty="0">
                <a:solidFill>
                  <a:schemeClr val="bg1"/>
                </a:solidFill>
                <a:latin typeface="Century Gothic" panose="020B0502020202020204" pitchFamily="34" charset="0"/>
                <a:cs typeface="Segoe UI" panose="020B0502040204020203" pitchFamily="34" charset="0"/>
              </a:rPr>
              <a:t>Remember that this should also be a time of worship and celebration so begin with a gathering, include a prayer, a blessing, and a song of celebration.</a:t>
            </a:r>
          </a:p>
        </p:txBody>
      </p:sp>
      <p:pic>
        <p:nvPicPr>
          <p:cNvPr id="6" name="Picture 5">
            <a:extLst>
              <a:ext uri="{FF2B5EF4-FFF2-40B4-BE49-F238E27FC236}">
                <a16:creationId xmlns:a16="http://schemas.microsoft.com/office/drawing/2014/main" id="{C7249EEA-BC2E-4468-8249-D70D484952BB}"/>
              </a:ext>
            </a:extLst>
          </p:cNvPr>
          <p:cNvPicPr>
            <a:picLocks noChangeAspect="1"/>
          </p:cNvPicPr>
          <p:nvPr/>
        </p:nvPicPr>
        <p:blipFill>
          <a:blip r:embed="rId2"/>
          <a:stretch>
            <a:fillRect/>
          </a:stretch>
        </p:blipFill>
        <p:spPr>
          <a:xfrm>
            <a:off x="5023261" y="1111641"/>
            <a:ext cx="6026340" cy="4655348"/>
          </a:xfrm>
          <a:prstGeom prst="rect">
            <a:avLst/>
          </a:prstGeom>
        </p:spPr>
      </p:pic>
    </p:spTree>
    <p:extLst>
      <p:ext uri="{BB962C8B-B14F-4D97-AF65-F5344CB8AC3E}">
        <p14:creationId xmlns:p14="http://schemas.microsoft.com/office/powerpoint/2010/main" val="2501795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AFF88B-B708-4FF1-86E7-87773B7C99BE}"/>
              </a:ext>
            </a:extLst>
          </p:cNvPr>
          <p:cNvPicPr>
            <a:picLocks noChangeAspect="1"/>
          </p:cNvPicPr>
          <p:nvPr/>
        </p:nvPicPr>
        <p:blipFill>
          <a:blip r:embed="rId2"/>
          <a:stretch>
            <a:fillRect/>
          </a:stretch>
        </p:blipFill>
        <p:spPr>
          <a:xfrm>
            <a:off x="8488177" y="5214711"/>
            <a:ext cx="2816596" cy="829128"/>
          </a:xfrm>
          <a:prstGeom prst="rect">
            <a:avLst/>
          </a:prstGeom>
        </p:spPr>
      </p:pic>
    </p:spTree>
    <p:extLst>
      <p:ext uri="{BB962C8B-B14F-4D97-AF65-F5344CB8AC3E}">
        <p14:creationId xmlns:p14="http://schemas.microsoft.com/office/powerpoint/2010/main" val="86352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3000" dirty="0">
                <a:solidFill>
                  <a:srgbClr val="FFFFFF"/>
                </a:solidFill>
                <a:latin typeface="Century Gothic" panose="020B0502020202020204" pitchFamily="34" charset="0"/>
              </a:rPr>
              <a:t>Introduction for Teachers</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Classroom worship can be organised at any time of day which best suits the needs of the group. </a:t>
            </a:r>
          </a:p>
          <a:p>
            <a:pPr marL="0"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Collective worship in a classroom has a different feel from worship in the hall. The advantages of class worship are:</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more intimate nature of the worship can make everyone feel more readily included—there is nobody on the far edge or at the remote back</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The worship can be planned to be more appropriate for the age and understanding of the children present than is possible in a large mixed age gathering</a:t>
            </a:r>
          </a:p>
          <a:p>
            <a:pPr marL="324000" lvl="1" indent="0">
              <a:lnSpc>
                <a:spcPct val="90000"/>
              </a:lnSpc>
              <a:buNone/>
            </a:pPr>
            <a:r>
              <a:rPr lang="en-GB" sz="1200" dirty="0">
                <a:solidFill>
                  <a:srgbClr val="002060"/>
                </a:solidFill>
                <a:latin typeface="Century Gothic" panose="020B0502020202020204" pitchFamily="34" charset="0"/>
                <a:cs typeface="Segoe UI" panose="020B0502040204020203" pitchFamily="34" charset="0"/>
              </a:rPr>
              <a:t>• Children and adults may feel happier at leading worship in a more familiar setting with their peers rather than in front of the whole school</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Preparing </a:t>
            </a:r>
            <a:r>
              <a:rPr lang="en-GB" sz="1200" dirty="0">
                <a:solidFill>
                  <a:srgbClr val="002060"/>
                </a:solidFill>
                <a:latin typeface="Century Gothic" panose="020B0502020202020204" pitchFamily="34" charset="0"/>
                <a:cs typeface="Segoe UI" panose="020B0502040204020203" pitchFamily="34" charset="0"/>
              </a:rPr>
              <a:t>for class worship is very important. If the pupils have been busy just before you are due to start encourage them now to pause and sit quietly, stilling themselves ready to begin.</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Create calm, quiet atmosphere </a:t>
            </a:r>
            <a:r>
              <a:rPr lang="en-GB" sz="1200" dirty="0">
                <a:solidFill>
                  <a:srgbClr val="002060"/>
                </a:solidFill>
                <a:latin typeface="Century Gothic" panose="020B0502020202020204" pitchFamily="34" charset="0"/>
                <a:cs typeface="Segoe UI" panose="020B0502040204020203" pitchFamily="34" charset="0"/>
              </a:rPr>
              <a:t>– this can be done through music or changing the lighting in the room</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A worship focus- </a:t>
            </a:r>
            <a:r>
              <a:rPr lang="en-GB" sz="1200" dirty="0">
                <a:solidFill>
                  <a:srgbClr val="002060"/>
                </a:solidFill>
                <a:latin typeface="Century Gothic" panose="020B0502020202020204" pitchFamily="34" charset="0"/>
                <a:cs typeface="Segoe UI" panose="020B0502040204020203" pitchFamily="34" charset="0"/>
              </a:rPr>
              <a:t>in all places of worship there is what may be termed a worship focus, in your own hall this may be a cross or a candle. It is helpful to have a worship focus for your class worship. This does not have to be a permanent feature but something that can be brought out just for the worship. Consider what would be an appropriate worship focus for your classroom e.g. a cloth, candle, cross, bible, ornament, prayer bear. You may want to have a number of appropriate worship foci in a basket that the pupils can choose and set out ready for worship.</a:t>
            </a:r>
          </a:p>
          <a:p>
            <a:pPr marL="0" indent="0">
              <a:lnSpc>
                <a:spcPct val="90000"/>
              </a:lnSpc>
              <a:buNone/>
            </a:pPr>
            <a:r>
              <a:rPr lang="en-GB" sz="1200" b="1" dirty="0">
                <a:solidFill>
                  <a:srgbClr val="002060"/>
                </a:solidFill>
                <a:latin typeface="Century Gothic" panose="020B0502020202020204" pitchFamily="34" charset="0"/>
                <a:cs typeface="Segoe UI" panose="020B0502040204020203" pitchFamily="34" charset="0"/>
              </a:rPr>
              <a:t>Structure </a:t>
            </a:r>
            <a:r>
              <a:rPr lang="en-GB" sz="1200" dirty="0">
                <a:solidFill>
                  <a:srgbClr val="002060"/>
                </a:solidFill>
                <a:latin typeface="Century Gothic" panose="020B0502020202020204" pitchFamily="34" charset="0"/>
                <a:cs typeface="Segoe UI" panose="020B0502040204020203" pitchFamily="34" charset="0"/>
              </a:rPr>
              <a:t>- you may well find it helpful to have a set structure to your worship. This enables even of youngest children to feel comfortable and confident with what is happening. Here we have used the gather, engage, respond, and send framework</a:t>
            </a:r>
            <a:r>
              <a:rPr lang="en-GB" sz="1200" dirty="0">
                <a:solidFill>
                  <a:srgbClr val="002060"/>
                </a:solidFill>
                <a:latin typeface="Segoe UI" panose="020B0502040204020203" pitchFamily="34" charset="0"/>
                <a:cs typeface="Segoe UI" panose="020B0502040204020203" pitchFamily="34" charset="0"/>
              </a:rPr>
              <a:t>.</a:t>
            </a:r>
          </a:p>
          <a:p>
            <a:pPr marL="0" indent="0">
              <a:lnSpc>
                <a:spcPct val="90000"/>
              </a:lnSpc>
              <a:buNone/>
            </a:pPr>
            <a:endParaRPr lang="en-GB" sz="1100" dirty="0"/>
          </a:p>
        </p:txBody>
      </p:sp>
      <p:pic>
        <p:nvPicPr>
          <p:cNvPr id="4" name="Picture 3">
            <a:extLst>
              <a:ext uri="{FF2B5EF4-FFF2-40B4-BE49-F238E27FC236}">
                <a16:creationId xmlns:a16="http://schemas.microsoft.com/office/drawing/2014/main" id="{B6ACFD11-F3E3-4649-A305-F4C8910F62F6}"/>
              </a:ext>
            </a:extLst>
          </p:cNvPr>
          <p:cNvPicPr>
            <a:picLocks noChangeAspect="1"/>
          </p:cNvPicPr>
          <p:nvPr/>
        </p:nvPicPr>
        <p:blipFill>
          <a:blip r:embed="rId2"/>
          <a:stretch>
            <a:fillRect/>
          </a:stretch>
        </p:blipFill>
        <p:spPr>
          <a:xfrm>
            <a:off x="2285910" y="4373629"/>
            <a:ext cx="2072820" cy="1682642"/>
          </a:xfrm>
          <a:prstGeom prst="rect">
            <a:avLst/>
          </a:prstGeom>
        </p:spPr>
      </p:pic>
    </p:spTree>
    <p:extLst>
      <p:ext uri="{BB962C8B-B14F-4D97-AF65-F5344CB8AC3E}">
        <p14:creationId xmlns:p14="http://schemas.microsoft.com/office/powerpoint/2010/main" val="412332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r>
              <a:rPr lang="en-GB" sz="3000" b="1" dirty="0">
                <a:solidFill>
                  <a:srgbClr val="FFFFFF"/>
                </a:solidFill>
                <a:latin typeface="Century Gothic" panose="020B0502020202020204" pitchFamily="34" charset="0"/>
              </a:rPr>
              <a:t>Classroom Worship </a:t>
            </a:r>
            <a:br>
              <a:rPr lang="en-GB" sz="3000" b="1" dirty="0">
                <a:solidFill>
                  <a:srgbClr val="FFFFFF"/>
                </a:solidFill>
                <a:latin typeface="Century Gothic" panose="020B0502020202020204" pitchFamily="34" charset="0"/>
              </a:rPr>
            </a:br>
            <a:br>
              <a:rPr lang="en-GB" sz="3000" b="1" dirty="0">
                <a:solidFill>
                  <a:srgbClr val="FFFFFF"/>
                </a:solidFill>
                <a:latin typeface="Century Gothic" panose="020B0502020202020204" pitchFamily="34" charset="0"/>
              </a:rPr>
            </a:br>
            <a:r>
              <a:rPr lang="en-GB" sz="2400" b="1" dirty="0">
                <a:solidFill>
                  <a:srgbClr val="FFFFFF"/>
                </a:solidFill>
                <a:latin typeface="Century Gothic" panose="020B0502020202020204" pitchFamily="34" charset="0"/>
              </a:rPr>
              <a:t>Possible music</a:t>
            </a:r>
            <a:br>
              <a:rPr lang="en-GB" sz="3000" dirty="0">
                <a:solidFill>
                  <a:srgbClr val="FFFFFF"/>
                </a:solidFill>
              </a:rPr>
            </a:br>
            <a:br>
              <a:rPr lang="en-GB" sz="3000" dirty="0">
                <a:solidFill>
                  <a:srgbClr val="FFFFFF"/>
                </a:solidFill>
              </a:rPr>
            </a:br>
            <a:br>
              <a:rPr lang="en-GB" sz="3000" dirty="0">
                <a:solidFill>
                  <a:srgbClr val="FFFFFF"/>
                </a:solidFill>
              </a:rPr>
            </a:br>
            <a:endParaRPr lang="en-GB" sz="3000" dirty="0">
              <a:solidFill>
                <a:srgbClr val="FFFFFF"/>
              </a:solidFill>
            </a:endParaRPr>
          </a:p>
        </p:txBody>
      </p:sp>
      <p:sp>
        <p:nvSpPr>
          <p:cNvPr id="5" name="Content Placeholder 4">
            <a:extLst>
              <a:ext uri="{FF2B5EF4-FFF2-40B4-BE49-F238E27FC236}">
                <a16:creationId xmlns:a16="http://schemas.microsoft.com/office/drawing/2014/main" id="{E7A6BE65-F111-4901-953B-3CBC056F1FAA}"/>
              </a:ext>
            </a:extLst>
          </p:cNvPr>
          <p:cNvSpPr>
            <a:spLocks noGrp="1"/>
          </p:cNvSpPr>
          <p:nvPr>
            <p:ph idx="1"/>
          </p:nvPr>
        </p:nvSpPr>
        <p:spPr>
          <a:xfrm>
            <a:off x="4871425" y="590623"/>
            <a:ext cx="6538255" cy="5657777"/>
          </a:xfrm>
        </p:spPr>
        <p:txBody>
          <a:bodyPr anchor="ctr">
            <a:normAutofit/>
          </a:bodyPr>
          <a:lstStyle/>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200" dirty="0">
              <a:solidFill>
                <a:srgbClr val="002060"/>
              </a:solidFill>
              <a:latin typeface="Segoe UI" panose="020B0502040204020203" pitchFamily="34" charset="0"/>
              <a:cs typeface="Segoe UI" panose="020B0502040204020203" pitchFamily="34" charset="0"/>
            </a:endParaRPr>
          </a:p>
          <a:p>
            <a:pPr marL="0" indent="0">
              <a:lnSpc>
                <a:spcPct val="90000"/>
              </a:lnSpc>
              <a:buNone/>
            </a:pPr>
            <a:endParaRPr lang="en-GB" sz="1100" dirty="0"/>
          </a:p>
        </p:txBody>
      </p:sp>
      <p:pic>
        <p:nvPicPr>
          <p:cNvPr id="4098" name="Picture 2" descr="Migration &amp; Music, Part 1 | Musical Space | KMUW">
            <a:extLst>
              <a:ext uri="{FF2B5EF4-FFF2-40B4-BE49-F238E27FC236}">
                <a16:creationId xmlns:a16="http://schemas.microsoft.com/office/drawing/2014/main" id="{90402C7B-2262-43A3-8EBC-A78B72505E7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5478" y="3762775"/>
            <a:ext cx="3443428" cy="229349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CDE9C0B-2054-42A1-843E-C62A34A78DCF}"/>
              </a:ext>
            </a:extLst>
          </p:cNvPr>
          <p:cNvSpPr/>
          <p:nvPr/>
        </p:nvSpPr>
        <p:spPr>
          <a:xfrm>
            <a:off x="5133899" y="694290"/>
            <a:ext cx="6711259" cy="5652638"/>
          </a:xfrm>
          <a:prstGeom prst="rect">
            <a:avLst/>
          </a:prstGeom>
        </p:spPr>
        <p:txBody>
          <a:bodyPr wrap="square">
            <a:spAutoFit/>
          </a:bodyPr>
          <a:lstStyle/>
          <a:p>
            <a:r>
              <a:rPr lang="en-GB" sz="2400" b="1" dirty="0">
                <a:solidFill>
                  <a:srgbClr val="002060"/>
                </a:solidFill>
                <a:latin typeface="Century Gothic" panose="020B0502020202020204" pitchFamily="34" charset="0"/>
              </a:rPr>
              <a:t>Light of the World</a:t>
            </a:r>
          </a:p>
          <a:p>
            <a:r>
              <a:rPr lang="en-US" sz="2000" dirty="0">
                <a:solidFill>
                  <a:srgbClr val="002060"/>
                </a:solidFill>
                <a:latin typeface="Century Gothic" panose="020B0502020202020204" pitchFamily="34" charset="0"/>
                <a:hlinkClick r:id="rId3">
                  <a:extLst>
                    <a:ext uri="{A12FA001-AC4F-418D-AE19-62706E023703}">
                      <ahyp:hlinkClr xmlns:ahyp="http://schemas.microsoft.com/office/drawing/2018/hyperlinkcolor" val="tx"/>
                    </a:ext>
                  </a:extLst>
                </a:hlinkClick>
              </a:rPr>
              <a:t>https://www.youtube.com/watch?v=-MmRGSEG2LM</a:t>
            </a:r>
            <a:endParaRPr lang="en-US" sz="2000" dirty="0">
              <a:solidFill>
                <a:srgbClr val="002060"/>
              </a:solidFill>
              <a:latin typeface="Century Gothic" panose="020B0502020202020204" pitchFamily="34" charset="0"/>
            </a:endParaRPr>
          </a:p>
          <a:p>
            <a:endParaRPr lang="en-US" sz="2000" dirty="0">
              <a:solidFill>
                <a:srgbClr val="002060"/>
              </a:solidFill>
              <a:latin typeface="Century Gothic" panose="020B0502020202020204" pitchFamily="34" charset="0"/>
            </a:endParaRPr>
          </a:p>
          <a:p>
            <a:r>
              <a:rPr lang="en-US" sz="2400" b="1" dirty="0">
                <a:solidFill>
                  <a:srgbClr val="002060"/>
                </a:solidFill>
                <a:latin typeface="Century Gothic" panose="020B0502020202020204" pitchFamily="34" charset="0"/>
              </a:rPr>
              <a:t>10,000 Reasons</a:t>
            </a:r>
          </a:p>
          <a:p>
            <a:r>
              <a:rPr lang="en-US" sz="2000" dirty="0">
                <a:solidFill>
                  <a:srgbClr val="002060"/>
                </a:solidFill>
                <a:latin typeface="Century Gothic" panose="020B0502020202020204" pitchFamily="34" charset="0"/>
                <a:hlinkClick r:id="rId4">
                  <a:extLst>
                    <a:ext uri="{A12FA001-AC4F-418D-AE19-62706E023703}">
                      <ahyp:hlinkClr xmlns:ahyp="http://schemas.microsoft.com/office/drawing/2018/hyperlinkcolor" val="tx"/>
                    </a:ext>
                  </a:extLst>
                </a:hlinkClick>
              </a:rPr>
              <a:t>https://www.youtube.com/watch?v=DXDGE_lRI0E</a:t>
            </a:r>
            <a:endParaRPr lang="en-US" sz="2000" dirty="0">
              <a:solidFill>
                <a:srgbClr val="002060"/>
              </a:solidFill>
              <a:latin typeface="Century Gothic" panose="020B0502020202020204" pitchFamily="34" charset="0"/>
            </a:endParaRPr>
          </a:p>
          <a:p>
            <a:endParaRPr lang="en-US" sz="2000" dirty="0">
              <a:solidFill>
                <a:srgbClr val="002060"/>
              </a:solidFill>
              <a:latin typeface="Century Gothic" panose="020B0502020202020204" pitchFamily="34" charset="0"/>
            </a:endParaRPr>
          </a:p>
          <a:p>
            <a:r>
              <a:rPr lang="en-US" sz="2400" b="1" dirty="0">
                <a:solidFill>
                  <a:srgbClr val="002060"/>
                </a:solidFill>
                <a:latin typeface="Century Gothic" panose="020B0502020202020204" pitchFamily="34" charset="0"/>
              </a:rPr>
              <a:t>King of Kings</a:t>
            </a:r>
          </a:p>
          <a:p>
            <a:r>
              <a:rPr lang="en-US" sz="2000" dirty="0">
                <a:solidFill>
                  <a:srgbClr val="002060"/>
                </a:solidFill>
                <a:latin typeface="Century Gothic" panose="020B0502020202020204" pitchFamily="34" charset="0"/>
                <a:hlinkClick r:id="rId5">
                  <a:extLst>
                    <a:ext uri="{A12FA001-AC4F-418D-AE19-62706E023703}">
                      <ahyp:hlinkClr xmlns:ahyp="http://schemas.microsoft.com/office/drawing/2018/hyperlinkcolor" val="tx"/>
                    </a:ext>
                  </a:extLst>
                </a:hlinkClick>
              </a:rPr>
              <a:t>https://www.youtube.com/watch?v=Of5IcFWiEpg</a:t>
            </a:r>
            <a:endParaRPr lang="en-US" sz="2000" dirty="0">
              <a:solidFill>
                <a:srgbClr val="002060"/>
              </a:solidFill>
              <a:latin typeface="Century Gothic" panose="020B0502020202020204" pitchFamily="34" charset="0"/>
            </a:endParaRPr>
          </a:p>
          <a:p>
            <a:pPr>
              <a:lnSpc>
                <a:spcPct val="115000"/>
              </a:lnSpc>
              <a:spcAft>
                <a:spcPts val="1000"/>
              </a:spcAft>
            </a:pPr>
            <a:endParaRPr lang="en-GB" sz="2400" dirty="0">
              <a:solidFill>
                <a:srgbClr val="828282"/>
              </a:solidFill>
              <a:latin typeface="Century Gothic" panose="020B0502020202020204" pitchFamily="34" charset="0"/>
              <a:cs typeface="Times New Roman" panose="02020603050405020304" pitchFamily="18" charset="0"/>
            </a:endParaRPr>
          </a:p>
          <a:p>
            <a:pPr>
              <a:lnSpc>
                <a:spcPct val="115000"/>
              </a:lnSpc>
              <a:spcAft>
                <a:spcPts val="1000"/>
              </a:spcAft>
            </a:pPr>
            <a:r>
              <a:rPr lang="en-US" sz="2400" b="1" dirty="0">
                <a:solidFill>
                  <a:srgbClr val="002060"/>
                </a:solidFill>
                <a:latin typeface="Century Gothic" panose="020B0502020202020204" pitchFamily="34" charset="0"/>
              </a:rPr>
              <a:t>Blessed be the Name of the Lord</a:t>
            </a:r>
          </a:p>
          <a:p>
            <a:pPr>
              <a:lnSpc>
                <a:spcPct val="115000"/>
              </a:lnSpc>
              <a:spcAft>
                <a:spcPts val="1000"/>
              </a:spcAft>
            </a:pPr>
            <a:r>
              <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https://www.youtube.com/watch?v=PnWKehsOXu8</a:t>
            </a:r>
            <a:endPar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400" b="1" dirty="0">
                <a:solidFill>
                  <a:srgbClr val="002060"/>
                </a:solidFill>
                <a:latin typeface="Century Gothic" panose="020B0502020202020204" pitchFamily="34" charset="0"/>
              </a:rPr>
              <a:t>Hosanna in the Highest</a:t>
            </a:r>
            <a:endParaRPr lang="en-GB" sz="24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https://www.youtube.com/watch?v=p8xHr8krAII</a:t>
            </a:r>
            <a:endParaRPr lang="en-GB" sz="2000"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a:p>
            <a:pPr>
              <a:lnSpc>
                <a:spcPct val="115000"/>
              </a:lnSpc>
              <a:spcAft>
                <a:spcPts val="1000"/>
              </a:spcAft>
            </a:pPr>
            <a:endParaRPr lang="en-GB" dirty="0">
              <a:solidFill>
                <a:srgbClr val="002060"/>
              </a:solidFill>
              <a:latin typeface="Century Gothic" panose="020B0502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531883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571403"/>
            <a:ext cx="6436655" cy="5888772"/>
          </a:xfrm>
        </p:spPr>
        <p:txBody>
          <a:bodyPr anchor="ctr">
            <a:normAutofit fontScale="70000" lnSpcReduction="20000"/>
          </a:bodyPr>
          <a:lstStyle/>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Once everyone is set up ready for worship you may want to start by lighting a candle, followed by one of these: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Peace be with you.</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And also with you.</a:t>
            </a:r>
          </a:p>
          <a:p>
            <a:pPr>
              <a:lnSpc>
                <a:spcPct val="120000"/>
              </a:lnSpc>
              <a:spcBef>
                <a:spcPts val="0"/>
              </a:spcBef>
              <a:spcAft>
                <a:spcPts val="0"/>
              </a:spcAft>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Leader: Welcome everyone</a:t>
            </a:r>
          </a:p>
          <a:p>
            <a:pPr marL="0" indent="0">
              <a:lnSpc>
                <a:spcPct val="120000"/>
              </a:lnSpc>
              <a:spcBef>
                <a:spcPts val="0"/>
              </a:spcBef>
              <a:spcAft>
                <a:spcPts val="0"/>
              </a:spcAft>
              <a:buNone/>
            </a:pPr>
            <a:r>
              <a:rPr lang="en-GB" sz="2900" dirty="0">
                <a:solidFill>
                  <a:srgbClr val="002060"/>
                </a:solidFill>
                <a:latin typeface="Century Gothic" panose="020B0502020202020204" pitchFamily="34" charset="0"/>
                <a:cs typeface="Segoe UI" panose="020B0502040204020203" pitchFamily="34" charset="0"/>
              </a:rPr>
              <a:t>     Pupils: </a:t>
            </a:r>
            <a:r>
              <a:rPr lang="en-GB" sz="2900" b="1" dirty="0">
                <a:solidFill>
                  <a:srgbClr val="002060"/>
                </a:solidFill>
                <a:latin typeface="Century Gothic" panose="020B0502020202020204" pitchFamily="34" charset="0"/>
                <a:cs typeface="Segoe UI" panose="020B0502040204020203" pitchFamily="34" charset="0"/>
              </a:rPr>
              <a:t>It is good to be here together</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Play a ‘Welcome’ song as children settle.  </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b="1" dirty="0">
                <a:solidFill>
                  <a:srgbClr val="002060"/>
                </a:solidFill>
                <a:latin typeface="Century Gothic" panose="020B0502020202020204" pitchFamily="34" charset="0"/>
                <a:cs typeface="Segoe UI" panose="020B0502040204020203" pitchFamily="34" charset="0"/>
              </a:rPr>
              <a:t>We meet in the name of God:</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Father,</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Son,</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the Spirit:</a:t>
            </a:r>
          </a:p>
          <a:p>
            <a:pPr marL="324000" lvl="1" indent="0">
              <a:lnSpc>
                <a:spcPct val="120000"/>
              </a:lnSpc>
              <a:spcBef>
                <a:spcPts val="0"/>
              </a:spcBef>
              <a:spcAft>
                <a:spcPts val="0"/>
              </a:spcAft>
              <a:buNone/>
            </a:pPr>
            <a:r>
              <a:rPr lang="en-GB" sz="2900" b="1" dirty="0">
                <a:solidFill>
                  <a:srgbClr val="002060"/>
                </a:solidFill>
                <a:latin typeface="Century Gothic" panose="020B0502020202020204" pitchFamily="34" charset="0"/>
                <a:cs typeface="Segoe UI" panose="020B0502040204020203" pitchFamily="34" charset="0"/>
              </a:rPr>
              <a:t>God is one.</a:t>
            </a:r>
          </a:p>
          <a:p>
            <a:pPr marL="0" indent="0">
              <a:lnSpc>
                <a:spcPct val="120000"/>
              </a:lnSpc>
              <a:spcBef>
                <a:spcPts val="0"/>
              </a:spcBef>
              <a:spcAft>
                <a:spcPts val="0"/>
              </a:spcAft>
              <a:buNone/>
            </a:pPr>
            <a:endParaRPr lang="en-GB" sz="2900"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sz="2900" dirty="0">
                <a:solidFill>
                  <a:srgbClr val="002060"/>
                </a:solidFill>
                <a:latin typeface="Century Gothic" panose="020B0502020202020204" pitchFamily="34" charset="0"/>
                <a:cs typeface="Segoe UI" panose="020B0502040204020203" pitchFamily="34" charset="0"/>
              </a:rPr>
              <a:t>Sign: ‘Welcome everybody here’ in BSL</a:t>
            </a: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180250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43077" y="971524"/>
            <a:ext cx="3269749" cy="4624327"/>
          </a:xfrm>
        </p:spPr>
        <p:txBody>
          <a:bodyPr anchor="ctr">
            <a:normAutofit fontScale="90000"/>
          </a:bodyPr>
          <a:lstStyle/>
          <a:p>
            <a:pPr>
              <a:lnSpc>
                <a:spcPct val="90000"/>
              </a:lnSpc>
            </a:pP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b="1" dirty="0">
                <a:solidFill>
                  <a:srgbClr val="FFFFFF"/>
                </a:solidFill>
              </a:rPr>
            </a:br>
            <a:r>
              <a:rPr lang="en-GB" sz="2700" b="1" dirty="0">
                <a:solidFill>
                  <a:srgbClr val="FFFFFF"/>
                </a:solidFill>
                <a:latin typeface="Century Gothic" panose="020B0502020202020204" pitchFamily="34" charset="0"/>
              </a:rPr>
              <a:t>Gathering </a:t>
            </a:r>
            <a:br>
              <a:rPr lang="en-GB" sz="2700" b="1" dirty="0">
                <a:solidFill>
                  <a:srgbClr val="FFFFFF"/>
                </a:solidFill>
                <a:latin typeface="Century Gothic" panose="020B0502020202020204" pitchFamily="34" charset="0"/>
              </a:rPr>
            </a:br>
            <a:br>
              <a:rPr lang="en-GB" sz="2700" b="1" dirty="0">
                <a:solidFill>
                  <a:srgbClr val="FFFFFF"/>
                </a:solidFill>
                <a:latin typeface="Century Gothic" panose="020B0502020202020204" pitchFamily="34" charset="0"/>
              </a:rPr>
            </a:br>
            <a:r>
              <a:rPr lang="en-GB" sz="2700" b="1" dirty="0">
                <a:solidFill>
                  <a:srgbClr val="FFFFFF"/>
                </a:solidFill>
                <a:latin typeface="Century Gothic" panose="020B0502020202020204" pitchFamily="34" charset="0"/>
              </a:rPr>
              <a:t>these can be used at the beginning of each session </a:t>
            </a:r>
            <a:br>
              <a:rPr lang="en-GB" sz="2200" b="1" dirty="0">
                <a:solidFill>
                  <a:srgbClr val="FFFFFF"/>
                </a:solidFill>
              </a:rPr>
            </a:br>
            <a:br>
              <a:rPr lang="en-GB" sz="2200" b="1" dirty="0">
                <a:solidFill>
                  <a:srgbClr val="FFFFFF"/>
                </a:solidFill>
              </a:rPr>
            </a:br>
            <a:br>
              <a:rPr lang="en-GB" sz="2200" b="1" dirty="0">
                <a:solidFill>
                  <a:srgbClr val="FFFFFF"/>
                </a:solidFill>
              </a:rPr>
            </a:br>
            <a:br>
              <a:rPr lang="en-GB" sz="2200" dirty="0">
                <a:solidFill>
                  <a:srgbClr val="FFFFFF"/>
                </a:solidFill>
              </a:rPr>
            </a:br>
            <a:br>
              <a:rPr lang="en-GB" sz="2200" dirty="0">
                <a:solidFill>
                  <a:srgbClr val="FFFFFF"/>
                </a:solidFill>
              </a:rPr>
            </a:br>
            <a:br>
              <a:rPr lang="en-GB" sz="2200" dirty="0">
                <a:solidFill>
                  <a:srgbClr val="FFFFFF"/>
                </a:solidFill>
              </a:rPr>
            </a:br>
            <a:endParaRPr lang="en-GB" sz="22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5155905" y="485678"/>
            <a:ext cx="6436655" cy="5888772"/>
          </a:xfrm>
        </p:spPr>
        <p:txBody>
          <a:bodyPr anchor="ctr">
            <a:normAutofit/>
          </a:bodyPr>
          <a:lstStyle/>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Christ the light of the world is here</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God help us to speak positive words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share peace with everyone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To remember that you are with us</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Let us celebrate what God has made</a:t>
            </a:r>
          </a:p>
          <a:p>
            <a:pPr marL="0" indent="0">
              <a:lnSpc>
                <a:spcPct val="120000"/>
              </a:lnSpc>
              <a:spcBef>
                <a:spcPts val="0"/>
              </a:spcBef>
              <a:spcAft>
                <a:spcPts val="0"/>
              </a:spcAft>
              <a:buNone/>
            </a:pPr>
            <a:endParaRPr lang="en-GB" dirty="0">
              <a:solidFill>
                <a:srgbClr val="002060"/>
              </a:solidFill>
              <a:latin typeface="Century Gothic" panose="020B0502020202020204" pitchFamily="34" charset="0"/>
              <a:cs typeface="Segoe UI" panose="020B0502040204020203" pitchFamily="34" charset="0"/>
            </a:endParaRPr>
          </a:p>
          <a:p>
            <a:pPr>
              <a:lnSpc>
                <a:spcPct val="120000"/>
              </a:lnSpc>
              <a:spcBef>
                <a:spcPts val="0"/>
              </a:spcBef>
              <a:spcAft>
                <a:spcPts val="0"/>
              </a:spcAft>
            </a:pPr>
            <a:r>
              <a:rPr lang="en-GB" dirty="0">
                <a:solidFill>
                  <a:srgbClr val="002060"/>
                </a:solidFill>
                <a:latin typeface="Century Gothic" panose="020B0502020202020204" pitchFamily="34" charset="0"/>
                <a:cs typeface="Segoe UI" panose="020B0502040204020203" pitchFamily="34" charset="0"/>
              </a:rPr>
              <a:t>Let’s remember to show God’s love, </a:t>
            </a:r>
          </a:p>
          <a:p>
            <a:pPr marL="0" indent="0">
              <a:lnSpc>
                <a:spcPct val="120000"/>
              </a:lnSpc>
              <a:spcBef>
                <a:spcPts val="0"/>
              </a:spcBef>
              <a:spcAft>
                <a:spcPts val="0"/>
              </a:spcAft>
              <a:buNone/>
            </a:pPr>
            <a:r>
              <a:rPr lang="en-GB" dirty="0">
                <a:solidFill>
                  <a:srgbClr val="002060"/>
                </a:solidFill>
                <a:latin typeface="Century Gothic" panose="020B0502020202020204" pitchFamily="34" charset="0"/>
                <a:cs typeface="Segoe UI" panose="020B0502040204020203" pitchFamily="34" charset="0"/>
              </a:rPr>
              <a:t>     </a:t>
            </a:r>
            <a:r>
              <a:rPr lang="en-GB" b="1" dirty="0">
                <a:solidFill>
                  <a:srgbClr val="002060"/>
                </a:solidFill>
                <a:latin typeface="Century Gothic" panose="020B0502020202020204" pitchFamily="34" charset="0"/>
                <a:cs typeface="Segoe UI" panose="020B0502040204020203" pitchFamily="34" charset="0"/>
              </a:rPr>
              <a:t>and to show a bit of heaven to everyone we meet</a:t>
            </a:r>
            <a:r>
              <a:rPr lang="en-GB" b="1" dirty="0">
                <a:latin typeface="Century Gothic" panose="020B0502020202020204" pitchFamily="34" charset="0"/>
                <a:cs typeface="Segoe UI" panose="020B0502040204020203" pitchFamily="34" charset="0"/>
              </a:rPr>
              <a:t>.</a:t>
            </a:r>
          </a:p>
          <a:p>
            <a:pPr marL="0" indent="0">
              <a:lnSpc>
                <a:spcPct val="120000"/>
              </a:lnSpc>
              <a:spcBef>
                <a:spcPts val="0"/>
              </a:spcBef>
              <a:spcAft>
                <a:spcPts val="0"/>
              </a:spcAft>
              <a:buNone/>
            </a:pPr>
            <a:r>
              <a:rPr lang="en-GB" dirty="0">
                <a:latin typeface="Segoe UI" panose="020B0502040204020203" pitchFamily="34" charset="0"/>
                <a:cs typeface="Segoe UI" panose="020B0502040204020203" pitchFamily="34" charset="0"/>
              </a:rPr>
              <a:t>                                                                                        </a:t>
            </a:r>
            <a:endParaRPr lang="en-GB" sz="2900" dirty="0">
              <a:latin typeface="Segoe UI" panose="020B0502040204020203" pitchFamily="34" charset="0"/>
              <a:cs typeface="Segoe UI" panose="020B0502040204020203" pitchFamily="34" charset="0"/>
            </a:endParaRPr>
          </a:p>
          <a:p>
            <a:pPr marL="0" indent="0">
              <a:lnSpc>
                <a:spcPct val="120000"/>
              </a:lnSpc>
              <a:spcBef>
                <a:spcPts val="0"/>
              </a:spcBef>
              <a:spcAft>
                <a:spcPts val="0"/>
              </a:spcAft>
              <a:buNone/>
            </a:pPr>
            <a:endParaRPr lang="en-GB" sz="2900" dirty="0"/>
          </a:p>
          <a:p>
            <a:pPr marL="0" indent="0">
              <a:lnSpc>
                <a:spcPct val="90000"/>
              </a:lnSpc>
              <a:buNone/>
            </a:pPr>
            <a:endParaRPr lang="en-GB" sz="1100" dirty="0"/>
          </a:p>
        </p:txBody>
      </p:sp>
      <p:pic>
        <p:nvPicPr>
          <p:cNvPr id="4" name="Picture 3">
            <a:extLst>
              <a:ext uri="{FF2B5EF4-FFF2-40B4-BE49-F238E27FC236}">
                <a16:creationId xmlns:a16="http://schemas.microsoft.com/office/drawing/2014/main" id="{CC0D0413-29BD-4473-8832-3D2A945F1B1E}"/>
              </a:ext>
            </a:extLst>
          </p:cNvPr>
          <p:cNvPicPr>
            <a:picLocks noChangeAspect="1"/>
          </p:cNvPicPr>
          <p:nvPr/>
        </p:nvPicPr>
        <p:blipFill>
          <a:blip r:embed="rId2"/>
          <a:stretch>
            <a:fillRect/>
          </a:stretch>
        </p:blipFill>
        <p:spPr>
          <a:xfrm>
            <a:off x="3041513" y="4466075"/>
            <a:ext cx="1432684" cy="1755800"/>
          </a:xfrm>
          <a:prstGeom prst="rect">
            <a:avLst/>
          </a:prstGeom>
        </p:spPr>
      </p:pic>
    </p:spTree>
    <p:extLst>
      <p:ext uri="{BB962C8B-B14F-4D97-AF65-F5344CB8AC3E}">
        <p14:creationId xmlns:p14="http://schemas.microsoft.com/office/powerpoint/2010/main" val="299805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Arial Rounded MT Bold" panose="020F070403050403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Arial Rounded MT Bold" panose="020F070403050403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969228"/>
            <a:ext cx="6346644" cy="5888772"/>
          </a:xfrm>
        </p:spPr>
        <p:txBody>
          <a:bodyPr anchor="ctr">
            <a:normAutofit lnSpcReduction="10000"/>
          </a:bodyPr>
          <a:lstStyle/>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You may want to end your time together with one of these short prayers or blessings:</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end this time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May we live with your love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Build on your truth</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Share your forgiveness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Rest in your peace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the whole of the day.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Thank you for this day,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For fun, friendship and learning.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We give thanks for this time </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As we share peace with each other.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6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Help us as we as we move on</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To carry hope in us for the day</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Turning our thoughts towards others,</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Our hearts towards love,</a:t>
            </a:r>
          </a:p>
          <a:p>
            <a:pPr marL="0" indent="0">
              <a:lnSpc>
                <a:spcPct val="90000"/>
              </a:lnSpc>
              <a:spcBef>
                <a:spcPts val="0"/>
              </a:spcBef>
              <a:buNone/>
            </a:pPr>
            <a:r>
              <a:rPr lang="en-GB" sz="1600" dirty="0">
                <a:solidFill>
                  <a:srgbClr val="002060"/>
                </a:solidFill>
                <a:latin typeface="Century Gothic" panose="020B0502020202020204" pitchFamily="34" charset="0"/>
                <a:cs typeface="Segoe UI" panose="020B0502040204020203" pitchFamily="34" charset="0"/>
              </a:rPr>
              <a:t>And our hands towards serving those in need. </a:t>
            </a:r>
            <a:r>
              <a:rPr lang="en-GB" sz="16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6032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B373F125-DEF3-41D6-9918-AB21A2ACC37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1E9F226-EB6E-48C9-ADDA-636DE4BF4E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581" y="485678"/>
            <a:ext cx="4174743" cy="58887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111A6107-DEFE-418D-8E10-2BA94ADDE35A}"/>
              </a:ext>
            </a:extLst>
          </p:cNvPr>
          <p:cNvSpPr>
            <a:spLocks noGrp="1"/>
          </p:cNvSpPr>
          <p:nvPr>
            <p:ph type="title"/>
          </p:nvPr>
        </p:nvSpPr>
        <p:spPr>
          <a:xfrm>
            <a:off x="959157" y="1113764"/>
            <a:ext cx="3269749" cy="4624327"/>
          </a:xfrm>
        </p:spPr>
        <p:txBody>
          <a:bodyPr anchor="ctr">
            <a:normAutofit/>
          </a:bodyPr>
          <a:lstStyle/>
          <a:p>
            <a:pPr>
              <a:lnSpc>
                <a:spcPct val="90000"/>
              </a:lnSpc>
            </a:pPr>
            <a:br>
              <a:rPr lang="en-GB" sz="2500" b="1" dirty="0">
                <a:solidFill>
                  <a:srgbClr val="FFFFFF"/>
                </a:solidFill>
              </a:rPr>
            </a:br>
            <a:br>
              <a:rPr lang="en-GB" sz="2500" b="1" dirty="0">
                <a:solidFill>
                  <a:srgbClr val="FFFFFF"/>
                </a:solidFill>
              </a:rPr>
            </a:br>
            <a:br>
              <a:rPr lang="en-GB" sz="2500" b="1" dirty="0">
                <a:solidFill>
                  <a:srgbClr val="FFFFFF"/>
                </a:solidFill>
                <a:latin typeface="Century Gothic" panose="020B0502020202020204" pitchFamily="34" charset="0"/>
              </a:rPr>
            </a:br>
            <a:r>
              <a:rPr lang="en-GB" sz="2500" b="1" dirty="0">
                <a:solidFill>
                  <a:srgbClr val="FFFFFF"/>
                </a:solidFill>
                <a:latin typeface="Century Gothic" panose="020B0502020202020204" pitchFamily="34" charset="0"/>
              </a:rPr>
              <a:t>Sending</a:t>
            </a:r>
            <a:br>
              <a:rPr lang="en-GB" sz="2500" b="1" dirty="0">
                <a:solidFill>
                  <a:srgbClr val="FFFFFF"/>
                </a:solidFill>
                <a:latin typeface="Century Gothic" panose="020B0502020202020204" pitchFamily="34" charset="0"/>
              </a:rPr>
            </a:br>
            <a:br>
              <a:rPr lang="en-GB" sz="2500" b="1" dirty="0">
                <a:solidFill>
                  <a:srgbClr val="FFFFFF"/>
                </a:solidFill>
                <a:latin typeface="Century Gothic" panose="020B0502020202020204" pitchFamily="34" charset="0"/>
              </a:rPr>
            </a:br>
            <a:r>
              <a:rPr kumimoji="0" lang="en-GB" sz="2500" b="1" i="0" u="none" strike="noStrike" kern="1200" cap="all" spc="0" normalizeH="0" baseline="0" noProof="0" dirty="0">
                <a:ln>
                  <a:noFill/>
                </a:ln>
                <a:solidFill>
                  <a:srgbClr val="FFFFFF"/>
                </a:solidFill>
                <a:effectLst/>
                <a:uLnTx/>
                <a:uFillTx/>
                <a:latin typeface="Century Gothic" panose="020B0502020202020204" pitchFamily="34" charset="0"/>
              </a:rPr>
              <a:t>these can be used at the End of each session</a:t>
            </a:r>
            <a:br>
              <a:rPr lang="en-GB" sz="2500" b="1" dirty="0">
                <a:solidFill>
                  <a:srgbClr val="FFFFFF"/>
                </a:solidFill>
                <a:latin typeface="Century Gothic" panose="020B0502020202020204" pitchFamily="34" charset="0"/>
              </a:rPr>
            </a:br>
            <a:br>
              <a:rPr lang="en-GB" sz="2500" b="1" dirty="0">
                <a:solidFill>
                  <a:srgbClr val="FFFFFF"/>
                </a:solidFill>
                <a:latin typeface="Arial Rounded MT Bold" panose="020F0704030504030204" pitchFamily="34" charset="0"/>
              </a:rPr>
            </a:br>
            <a:br>
              <a:rPr lang="en-GB" sz="2500" dirty="0">
                <a:solidFill>
                  <a:srgbClr val="FFFFFF"/>
                </a:solidFill>
                <a:latin typeface="Arial Rounded MT Bold" panose="020F0704030504030204" pitchFamily="34" charset="0"/>
              </a:rPr>
            </a:br>
            <a:br>
              <a:rPr lang="en-GB" sz="2500" dirty="0">
                <a:solidFill>
                  <a:srgbClr val="FFFFFF"/>
                </a:solidFill>
              </a:rPr>
            </a:br>
            <a:br>
              <a:rPr lang="en-GB" sz="2500" dirty="0">
                <a:solidFill>
                  <a:srgbClr val="FFFFFF"/>
                </a:solidFill>
              </a:rPr>
            </a:br>
            <a:endParaRPr lang="en-GB" sz="2500" dirty="0">
              <a:solidFill>
                <a:srgbClr val="FFFFFF"/>
              </a:solidFill>
            </a:endParaRPr>
          </a:p>
        </p:txBody>
      </p:sp>
      <p:sp>
        <p:nvSpPr>
          <p:cNvPr id="5" name="Content Placeholder 4">
            <a:extLst>
              <a:ext uri="{FF2B5EF4-FFF2-40B4-BE49-F238E27FC236}">
                <a16:creationId xmlns:a16="http://schemas.microsoft.com/office/drawing/2014/main" id="{FF455A7F-9764-455A-A71C-26FD48594459}"/>
              </a:ext>
            </a:extLst>
          </p:cNvPr>
          <p:cNvSpPr>
            <a:spLocks noGrp="1"/>
          </p:cNvSpPr>
          <p:nvPr>
            <p:ph idx="1"/>
          </p:nvPr>
        </p:nvSpPr>
        <p:spPr>
          <a:xfrm>
            <a:off x="4886199" y="869854"/>
            <a:ext cx="6346644" cy="5888772"/>
          </a:xfrm>
        </p:spPr>
        <p:txBody>
          <a:bodyPr anchor="ctr">
            <a:normAutofit lnSpcReduction="10000"/>
          </a:bodyPr>
          <a:lstStyle/>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The Lord bless us and watch over us, he is kind and helps us to show peace. </a:t>
            </a: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Let’s remember today to show peace and love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forgive when others upset us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remember that we are all equal to God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think about what we say before we say it </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To thank God for a new day</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Thank you God for all your good gifts</a:t>
            </a:r>
          </a:p>
          <a:p>
            <a:pPr marL="0" indent="0">
              <a:lnSpc>
                <a:spcPct val="90000"/>
              </a:lnSpc>
              <a:spcBef>
                <a:spcPts val="0"/>
              </a:spcBef>
              <a:buNone/>
            </a:pPr>
            <a:endParaRPr lang="en-GB" sz="2000" dirty="0">
              <a:solidFill>
                <a:srgbClr val="002060"/>
              </a:solidFill>
              <a:latin typeface="Century Gothic" panose="020B0502020202020204" pitchFamily="34" charset="0"/>
              <a:cs typeface="Segoe UI" panose="020B0502040204020203" pitchFamily="34" charset="0"/>
            </a:endParaRP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Christ our Lord,</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Just as kings bowed down and offered you gifts,</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May we know your strength and peace</a:t>
            </a:r>
          </a:p>
          <a:p>
            <a:pPr marL="0" indent="0">
              <a:lnSpc>
                <a:spcPct val="90000"/>
              </a:lnSpc>
              <a:spcBef>
                <a:spcPts val="0"/>
              </a:spcBef>
              <a:buNone/>
            </a:pPr>
            <a:r>
              <a:rPr lang="en-GB" sz="2000" dirty="0">
                <a:solidFill>
                  <a:srgbClr val="002060"/>
                </a:solidFill>
                <a:latin typeface="Century Gothic" panose="020B0502020202020204" pitchFamily="34" charset="0"/>
                <a:cs typeface="Segoe UI" panose="020B0502040204020203" pitchFamily="34" charset="0"/>
              </a:rPr>
              <a:t>And see all the free gifts you have given to us</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and the blessing of the Father, Son and Holy Spirit,</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be with you all, evermore</a:t>
            </a:r>
          </a:p>
          <a:p>
            <a:pPr marL="0" indent="0">
              <a:lnSpc>
                <a:spcPct val="90000"/>
              </a:lnSpc>
              <a:spcBef>
                <a:spcPts val="0"/>
              </a:spcBef>
              <a:buNone/>
            </a:pPr>
            <a:r>
              <a:rPr lang="en-GB" sz="2000" b="1" dirty="0">
                <a:solidFill>
                  <a:srgbClr val="002060"/>
                </a:solidFill>
                <a:latin typeface="Century Gothic" panose="020B0502020202020204" pitchFamily="34" charset="0"/>
                <a:cs typeface="Segoe UI" panose="020B0502040204020203" pitchFamily="34" charset="0"/>
              </a:rPr>
              <a:t>Amen</a:t>
            </a:r>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a:p>
            <a:pPr marL="0" indent="0">
              <a:lnSpc>
                <a:spcPct val="90000"/>
              </a:lnSpc>
              <a:spcBef>
                <a:spcPts val="0"/>
              </a:spcBef>
              <a:buNone/>
            </a:pPr>
            <a:endParaRPr lang="en-GB" sz="1100" dirty="0"/>
          </a:p>
        </p:txBody>
      </p:sp>
      <p:pic>
        <p:nvPicPr>
          <p:cNvPr id="4" name="Picture 3">
            <a:extLst>
              <a:ext uri="{FF2B5EF4-FFF2-40B4-BE49-F238E27FC236}">
                <a16:creationId xmlns:a16="http://schemas.microsoft.com/office/drawing/2014/main" id="{156FA1BC-FC3D-4092-8A91-F0D549A67FAE}"/>
              </a:ext>
            </a:extLst>
          </p:cNvPr>
          <p:cNvPicPr>
            <a:picLocks noChangeAspect="1"/>
          </p:cNvPicPr>
          <p:nvPr/>
        </p:nvPicPr>
        <p:blipFill>
          <a:blip r:embed="rId2"/>
          <a:stretch>
            <a:fillRect/>
          </a:stretch>
        </p:blipFill>
        <p:spPr>
          <a:xfrm>
            <a:off x="2815649" y="4333845"/>
            <a:ext cx="1542422" cy="1889924"/>
          </a:xfrm>
          <a:prstGeom prst="rect">
            <a:avLst/>
          </a:prstGeom>
        </p:spPr>
      </p:pic>
    </p:spTree>
    <p:extLst>
      <p:ext uri="{BB962C8B-B14F-4D97-AF65-F5344CB8AC3E}">
        <p14:creationId xmlns:p14="http://schemas.microsoft.com/office/powerpoint/2010/main" val="3954515875"/>
      </p:ext>
    </p:extLst>
  </p:cSld>
  <p:clrMapOvr>
    <a:masterClrMapping/>
  </p:clrMapOvr>
</p:sld>
</file>

<file path=ppt/theme/theme1.xml><?xml version="1.0" encoding="utf-8"?>
<a:theme xmlns:a="http://schemas.openxmlformats.org/drawingml/2006/main" name="Dividend">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4809</TotalTime>
  <Words>2325</Words>
  <Application>Microsoft Office PowerPoint</Application>
  <PresentationFormat>Widescreen</PresentationFormat>
  <Paragraphs>234</Paragraphs>
  <Slides>38</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38</vt:i4>
      </vt:variant>
    </vt:vector>
  </HeadingPairs>
  <TitlesOfParts>
    <vt:vector size="46" baseType="lpstr">
      <vt:lpstr>Arial</vt:lpstr>
      <vt:lpstr>Arial Rounded MT Bold</vt:lpstr>
      <vt:lpstr>Calibri</vt:lpstr>
      <vt:lpstr>Century Gothic</vt:lpstr>
      <vt:lpstr>Gill Sans MT</vt:lpstr>
      <vt:lpstr>Segoe UI</vt:lpstr>
      <vt:lpstr>Wingdings 2</vt:lpstr>
      <vt:lpstr>Dividend</vt:lpstr>
      <vt:lpstr>Class Worship and Reflections</vt:lpstr>
      <vt:lpstr>     Church of England Colours for Worship      </vt:lpstr>
      <vt:lpstr>   Classroom Worship     </vt:lpstr>
      <vt:lpstr>Classroom Worship   Introduction for Teachers   </vt:lpstr>
      <vt:lpstr>Classroom Worship   Possible music   </vt:lpstr>
      <vt:lpstr>     Gathering   these can be used at the beginning of each session       </vt:lpstr>
      <vt:lpstr>     Gathering   these can be used at the beginning of each session       </vt:lpstr>
      <vt:lpstr>   Sending  these can be used at the End of each session     </vt:lpstr>
      <vt:lpstr>   Sending  these can be used at the End of each session     </vt:lpstr>
      <vt:lpstr>PALM SUNDAY</vt:lpstr>
      <vt:lpstr>Classroom Worship   Reflection Space      </vt:lpstr>
      <vt:lpstr>Classroom Worship   Reflection Space      </vt:lpstr>
      <vt:lpstr>Classroom Worship   Reflection Space    </vt:lpstr>
      <vt:lpstr>Monday</vt:lpstr>
      <vt:lpstr>PowerPoint Presentation</vt:lpstr>
      <vt:lpstr>PowerPoint Presentation</vt:lpstr>
      <vt:lpstr>Reflection questions</vt:lpstr>
      <vt:lpstr>Reflection questions</vt:lpstr>
      <vt:lpstr>Responding </vt:lpstr>
      <vt:lpstr>Responding </vt:lpstr>
      <vt:lpstr>Prayer</vt:lpstr>
      <vt:lpstr>Tuesday</vt:lpstr>
      <vt:lpstr>PowerPoint Presentation</vt:lpstr>
      <vt:lpstr>PowerPoint Presentation</vt:lpstr>
      <vt:lpstr>Bible Passage (based on matthew 21:1 - 11)</vt:lpstr>
      <vt:lpstr>Bible Passage (based on matthew 21: 1 - 11)</vt:lpstr>
      <vt:lpstr>Responding </vt:lpstr>
      <vt:lpstr>Prayer</vt:lpstr>
      <vt:lpstr>Wednesday</vt:lpstr>
      <vt:lpstr>Prompted to action - challenge</vt:lpstr>
      <vt:lpstr>Prompted to action – challenge ideas</vt:lpstr>
      <vt:lpstr>Prompted to action – challenge ideas</vt:lpstr>
      <vt:lpstr>Prayer</vt:lpstr>
      <vt:lpstr>Thursday</vt:lpstr>
      <vt:lpstr>Use the Meditation resource alongside the Spiritual Encounters – bible-based meditation teacher’s pack:  http://www.ldbe.co.uk/about/guidance- resources/worship-and-meditation/    Alternatively, you could also use any of the the following: https://engageworship.org/ideas/jesus-king-of-kings-printable-crown  https://www.youtube.com/watch?v=dQl4izxPeNU     </vt:lpstr>
      <vt:lpstr>Friday</vt:lpstr>
      <vt:lpst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 Worship and Reflections</dc:title>
  <dc:creator>Lynsay Jennings</dc:creator>
  <cp:lastModifiedBy>Lynsay Jennings</cp:lastModifiedBy>
  <cp:revision>26</cp:revision>
  <dcterms:created xsi:type="dcterms:W3CDTF">2020-12-01T11:41:13Z</dcterms:created>
  <dcterms:modified xsi:type="dcterms:W3CDTF">2022-03-30T15:08:26Z</dcterms:modified>
</cp:coreProperties>
</file>