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38"/>
  </p:notesMasterIdLst>
  <p:sldIdLst>
    <p:sldId id="256" r:id="rId2"/>
    <p:sldId id="267" r:id="rId3"/>
    <p:sldId id="257" r:id="rId4"/>
    <p:sldId id="270" r:id="rId5"/>
    <p:sldId id="296" r:id="rId6"/>
    <p:sldId id="268" r:id="rId7"/>
    <p:sldId id="289" r:id="rId8"/>
    <p:sldId id="269" r:id="rId9"/>
    <p:sldId id="290" r:id="rId10"/>
    <p:sldId id="292" r:id="rId11"/>
    <p:sldId id="277" r:id="rId12"/>
    <p:sldId id="293" r:id="rId13"/>
    <p:sldId id="294" r:id="rId14"/>
    <p:sldId id="271" r:id="rId15"/>
    <p:sldId id="266" r:id="rId16"/>
    <p:sldId id="258" r:id="rId17"/>
    <p:sldId id="260" r:id="rId18"/>
    <p:sldId id="297" r:id="rId19"/>
    <p:sldId id="276" r:id="rId20"/>
    <p:sldId id="272" r:id="rId21"/>
    <p:sldId id="295" r:id="rId22"/>
    <p:sldId id="299" r:id="rId23"/>
    <p:sldId id="285" r:id="rId24"/>
    <p:sldId id="298" r:id="rId25"/>
    <p:sldId id="264" r:id="rId26"/>
    <p:sldId id="262" r:id="rId27"/>
    <p:sldId id="279" r:id="rId28"/>
    <p:sldId id="273" r:id="rId29"/>
    <p:sldId id="286" r:id="rId30"/>
    <p:sldId id="301" r:id="rId31"/>
    <p:sldId id="282" r:id="rId32"/>
    <p:sldId id="274" r:id="rId33"/>
    <p:sldId id="283" r:id="rId34"/>
    <p:sldId id="275" r:id="rId35"/>
    <p:sldId id="284" r:id="rId36"/>
    <p:sldId id="288"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56" autoAdjust="0"/>
    <p:restoredTop sz="94660"/>
  </p:normalViewPr>
  <p:slideViewPr>
    <p:cSldViewPr snapToGrid="0">
      <p:cViewPr>
        <p:scale>
          <a:sx n="66" d="100"/>
          <a:sy n="66" d="100"/>
        </p:scale>
        <p:origin x="588"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AB86A4-9372-41B3-BC82-09B8EB71D832}" type="datetimeFigureOut">
              <a:rPr lang="en-GB" smtClean="0"/>
              <a:t>30/11/2020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83D5FD-25CE-4835-9DE9-7F9AD34F8985}" type="slidenum">
              <a:rPr lang="en-GB" smtClean="0"/>
              <a:t>‹#›</a:t>
            </a:fld>
            <a:endParaRPr lang="en-GB"/>
          </a:p>
        </p:txBody>
      </p:sp>
    </p:spTree>
    <p:extLst>
      <p:ext uri="{BB962C8B-B14F-4D97-AF65-F5344CB8AC3E}">
        <p14:creationId xmlns:p14="http://schemas.microsoft.com/office/powerpoint/2010/main" val="3205128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15</a:t>
            </a:fld>
            <a:endParaRPr lang="en-GB"/>
          </a:p>
        </p:txBody>
      </p:sp>
    </p:spTree>
    <p:extLst>
      <p:ext uri="{BB962C8B-B14F-4D97-AF65-F5344CB8AC3E}">
        <p14:creationId xmlns:p14="http://schemas.microsoft.com/office/powerpoint/2010/main" val="2731224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theme is trust. Encourage children to notice the trust in the image.</a:t>
            </a:r>
          </a:p>
        </p:txBody>
      </p:sp>
      <p:sp>
        <p:nvSpPr>
          <p:cNvPr id="4" name="Slide Number Placeholder 3"/>
          <p:cNvSpPr>
            <a:spLocks noGrp="1"/>
          </p:cNvSpPr>
          <p:nvPr>
            <p:ph type="sldNum" sz="quarter" idx="5"/>
          </p:nvPr>
        </p:nvSpPr>
        <p:spPr/>
        <p:txBody>
          <a:bodyPr/>
          <a:lstStyle/>
          <a:p>
            <a:fld id="{8983D5FD-25CE-4835-9DE9-7F9AD34F8985}" type="slidenum">
              <a:rPr lang="en-GB" smtClean="0"/>
              <a:t>16</a:t>
            </a:fld>
            <a:endParaRPr lang="en-GB"/>
          </a:p>
        </p:txBody>
      </p:sp>
    </p:spTree>
    <p:extLst>
      <p:ext uri="{BB962C8B-B14F-4D97-AF65-F5344CB8AC3E}">
        <p14:creationId xmlns:p14="http://schemas.microsoft.com/office/powerpoint/2010/main" val="23699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22</a:t>
            </a:fld>
            <a:endParaRPr lang="en-GB"/>
          </a:p>
        </p:txBody>
      </p:sp>
    </p:spTree>
    <p:extLst>
      <p:ext uri="{BB962C8B-B14F-4D97-AF65-F5344CB8AC3E}">
        <p14:creationId xmlns:p14="http://schemas.microsoft.com/office/powerpoint/2010/main" val="1789870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1330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513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24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1321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431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6292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6509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Tree>
    <p:extLst>
      <p:ext uri="{BB962C8B-B14F-4D97-AF65-F5344CB8AC3E}">
        <p14:creationId xmlns:p14="http://schemas.microsoft.com/office/powerpoint/2010/main" val="2906430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5715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11/30/2020</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2593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11/30/2020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7879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11/30/2020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51416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6.xml"/><Relationship Id="rId1" Type="http://schemas.openxmlformats.org/officeDocument/2006/relationships/video" Target="https://www.youtube.com/embed/c4R00iD817E?feature=oembed"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video" Target="https://www.youtube.com/embed/Zr-IY99BuLw?feature=oembed" TargetMode="External"/><Relationship Id="rId5" Type="http://schemas.openxmlformats.org/officeDocument/2006/relationships/image" Target="../media/image19.jpe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youtube.com/watch?v=PT-HBl2TVtI" TargetMode="Externa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ldbe.co.uk/about/guidance-%20resources/worship-and-meditation/"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reAlJKv7ptU" TargetMode="External"/><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hyperlink" Target="https://www.youtube.com/watch?v=M9GcyHpptMk&amp;feature=youtu.be" TargetMode="External"/><Relationship Id="rId4" Type="http://schemas.openxmlformats.org/officeDocument/2006/relationships/hyperlink" Target="https://www.youtube.com/watch?v=Dg56EmUG6nc"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99D7C13F-A74A-458C-BD0A-E94D29F59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D8A8D3E-0E8F-4948-B17E-2D49FD63E6A9}"/>
              </a:ext>
            </a:extLst>
          </p:cNvPr>
          <p:cNvPicPr>
            <a:picLocks noChangeAspect="1"/>
          </p:cNvPicPr>
          <p:nvPr/>
        </p:nvPicPr>
        <p:blipFill>
          <a:blip r:embed="rId2"/>
          <a:stretch>
            <a:fillRect/>
          </a:stretch>
        </p:blipFill>
        <p:spPr>
          <a:xfrm>
            <a:off x="893269" y="2130425"/>
            <a:ext cx="5164834" cy="2582417"/>
          </a:xfrm>
          <a:prstGeom prst="rect">
            <a:avLst/>
          </a:prstGeom>
        </p:spPr>
      </p:pic>
      <p:sp>
        <p:nvSpPr>
          <p:cNvPr id="25" name="Rectangle 21">
            <a:extLst>
              <a:ext uri="{FF2B5EF4-FFF2-40B4-BE49-F238E27FC236}">
                <a16:creationId xmlns:a16="http://schemas.microsoft.com/office/drawing/2014/main" id="{4EA0D2BB-E66C-43E1-9553-F0782C709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6079" y="723899"/>
            <a:ext cx="5009388"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a:xfrm>
            <a:off x="7182814" y="2130425"/>
            <a:ext cx="4115917" cy="2085869"/>
          </a:xfrm>
        </p:spPr>
        <p:txBody>
          <a:bodyPr>
            <a:normAutofit/>
          </a:bodyPr>
          <a:lstStyle/>
          <a:p>
            <a:r>
              <a:rPr lang="en-GB" b="1" dirty="0">
                <a:solidFill>
                  <a:srgbClr val="FFFFFF"/>
                </a:solidFill>
                <a:latin typeface="Century Gothic" panose="020B0502020202020204" pitchFamily="34" charset="0"/>
              </a:rPr>
              <a:t>Class Worship and Reflections</a:t>
            </a:r>
          </a:p>
        </p:txBody>
      </p:sp>
      <p:pic>
        <p:nvPicPr>
          <p:cNvPr id="3" name="Picture 2">
            <a:extLst>
              <a:ext uri="{FF2B5EF4-FFF2-40B4-BE49-F238E27FC236}">
                <a16:creationId xmlns:a16="http://schemas.microsoft.com/office/drawing/2014/main" id="{D7ECC352-F3A9-46C5-8644-CE5AC3D552D0}"/>
              </a:ext>
            </a:extLst>
          </p:cNvPr>
          <p:cNvPicPr>
            <a:picLocks noChangeAspect="1"/>
          </p:cNvPicPr>
          <p:nvPr/>
        </p:nvPicPr>
        <p:blipFill>
          <a:blip r:embed="rId3"/>
          <a:stretch>
            <a:fillRect/>
          </a:stretch>
        </p:blipFill>
        <p:spPr>
          <a:xfrm>
            <a:off x="8482135" y="5208256"/>
            <a:ext cx="2816596" cy="829128"/>
          </a:xfrm>
          <a:prstGeom prst="rect">
            <a:avLst/>
          </a:prstGeom>
        </p:spPr>
      </p:pic>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0" name="Rectangle 136">
            <a:extLst>
              <a:ext uri="{FF2B5EF4-FFF2-40B4-BE49-F238E27FC236}">
                <a16:creationId xmlns:a16="http://schemas.microsoft.com/office/drawing/2014/main" id="{1858541D-2420-42BA-AE82-6F4C2C9532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51" name="Group 138">
            <a:extLst>
              <a:ext uri="{FF2B5EF4-FFF2-40B4-BE49-F238E27FC236}">
                <a16:creationId xmlns:a16="http://schemas.microsoft.com/office/drawing/2014/main" id="{78305D22-9D29-496C-9D4A-9ED19F72DA2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3" y="453643"/>
            <a:ext cx="11298934" cy="5936922"/>
            <a:chOff x="446533" y="453643"/>
            <a:chExt cx="11298934" cy="5936922"/>
          </a:xfrm>
        </p:grpSpPr>
        <p:sp>
          <p:nvSpPr>
            <p:cNvPr id="140" name="Rectangle 139">
              <a:extLst>
                <a:ext uri="{FF2B5EF4-FFF2-40B4-BE49-F238E27FC236}">
                  <a16:creationId xmlns:a16="http://schemas.microsoft.com/office/drawing/2014/main" id="{A27040C2-2DE8-458B-B7BC-1ED5AE84A7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3" y="4199467"/>
              <a:ext cx="11296733" cy="21910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1" name="Rectangle 140">
              <a:extLst>
                <a:ext uri="{FF2B5EF4-FFF2-40B4-BE49-F238E27FC236}">
                  <a16:creationId xmlns:a16="http://schemas.microsoft.com/office/drawing/2014/main" id="{199BD303-D1E8-4AF0-AB64-E765E7F09F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2" name="Rectangle 141">
              <a:extLst>
                <a:ext uri="{FF2B5EF4-FFF2-40B4-BE49-F238E27FC236}">
                  <a16:creationId xmlns:a16="http://schemas.microsoft.com/office/drawing/2014/main" id="{713A7C3E-79D5-4261-ACEF-01D0DA633E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3" name="Rectangle 142">
              <a:extLst>
                <a:ext uri="{FF2B5EF4-FFF2-40B4-BE49-F238E27FC236}">
                  <a16:creationId xmlns:a16="http://schemas.microsoft.com/office/drawing/2014/main" id="{C198D765-9CF7-454B-A89D-67139D11E2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12F48A-0055-4DF2-852E-6230BD32A103}"/>
              </a:ext>
            </a:extLst>
          </p:cNvPr>
          <p:cNvSpPr>
            <a:spLocks noGrp="1"/>
          </p:cNvSpPr>
          <p:nvPr>
            <p:ph type="ctrTitle"/>
          </p:nvPr>
        </p:nvSpPr>
        <p:spPr>
          <a:xfrm>
            <a:off x="581191" y="4000698"/>
            <a:ext cx="10993549" cy="1475013"/>
          </a:xfrm>
        </p:spPr>
        <p:txBody>
          <a:bodyPr>
            <a:normAutofit/>
          </a:bodyPr>
          <a:lstStyle/>
          <a:p>
            <a:r>
              <a:rPr lang="en-GB" b="1">
                <a:solidFill>
                  <a:schemeClr val="bg1"/>
                </a:solidFill>
                <a:latin typeface="Century Gothic" panose="020B0502020202020204" pitchFamily="34" charset="0"/>
              </a:rPr>
              <a:t>TRust</a:t>
            </a:r>
          </a:p>
        </p:txBody>
      </p:sp>
      <p:pic>
        <p:nvPicPr>
          <p:cNvPr id="6148" name="Picture 4" descr="You Have to Trust Everyone You Work With -- Including the Ones You Don't  Like">
            <a:extLst>
              <a:ext uri="{FF2B5EF4-FFF2-40B4-BE49-F238E27FC236}">
                <a16:creationId xmlns:a16="http://schemas.microsoft.com/office/drawing/2014/main" id="{65B8629C-2D08-4E94-B89D-236E9D9D942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959" r="-1" b="24846"/>
          <a:stretch/>
        </p:blipFill>
        <p:spPr bwMode="auto">
          <a:xfrm>
            <a:off x="446532" y="599725"/>
            <a:ext cx="11292143" cy="3557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23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2" name="Rectangle 191">
            <a:extLst>
              <a:ext uri="{FF2B5EF4-FFF2-40B4-BE49-F238E27FC236}">
                <a16:creationId xmlns:a16="http://schemas.microsoft.com/office/drawing/2014/main" id="{A078A52F-85EA-4C0B-962B-D9D9DD4DD7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93" name="Rectangle 192">
            <a:extLst>
              <a:ext uri="{FF2B5EF4-FFF2-40B4-BE49-F238E27FC236}">
                <a16:creationId xmlns:a16="http://schemas.microsoft.com/office/drawing/2014/main" id="{919797D5-5700-4683-B30A-5B4D56CB82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94" name="Rectangle 193">
            <a:extLst>
              <a:ext uri="{FF2B5EF4-FFF2-40B4-BE49-F238E27FC236}">
                <a16:creationId xmlns:a16="http://schemas.microsoft.com/office/drawing/2014/main" id="{4856A7B9-9801-42EC-A4C9-7E22A56EF5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5" name="Rectangle 194">
            <a:extLst>
              <a:ext uri="{FF2B5EF4-FFF2-40B4-BE49-F238E27FC236}">
                <a16:creationId xmlns:a16="http://schemas.microsoft.com/office/drawing/2014/main" id="{8AD54DB8-C150-4290-85D6-F5B0262BFE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96" name="Rectangle 195">
            <a:extLst>
              <a:ext uri="{FF2B5EF4-FFF2-40B4-BE49-F238E27FC236}">
                <a16:creationId xmlns:a16="http://schemas.microsoft.com/office/drawing/2014/main" id="{28D511D2-9CF1-40DE-BB88-A5A48A0E8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DFE15F03-B5B2-499C-9BBE-892D0E975F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7758" r="8573" b="13672"/>
          <a:stretch/>
        </p:blipFill>
        <p:spPr bwMode="auto">
          <a:xfrm>
            <a:off x="-18023" y="0"/>
            <a:ext cx="12191980" cy="6857990"/>
          </a:xfrm>
          <a:prstGeom prst="rect">
            <a:avLst/>
          </a:prstGeom>
          <a:noFill/>
          <a:extLst>
            <a:ext uri="{909E8E84-426E-40DD-AFC4-6F175D3DCCD1}">
              <a14:hiddenFill xmlns:a14="http://schemas.microsoft.com/office/drawing/2010/main">
                <a:solidFill>
                  <a:srgbClr val="FFFFFF"/>
                </a:solidFill>
              </a14:hiddenFill>
            </a:ext>
          </a:extLst>
        </p:spPr>
      </p:pic>
      <p:grpSp>
        <p:nvGrpSpPr>
          <p:cNvPr id="197" name="Group 196">
            <a:extLst>
              <a:ext uri="{FF2B5EF4-FFF2-40B4-BE49-F238E27FC236}">
                <a16:creationId xmlns:a16="http://schemas.microsoft.com/office/drawing/2014/main" id="{40ADCA80-A0B1-4379-94EC-0A1A73BE1E7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198" name="Rectangle 197">
              <a:extLst>
                <a:ext uri="{FF2B5EF4-FFF2-40B4-BE49-F238E27FC236}">
                  <a16:creationId xmlns:a16="http://schemas.microsoft.com/office/drawing/2014/main" id="{1EB4D79C-3A0E-4CB5-9A3D-BB816FD52C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199" name="Rectangle 198">
              <a:extLst>
                <a:ext uri="{FF2B5EF4-FFF2-40B4-BE49-F238E27FC236}">
                  <a16:creationId xmlns:a16="http://schemas.microsoft.com/office/drawing/2014/main" id="{3839C3D0-536E-4C48-A1C1-D9B718A843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2142067"/>
            <a:ext cx="3412067" cy="2971801"/>
          </a:xfrm>
        </p:spPr>
        <p:txBody>
          <a:bodyPr vert="horz" lIns="91440" tIns="45720" rIns="91440" bIns="45720" rtlCol="0" anchor="b">
            <a:normAutofit fontScale="90000"/>
          </a:bodyPr>
          <a:lstStyle/>
          <a:p>
            <a:pPr>
              <a:lnSpc>
                <a:spcPct val="90000"/>
              </a:lnSpc>
            </a:pPr>
            <a:r>
              <a:rPr lang="en-US" sz="2700" b="1" dirty="0"/>
              <a:t>Classroom Worship </a:t>
            </a:r>
            <a:br>
              <a:rPr lang="en-US" sz="2700" b="1" dirty="0"/>
            </a:br>
            <a:br>
              <a:rPr lang="en-US" sz="2700" b="1" dirty="0"/>
            </a:br>
            <a:r>
              <a:rPr lang="en-US" sz="2700" b="1" dirty="0"/>
              <a:t>Reflection Space</a:t>
            </a:r>
            <a:br>
              <a:rPr lang="en-US" sz="2000" dirty="0"/>
            </a:br>
            <a:br>
              <a:rPr lang="en-US" sz="2000" dirty="0"/>
            </a:br>
            <a:br>
              <a:rPr lang="en-US" sz="2000" dirty="0"/>
            </a:br>
            <a:br>
              <a:rPr lang="en-US" sz="2000" dirty="0"/>
            </a:br>
            <a:br>
              <a:rPr lang="en-US" sz="2000" dirty="0"/>
            </a:br>
            <a:br>
              <a:rPr lang="en-US" sz="2000" dirty="0"/>
            </a:br>
            <a:endParaRPr lang="en-US" sz="2000" dirty="0"/>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84200" y="5145513"/>
            <a:ext cx="3412067" cy="738820"/>
          </a:xfrm>
        </p:spPr>
        <p:txBody>
          <a:bodyPr vert="horz" lIns="91440" tIns="45720" rIns="91440" bIns="45720" rtlCol="0" anchor="t">
            <a:normAutofit/>
          </a:bodyPr>
          <a:lstStyle/>
          <a:p>
            <a:pPr marL="0" indent="0">
              <a:buNone/>
            </a:pPr>
            <a:r>
              <a:rPr lang="en-US" sz="1600" b="1" cap="all">
                <a:solidFill>
                  <a:srgbClr val="7A7AFA"/>
                </a:solidFill>
              </a:rPr>
              <a:t>. </a:t>
            </a:r>
          </a:p>
        </p:txBody>
      </p:sp>
      <p:sp>
        <p:nvSpPr>
          <p:cNvPr id="27" name="Speech Bubble: Oval 26">
            <a:extLst>
              <a:ext uri="{FF2B5EF4-FFF2-40B4-BE49-F238E27FC236}">
                <a16:creationId xmlns:a16="http://schemas.microsoft.com/office/drawing/2014/main" id="{D8F845E5-7BEE-4A68-A7F7-85B06D5DAD77}"/>
              </a:ext>
            </a:extLst>
          </p:cNvPr>
          <p:cNvSpPr/>
          <p:nvPr/>
        </p:nvSpPr>
        <p:spPr>
          <a:xfrm>
            <a:off x="7644368" y="304777"/>
            <a:ext cx="4317157" cy="2476211"/>
          </a:xfrm>
          <a:prstGeom prst="wedgeEllipseCallout">
            <a:avLst>
              <a:gd name="adj1" fmla="val -55598"/>
              <a:gd name="adj2" fmla="val 47108"/>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sz="2400" b="1" dirty="0">
                <a:latin typeface="Century Gothic" panose="020B0502020202020204" pitchFamily="34" charset="0"/>
              </a:rPr>
              <a:t>What are the things you find hardest to trust people with?</a:t>
            </a:r>
          </a:p>
          <a:p>
            <a:pPr algn="ctr">
              <a:spcAft>
                <a:spcPts val="600"/>
              </a:spcAft>
            </a:pPr>
            <a:endParaRPr lang="en-GB" dirty="0"/>
          </a:p>
        </p:txBody>
      </p:sp>
    </p:spTree>
    <p:extLst>
      <p:ext uri="{BB962C8B-B14F-4D97-AF65-F5344CB8AC3E}">
        <p14:creationId xmlns:p14="http://schemas.microsoft.com/office/powerpoint/2010/main" val="715417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a:extLst>
              <a:ext uri="{FF2B5EF4-FFF2-40B4-BE49-F238E27FC236}">
                <a16:creationId xmlns:a16="http://schemas.microsoft.com/office/drawing/2014/main" id="{DD82D6BD-3420-4E1D-9E83-31285F5A30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870" r="8573" b="14560"/>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73">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75" name="Rectangle 74">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76" name="Rectangle 75">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1006956"/>
            <a:ext cx="3412067" cy="1372177"/>
          </a:xfrm>
        </p:spPr>
        <p:txBody>
          <a:bodyPr vert="horz" lIns="91440" tIns="45720" rIns="91440" bIns="45720" rtlCol="0" anchor="ctr">
            <a:normAutofit fontScale="90000"/>
          </a:bodyPr>
          <a:lstStyle/>
          <a:p>
            <a:pPr>
              <a:lnSpc>
                <a:spcPct val="90000"/>
              </a:lnSpc>
            </a:pPr>
            <a:r>
              <a:rPr lang="en-US" sz="2700" b="1" dirty="0">
                <a:latin typeface="Century Gothic" panose="020B0502020202020204" pitchFamily="34" charset="0"/>
              </a:rPr>
              <a:t>Classroom Worship </a:t>
            </a:r>
            <a:br>
              <a:rPr lang="en-US" sz="2700" b="1" dirty="0">
                <a:latin typeface="Century Gothic" panose="020B0502020202020204" pitchFamily="34" charset="0"/>
              </a:rPr>
            </a:br>
            <a:br>
              <a:rPr lang="en-US" sz="2700" b="1" dirty="0">
                <a:latin typeface="Century Gothic" panose="020B0502020202020204" pitchFamily="34" charset="0"/>
              </a:rPr>
            </a:br>
            <a:r>
              <a:rPr lang="en-US" sz="2700" b="1" dirty="0">
                <a:latin typeface="Century Gothic" panose="020B0502020202020204" pitchFamily="34" charset="0"/>
              </a:rPr>
              <a:t>Reflection Space</a:t>
            </a:r>
            <a:br>
              <a:rPr lang="en-US" sz="900" dirty="0"/>
            </a:br>
            <a:br>
              <a:rPr lang="en-US" sz="900" dirty="0"/>
            </a:br>
            <a:br>
              <a:rPr lang="en-US" sz="900" dirty="0"/>
            </a:br>
            <a:br>
              <a:rPr lang="en-US" sz="900" dirty="0"/>
            </a:br>
            <a:br>
              <a:rPr lang="en-US" sz="900" dirty="0"/>
            </a:br>
            <a:br>
              <a:rPr lang="en-US" sz="900" dirty="0"/>
            </a:br>
            <a:endParaRPr lang="en-US" sz="900" dirty="0"/>
          </a:p>
        </p:txBody>
      </p:sp>
      <p:sp>
        <p:nvSpPr>
          <p:cNvPr id="11" name="Rectangle: Rounded Corners 10">
            <a:extLst>
              <a:ext uri="{FF2B5EF4-FFF2-40B4-BE49-F238E27FC236}">
                <a16:creationId xmlns:a16="http://schemas.microsoft.com/office/drawing/2014/main" id="{70D0F26E-6AB9-4E0E-8B4E-56FCC5AD6B98}"/>
              </a:ext>
            </a:extLst>
          </p:cNvPr>
          <p:cNvSpPr/>
          <p:nvPr/>
        </p:nvSpPr>
        <p:spPr>
          <a:xfrm>
            <a:off x="581193" y="2438399"/>
            <a:ext cx="3415074" cy="3564467"/>
          </a:xfrm>
          <a:prstGeom prst="roundRect">
            <a:avLst/>
          </a:prstGeom>
          <a:solidFill>
            <a:schemeClr val="tx2">
              <a:lumMod val="20000"/>
              <a:lumOff val="80000"/>
            </a:schemeClr>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a:bodyPr>
          <a:lstStyle/>
          <a:p>
            <a:pPr>
              <a:spcBef>
                <a:spcPct val="20000"/>
              </a:spcBef>
              <a:spcAft>
                <a:spcPts val="600"/>
              </a:spcAft>
              <a:buClr>
                <a:schemeClr val="accent2"/>
              </a:buClr>
              <a:buSzPct val="92000"/>
            </a:pPr>
            <a:r>
              <a:rPr lang="en-US" b="1" dirty="0">
                <a:solidFill>
                  <a:schemeClr val="accent1">
                    <a:lumMod val="75000"/>
                  </a:schemeClr>
                </a:solidFill>
                <a:latin typeface="Century Gothic" panose="020B0502020202020204" pitchFamily="34" charset="0"/>
              </a:rPr>
              <a:t>You will need:</a:t>
            </a:r>
          </a:p>
          <a:p>
            <a:pPr>
              <a:spcBef>
                <a:spcPct val="20000"/>
              </a:spcBef>
              <a:spcAft>
                <a:spcPts val="600"/>
              </a:spcAft>
              <a:buClr>
                <a:schemeClr val="accent2"/>
              </a:buClr>
              <a:buSzPct val="92000"/>
              <a:buFont typeface="Wingdings 2" panose="05020102010507070707" pitchFamily="18" charset="2"/>
              <a:buChar char=""/>
            </a:pPr>
            <a:r>
              <a:rPr lang="en-US" dirty="0">
                <a:solidFill>
                  <a:schemeClr val="accent1">
                    <a:lumMod val="75000"/>
                  </a:schemeClr>
                </a:solidFill>
                <a:latin typeface="Century Gothic" panose="020B0502020202020204" pitchFamily="34" charset="0"/>
              </a:rPr>
              <a:t>A large bottle (carboy) the narrow neck is important like this one.</a:t>
            </a:r>
          </a:p>
          <a:p>
            <a:pPr>
              <a:spcBef>
                <a:spcPct val="20000"/>
              </a:spcBef>
              <a:spcAft>
                <a:spcPts val="600"/>
              </a:spcAft>
              <a:buClr>
                <a:schemeClr val="accent2"/>
              </a:buClr>
              <a:buSzPct val="92000"/>
              <a:buFont typeface="Wingdings 2" panose="05020102010507070707" pitchFamily="18" charset="2"/>
              <a:buChar char=""/>
            </a:pPr>
            <a:r>
              <a:rPr lang="en-US" dirty="0">
                <a:solidFill>
                  <a:schemeClr val="accent1">
                    <a:lumMod val="75000"/>
                  </a:schemeClr>
                </a:solidFill>
                <a:latin typeface="Century Gothic" panose="020B0502020202020204" pitchFamily="34" charset="0"/>
              </a:rPr>
              <a:t>A4 paper cut into four pieces.</a:t>
            </a:r>
          </a:p>
          <a:p>
            <a:pPr>
              <a:spcBef>
                <a:spcPct val="20000"/>
              </a:spcBef>
              <a:spcAft>
                <a:spcPts val="600"/>
              </a:spcAft>
              <a:buClr>
                <a:schemeClr val="accent2"/>
              </a:buClr>
              <a:buSzPct val="92000"/>
              <a:buFont typeface="Wingdings 2" panose="05020102010507070707" pitchFamily="18" charset="2"/>
              <a:buChar char=""/>
            </a:pPr>
            <a:r>
              <a:rPr lang="en-US" dirty="0">
                <a:solidFill>
                  <a:schemeClr val="accent1">
                    <a:lumMod val="75000"/>
                  </a:schemeClr>
                </a:solidFill>
                <a:latin typeface="Century Gothic" panose="020B0502020202020204" pitchFamily="34" charset="0"/>
              </a:rPr>
              <a:t>Narrow ribbon</a:t>
            </a:r>
          </a:p>
        </p:txBody>
      </p:sp>
    </p:spTree>
    <p:extLst>
      <p:ext uri="{BB962C8B-B14F-4D97-AF65-F5344CB8AC3E}">
        <p14:creationId xmlns:p14="http://schemas.microsoft.com/office/powerpoint/2010/main" val="2729127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1923389"/>
            <a:ext cx="3269749" cy="4624327"/>
          </a:xfrm>
        </p:spPr>
        <p:txBody>
          <a:bodyPr anchor="ctr">
            <a:normAutofit/>
          </a:bodyPr>
          <a:lstStyle/>
          <a:p>
            <a:r>
              <a:rPr lang="en-GB" sz="3200" b="1" dirty="0">
                <a:solidFill>
                  <a:srgbClr val="FFFFFF"/>
                </a:solidFill>
                <a:latin typeface="Century Gothic" panose="020B0502020202020204" pitchFamily="34" charset="0"/>
              </a:rPr>
              <a:t>Classroom Worship </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3200" b="1" dirty="0">
                <a:solidFill>
                  <a:srgbClr val="FFFFFF"/>
                </a:solidFill>
                <a:latin typeface="Century Gothic" panose="020B0502020202020204" pitchFamily="34" charset="0"/>
              </a:rPr>
              <a:t>Reflection Space</a:t>
            </a:r>
            <a:br>
              <a:rPr lang="en-GB" sz="3200" b="1" dirty="0">
                <a:solidFill>
                  <a:srgbClr val="FFFFFF"/>
                </a:solidFill>
                <a:latin typeface="Century Gothic" panose="020B0502020202020204" pitchFamily="34" charset="0"/>
              </a:rPr>
            </a:b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11" name="Rectangle: Rounded Corners 10">
            <a:extLst>
              <a:ext uri="{FF2B5EF4-FFF2-40B4-BE49-F238E27FC236}">
                <a16:creationId xmlns:a16="http://schemas.microsoft.com/office/drawing/2014/main" id="{F590CE4F-D385-4B49-ACED-AC3255EA560B}"/>
              </a:ext>
            </a:extLst>
          </p:cNvPr>
          <p:cNvSpPr/>
          <p:nvPr/>
        </p:nvSpPr>
        <p:spPr>
          <a:xfrm>
            <a:off x="5027209" y="409904"/>
            <a:ext cx="6373678" cy="6081592"/>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spcAft>
                <a:spcPts val="600"/>
              </a:spcAft>
            </a:pPr>
            <a:r>
              <a:rPr lang="en-GB" sz="3600" b="1" dirty="0">
                <a:solidFill>
                  <a:srgbClr val="002060"/>
                </a:solidFill>
                <a:latin typeface="Century Gothic" panose="020B0502020202020204" pitchFamily="34" charset="0"/>
              </a:rPr>
              <a:t>The scrolls in the bottle are out of reach and you can’t take them back</a:t>
            </a:r>
            <a:r>
              <a:rPr lang="en-GB" sz="2800" b="1" dirty="0">
                <a:solidFill>
                  <a:srgbClr val="002060"/>
                </a:solidFill>
                <a:latin typeface="Century Gothic" panose="020B0502020202020204" pitchFamily="34" charset="0"/>
              </a:rPr>
              <a:t>.</a:t>
            </a:r>
          </a:p>
          <a:p>
            <a:pPr algn="ctr">
              <a:spcAft>
                <a:spcPts val="600"/>
              </a:spcAft>
            </a:pPr>
            <a:endParaRPr lang="en-GB" sz="2400" b="1" dirty="0">
              <a:solidFill>
                <a:srgbClr val="002060"/>
              </a:solidFill>
              <a:latin typeface="Century Gothic" panose="020B0502020202020204" pitchFamily="34" charset="0"/>
            </a:endParaRPr>
          </a:p>
          <a:p>
            <a:pPr algn="ctr">
              <a:spcAft>
                <a:spcPts val="600"/>
              </a:spcAft>
            </a:pPr>
            <a:endParaRPr lang="en-GB" sz="3200" b="1" dirty="0">
              <a:solidFill>
                <a:srgbClr val="002060"/>
              </a:solidFill>
              <a:latin typeface="Century Gothic" panose="020B0502020202020204" pitchFamily="34" charset="0"/>
            </a:endParaRPr>
          </a:p>
          <a:p>
            <a:pPr algn="ctr">
              <a:spcAft>
                <a:spcPts val="600"/>
              </a:spcAft>
            </a:pPr>
            <a:r>
              <a:rPr lang="en-GB" sz="3200" i="1" dirty="0">
                <a:solidFill>
                  <a:srgbClr val="002060"/>
                </a:solidFill>
                <a:latin typeface="Century Gothic" panose="020B0502020202020204" pitchFamily="34" charset="0"/>
              </a:rPr>
              <a:t>If you would like, take a scroll to write on. As you drop it in the bottle, you might like to trust it to God.</a:t>
            </a:r>
          </a:p>
          <a:p>
            <a:pPr algn="ctr">
              <a:spcAft>
                <a:spcPts val="600"/>
              </a:spcAft>
            </a:pPr>
            <a:r>
              <a:rPr lang="en-GB" sz="2400" b="1" dirty="0">
                <a:latin typeface="Century Gothic" panose="020B0502020202020204" pitchFamily="34" charset="0"/>
              </a:rPr>
              <a:t> </a:t>
            </a:r>
            <a:endParaRPr lang="en-GB" sz="2400" b="1" dirty="0"/>
          </a:p>
        </p:txBody>
      </p:sp>
    </p:spTree>
    <p:extLst>
      <p:ext uri="{BB962C8B-B14F-4D97-AF65-F5344CB8AC3E}">
        <p14:creationId xmlns:p14="http://schemas.microsoft.com/office/powerpoint/2010/main" val="2272590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clock&#10;&#10;Description automatically generated">
            <a:extLst>
              <a:ext uri="{FF2B5EF4-FFF2-40B4-BE49-F238E27FC236}">
                <a16:creationId xmlns:a16="http://schemas.microsoft.com/office/drawing/2014/main" id="{6496E400-8232-44C6-AD56-AADF8770A836}"/>
              </a:ext>
            </a:extLst>
          </p:cNvPr>
          <p:cNvPicPr>
            <a:picLocks noChangeAspect="1"/>
          </p:cNvPicPr>
          <p:nvPr/>
        </p:nvPicPr>
        <p:blipFill>
          <a:blip r:embed="rId2"/>
          <a:stretch>
            <a:fillRect/>
          </a:stretch>
        </p:blipFill>
        <p:spPr>
          <a:xfrm>
            <a:off x="1675637" y="1208531"/>
            <a:ext cx="5029858" cy="4735069"/>
          </a:xfrm>
          <a:prstGeom prst="rect">
            <a:avLst/>
          </a:prstGeom>
        </p:spPr>
      </p:pic>
      <p:sp>
        <p:nvSpPr>
          <p:cNvPr id="23" name="Rectangle 22">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Monday</a:t>
            </a:r>
          </a:p>
        </p:txBody>
      </p:sp>
    </p:spTree>
    <p:extLst>
      <p:ext uri="{BB962C8B-B14F-4D97-AF65-F5344CB8AC3E}">
        <p14:creationId xmlns:p14="http://schemas.microsoft.com/office/powerpoint/2010/main" val="1517866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4"/>
          <a:stretch>
            <a:fillRect/>
          </a:stretch>
        </p:blipFill>
        <p:spPr>
          <a:xfrm>
            <a:off x="10925766" y="5248781"/>
            <a:ext cx="993734" cy="1249788"/>
          </a:xfrm>
          <a:prstGeom prst="rect">
            <a:avLst/>
          </a:prstGeom>
        </p:spPr>
      </p:pic>
      <p:pic>
        <p:nvPicPr>
          <p:cNvPr id="7170" name="Picture 2" descr="Trust">
            <a:extLst>
              <a:ext uri="{FF2B5EF4-FFF2-40B4-BE49-F238E27FC236}">
                <a16:creationId xmlns:a16="http://schemas.microsoft.com/office/drawing/2014/main" id="{C428578D-F77F-4D7E-B93B-791C386DCF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5124" y="751007"/>
            <a:ext cx="8914958" cy="50146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217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you have about this picture?</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Come up with three questions.</a:t>
            </a:r>
          </a:p>
          <a:p>
            <a:pPr algn="ctr"/>
            <a:endParaRPr lang="en-GB" dirty="0"/>
          </a:p>
        </p:txBody>
      </p:sp>
      <p:pic>
        <p:nvPicPr>
          <p:cNvPr id="8194" name="Picture 2" descr="Trust">
            <a:extLst>
              <a:ext uri="{FF2B5EF4-FFF2-40B4-BE49-F238E27FC236}">
                <a16:creationId xmlns:a16="http://schemas.microsoft.com/office/drawing/2014/main" id="{FD918CB3-F6CC-4550-B817-6FE50845AD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57" y="643467"/>
            <a:ext cx="4952059" cy="27855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50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a:t>
            </a:r>
            <a:r>
              <a:rPr lang="en-GB" sz="1800" b="1" dirty="0">
                <a:latin typeface="Century Gothic" panose="020B0502020202020204" pitchFamily="34" charset="0"/>
                <a:cs typeface="Segoe UI" panose="020B0502040204020203" pitchFamily="34" charset="0"/>
              </a:rPr>
              <a:t>(based on </a:t>
            </a:r>
            <a:r>
              <a:rPr lang="en-GB" sz="1800" b="1" dirty="0" err="1">
                <a:latin typeface="Century Gothic" panose="020B0502020202020204" pitchFamily="34" charset="0"/>
                <a:cs typeface="Segoe UI" panose="020B0502040204020203" pitchFamily="34" charset="0"/>
              </a:rPr>
              <a:t>matthew</a:t>
            </a:r>
            <a:r>
              <a:rPr lang="en-GB" sz="1800" b="1" dirty="0">
                <a:latin typeface="Century Gothic" panose="020B0502020202020204" pitchFamily="34" charset="0"/>
                <a:cs typeface="Segoe UI" panose="020B0502040204020203" pitchFamily="34" charset="0"/>
              </a:rPr>
              <a:t> 14: 22 - 34</a:t>
            </a:r>
            <a:r>
              <a:rPr lang="en-GB" sz="1800" dirty="0">
                <a:latin typeface="Century Gothic" panose="020B0502020202020204" pitchFamily="34" charset="0"/>
                <a:cs typeface="Segoe UI" panose="020B0502040204020203" pitchFamily="34" charset="0"/>
              </a:rPr>
              <a:t>)</a:t>
            </a:r>
          </a:p>
        </p:txBody>
      </p:sp>
      <p:pic>
        <p:nvPicPr>
          <p:cNvPr id="4" name="Online Media 3" title="Peter Walks on the Water to Jesus">
            <a:hlinkClick r:id="" action="ppaction://media"/>
            <a:extLst>
              <a:ext uri="{FF2B5EF4-FFF2-40B4-BE49-F238E27FC236}">
                <a16:creationId xmlns:a16="http://schemas.microsoft.com/office/drawing/2014/main" id="{DC9D077E-E9EE-42ED-8036-73791EA737E3}"/>
              </a:ext>
            </a:extLst>
          </p:cNvPr>
          <p:cNvPicPr>
            <a:picLocks noRot="1" noChangeAspect="1"/>
          </p:cNvPicPr>
          <p:nvPr>
            <a:videoFile r:link="rId1"/>
          </p:nvPr>
        </p:nvPicPr>
        <p:blipFill>
          <a:blip r:embed="rId3"/>
          <a:stretch>
            <a:fillRect/>
          </a:stretch>
        </p:blipFill>
        <p:spPr>
          <a:xfrm>
            <a:off x="3042702" y="2699342"/>
            <a:ext cx="6096000" cy="3429000"/>
          </a:xfrm>
          <a:prstGeom prst="rect">
            <a:avLst/>
          </a:prstGeom>
        </p:spPr>
      </p:pic>
    </p:spTree>
    <p:extLst>
      <p:ext uri="{BB962C8B-B14F-4D97-AF65-F5344CB8AC3E}">
        <p14:creationId xmlns:p14="http://schemas.microsoft.com/office/powerpoint/2010/main" val="3512624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2800767"/>
          </a:xfrm>
          <a:prstGeom prst="rect">
            <a:avLst/>
          </a:prstGeom>
          <a:noFill/>
        </p:spPr>
        <p:txBody>
          <a:bodyPr wrap="square" rtlCol="0">
            <a:spAutoFit/>
          </a:bodyPr>
          <a:lstStyle/>
          <a:p>
            <a:pPr algn="ctr"/>
            <a:r>
              <a:rPr lang="en-GB" sz="4400" b="1" dirty="0">
                <a:latin typeface="Century Gothic" panose="020B0502020202020204" pitchFamily="34" charset="0"/>
              </a:rPr>
              <a:t>What can we learn from this story?</a:t>
            </a:r>
          </a:p>
          <a:p>
            <a:pPr algn="ctr"/>
            <a:endParaRPr lang="en-GB" sz="4400" b="1" dirty="0">
              <a:latin typeface="Century Gothic" panose="020B0502020202020204" pitchFamily="34" charset="0"/>
            </a:endParaRPr>
          </a:p>
          <a:p>
            <a:pPr algn="ctr"/>
            <a:r>
              <a:rPr lang="en-GB" sz="4400" b="1" dirty="0">
                <a:latin typeface="Century Gothic" panose="020B0502020202020204" pitchFamily="34" charset="0"/>
              </a:rPr>
              <a:t>What do you find encouraging?</a:t>
            </a:r>
          </a:p>
          <a:p>
            <a:pPr algn="ctr"/>
            <a:r>
              <a:rPr lang="en-GB" sz="4400" b="1" dirty="0">
                <a:latin typeface="Century Gothic" panose="020B0502020202020204" pitchFamily="34" charset="0"/>
              </a:rPr>
              <a:t>What do you find challenging?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9345370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200" dirty="0">
                <a:latin typeface="Century Gothic" panose="020B0502020202020204" pitchFamily="34" charset="0"/>
                <a:cs typeface="Segoe UI" panose="020B0502040204020203" pitchFamily="34" charset="0"/>
              </a:rPr>
              <a:t>Encourage the pupils to respond with their own prayers first or through the prayer space or use the prayer below:</a:t>
            </a:r>
          </a:p>
          <a:p>
            <a:r>
              <a:rPr lang="en-GB" sz="2200" b="1" dirty="0">
                <a:latin typeface="Century Gothic" panose="020B0502020202020204" pitchFamily="34" charset="0"/>
                <a:cs typeface="Segoe UI" panose="020B0502040204020203" pitchFamily="34" charset="0"/>
              </a:rPr>
              <a:t>Dear God,</a:t>
            </a:r>
          </a:p>
          <a:p>
            <a:r>
              <a:rPr lang="en-GB" sz="2200" b="1" dirty="0">
                <a:latin typeface="Century Gothic" panose="020B0502020202020204" pitchFamily="34" charset="0"/>
                <a:cs typeface="Segoe UI" panose="020B0502040204020203" pitchFamily="34" charset="0"/>
              </a:rPr>
              <a:t>Thank you for the example of Peter and all that we can learn about trust from his life.</a:t>
            </a:r>
          </a:p>
          <a:p>
            <a:r>
              <a:rPr lang="en-GB" sz="2200" b="1" dirty="0">
                <a:latin typeface="Century Gothic" panose="020B0502020202020204" pitchFamily="34" charset="0"/>
                <a:cs typeface="Segoe UI" panose="020B0502040204020203" pitchFamily="34" charset="0"/>
              </a:rPr>
              <a:t>May you help us to trust.</a:t>
            </a:r>
          </a:p>
          <a:p>
            <a:r>
              <a:rPr lang="en-GB" sz="2200" b="1" dirty="0">
                <a:latin typeface="Century Gothic" panose="020B0502020202020204" pitchFamily="34" charset="0"/>
                <a:cs typeface="Segoe UI" panose="020B0502040204020203" pitchFamily="34" charset="0"/>
              </a:rPr>
              <a:t>Help us to be surrounded by those we can trust.</a:t>
            </a:r>
          </a:p>
          <a:p>
            <a:r>
              <a:rPr lang="en-GB" sz="2200" b="1" dirty="0">
                <a:latin typeface="Century Gothic" panose="020B0502020202020204" pitchFamily="34" charset="0"/>
                <a:cs typeface="Segoe UI" panose="020B0502040204020203" pitchFamily="34" charset="0"/>
              </a:rPr>
              <a:t>Help us to be people who can be trusted by others.</a:t>
            </a:r>
          </a:p>
          <a:p>
            <a:r>
              <a:rPr lang="en-GB" sz="2200" b="1" dirty="0">
                <a:latin typeface="Century Gothic" panose="020B0502020202020204" pitchFamily="34" charset="0"/>
                <a:cs typeface="Segoe UI" panose="020B0502040204020203" pitchFamily="34" charset="0"/>
              </a:rPr>
              <a:t>Help us to be willing to step into the unknown and try new experiences.</a:t>
            </a:r>
          </a:p>
          <a:p>
            <a:r>
              <a:rPr lang="en-GB" sz="2200" b="1" dirty="0">
                <a:latin typeface="Century Gothic" panose="020B0502020202020204" pitchFamily="34" charset="0"/>
                <a:cs typeface="Segoe UI" panose="020B0502040204020203" pitchFamily="34" charset="0"/>
              </a:rPr>
              <a:t>Thank you that you promise to be with us wherever we go.</a:t>
            </a:r>
          </a:p>
          <a:p>
            <a:r>
              <a:rPr lang="en-GB" sz="2200" b="1" dirty="0">
                <a:latin typeface="Century Gothic" panose="020B0502020202020204" pitchFamily="34" charset="0"/>
                <a:cs typeface="Segoe UI" panose="020B0502040204020203" pitchFamily="34" charset="0"/>
              </a:rPr>
              <a:t>Amen.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06623" y="5521607"/>
            <a:ext cx="938542" cy="1213469"/>
          </a:xfrm>
          <a:prstGeom prst="rect">
            <a:avLst/>
          </a:prstGeom>
        </p:spPr>
      </p:pic>
    </p:spTree>
    <p:extLst>
      <p:ext uri="{BB962C8B-B14F-4D97-AF65-F5344CB8AC3E}">
        <p14:creationId xmlns:p14="http://schemas.microsoft.com/office/powerpoint/2010/main" val="780641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E2A35C00-F635-409C-8112-62A47921677C}"/>
              </a:ext>
            </a:extLst>
          </p:cNvPr>
          <p:cNvPicPr>
            <a:picLocks noGrp="1" noChangeAspect="1"/>
          </p:cNvPicPr>
          <p:nvPr>
            <p:ph idx="1"/>
          </p:nvPr>
        </p:nvPicPr>
        <p:blipFill>
          <a:blip r:embed="rId2"/>
          <a:stretch>
            <a:fillRect/>
          </a:stretch>
        </p:blipFill>
        <p:spPr>
          <a:xfrm>
            <a:off x="931166" y="1392438"/>
            <a:ext cx="6518800" cy="4367254"/>
          </a:xfrm>
          <a:prstGeom prst="rect">
            <a:avLst/>
          </a:prstGeom>
        </p:spPr>
      </p:pic>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 Colours for Worship </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3"/>
          <a:stretch>
            <a:fillRect/>
          </a:stretch>
        </p:blipFill>
        <p:spPr>
          <a:xfrm>
            <a:off x="8513622" y="5016685"/>
            <a:ext cx="2816596" cy="829128"/>
          </a:xfrm>
          <a:prstGeom prst="rect">
            <a:avLst/>
          </a:prstGeom>
        </p:spPr>
      </p:pic>
    </p:spTree>
    <p:extLst>
      <p:ext uri="{BB962C8B-B14F-4D97-AF65-F5344CB8AC3E}">
        <p14:creationId xmlns:p14="http://schemas.microsoft.com/office/powerpoint/2010/main" val="1451668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monitor, photo, sitting&#10;&#10;Description automatically generated">
            <a:extLst>
              <a:ext uri="{FF2B5EF4-FFF2-40B4-BE49-F238E27FC236}">
                <a16:creationId xmlns:a16="http://schemas.microsoft.com/office/drawing/2014/main" id="{BA311D33-1474-47AA-98BC-F6A16AC14352}"/>
              </a:ext>
            </a:extLst>
          </p:cNvPr>
          <p:cNvPicPr>
            <a:picLocks noChangeAspect="1"/>
          </p:cNvPicPr>
          <p:nvPr/>
        </p:nvPicPr>
        <p:blipFill>
          <a:blip r:embed="rId2"/>
          <a:stretch>
            <a:fillRect/>
          </a:stretch>
        </p:blipFill>
        <p:spPr>
          <a:xfrm>
            <a:off x="2129321" y="1208531"/>
            <a:ext cx="4122490"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Tuesday</a:t>
            </a:r>
          </a:p>
        </p:txBody>
      </p:sp>
    </p:spTree>
    <p:extLst>
      <p:ext uri="{BB962C8B-B14F-4D97-AF65-F5344CB8AC3E}">
        <p14:creationId xmlns:p14="http://schemas.microsoft.com/office/powerpoint/2010/main" val="13116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a:t>
            </a:r>
            <a:r>
              <a:rPr kumimoji="0" lang="en-GB" sz="1800" b="1" i="0" u="none" strike="noStrike" kern="1200" cap="all" spc="0" normalizeH="0" baseline="0" noProof="0" dirty="0">
                <a:ln>
                  <a:noFill/>
                </a:ln>
                <a:solidFill>
                  <a:prstClr val="white"/>
                </a:solidFill>
                <a:effectLst/>
                <a:uLnTx/>
                <a:uFillTx/>
                <a:latin typeface="Century Gothic" panose="020B0502020202020204" pitchFamily="34" charset="0"/>
                <a:ea typeface="+mj-ea"/>
                <a:cs typeface="Segoe UI" panose="020B0502040204020203" pitchFamily="34" charset="0"/>
              </a:rPr>
              <a:t>(</a:t>
            </a:r>
            <a:r>
              <a:rPr lang="en-GB" sz="1800" b="1" dirty="0">
                <a:latin typeface="Century Gothic" panose="020B0502020202020204" pitchFamily="34" charset="0"/>
                <a:cs typeface="Segoe UI" panose="020B0502040204020203" pitchFamily="34" charset="0"/>
              </a:rPr>
              <a:t>based on Isaiah 41:13</a:t>
            </a:r>
            <a:r>
              <a:rPr kumimoji="0" lang="en-GB" sz="1800" b="0" i="0" u="none" strike="noStrike" kern="1200" cap="all" spc="0" normalizeH="0" baseline="0" noProof="0" dirty="0">
                <a:ln>
                  <a:noFill/>
                </a:ln>
                <a:solidFill>
                  <a:prstClr val="white"/>
                </a:solidFill>
                <a:effectLst/>
                <a:uLnTx/>
                <a:uFillTx/>
                <a:latin typeface="Century Gothic" panose="020B0502020202020204" pitchFamily="34" charset="0"/>
                <a:ea typeface="+mj-ea"/>
                <a:cs typeface="Segoe UI" panose="020B0502040204020203" pitchFamily="34" charset="0"/>
              </a:rPr>
              <a:t>)</a:t>
            </a:r>
            <a:endParaRPr lang="en-GB" b="1" dirty="0">
              <a:latin typeface="Century Gothic" panose="020B0502020202020204" pitchFamily="34" charset="0"/>
            </a:endParaRP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5812" y="1912883"/>
            <a:ext cx="10620375" cy="4740165"/>
          </a:xfrm>
          <a:prstGeom prst="roundRect">
            <a:avLst/>
          </a:prstGeom>
          <a:solidFill>
            <a:schemeClr val="bg2">
              <a:lumMod val="9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000" dirty="0">
                <a:latin typeface="Century Gothic" panose="020B0502020202020204" pitchFamily="34" charset="0"/>
              </a:rPr>
              <a:t>13</a:t>
            </a:r>
            <a:r>
              <a:rPr lang="en-GB" sz="4800" dirty="0">
                <a:latin typeface="Century Gothic" panose="020B0502020202020204" pitchFamily="34" charset="0"/>
              </a:rPr>
              <a:t> I am the Lord your God.</a:t>
            </a:r>
          </a:p>
          <a:p>
            <a:r>
              <a:rPr lang="en-GB" sz="4800" dirty="0">
                <a:latin typeface="Century Gothic" panose="020B0502020202020204" pitchFamily="34" charset="0"/>
              </a:rPr>
              <a:t>    I am holding your right hand.</a:t>
            </a:r>
          </a:p>
          <a:p>
            <a:r>
              <a:rPr lang="en-GB" sz="4800" dirty="0">
                <a:latin typeface="Century Gothic" panose="020B0502020202020204" pitchFamily="34" charset="0"/>
              </a:rPr>
              <a:t>And I tell you, ‘Don’t be afraid.</a:t>
            </a:r>
          </a:p>
          <a:p>
            <a:r>
              <a:rPr lang="en-GB" sz="4800" dirty="0">
                <a:latin typeface="Century Gothic" panose="020B0502020202020204" pitchFamily="34" charset="0"/>
              </a:rPr>
              <a:t>    I will help you.’</a:t>
            </a:r>
            <a:endParaRPr lang="en-GB" sz="9600" dirty="0">
              <a:latin typeface="Century Gothic" panose="020B0502020202020204" pitchFamily="34" charset="0"/>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2"/>
          <a:stretch>
            <a:fillRect/>
          </a:stretch>
        </p:blipFill>
        <p:spPr>
          <a:xfrm>
            <a:off x="11169031" y="5608212"/>
            <a:ext cx="987638" cy="1249788"/>
          </a:xfrm>
          <a:prstGeom prst="rect">
            <a:avLst/>
          </a:prstGeom>
        </p:spPr>
      </p:pic>
      <p:pic>
        <p:nvPicPr>
          <p:cNvPr id="3076" name="Picture 4" descr="Hold My Hand – Peace Be With U">
            <a:extLst>
              <a:ext uri="{FF2B5EF4-FFF2-40B4-BE49-F238E27FC236}">
                <a16:creationId xmlns:a16="http://schemas.microsoft.com/office/drawing/2014/main" id="{3424ED27-F5CB-49E6-ACBC-E73ED6D3342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7551"/>
          <a:stretch/>
        </p:blipFill>
        <p:spPr bwMode="auto">
          <a:xfrm>
            <a:off x="6866164" y="5028547"/>
            <a:ext cx="3516469" cy="1426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447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ENGAGE</a:t>
            </a:r>
          </a:p>
        </p:txBody>
      </p:sp>
      <p:sp>
        <p:nvSpPr>
          <p:cNvPr id="6" name="Rectangle: Rounded Corners 5">
            <a:extLst>
              <a:ext uri="{FF2B5EF4-FFF2-40B4-BE49-F238E27FC236}">
                <a16:creationId xmlns:a16="http://schemas.microsoft.com/office/drawing/2014/main" id="{15CA67FF-5C32-434B-941C-3A25E4056CB3}"/>
              </a:ext>
            </a:extLst>
          </p:cNvPr>
          <p:cNvSpPr/>
          <p:nvPr/>
        </p:nvSpPr>
        <p:spPr>
          <a:xfrm>
            <a:off x="780514" y="1945787"/>
            <a:ext cx="10620375" cy="4740165"/>
          </a:xfrm>
          <a:prstGeom prst="roundRect">
            <a:avLst/>
          </a:prstGeom>
          <a:solidFill>
            <a:schemeClr val="bg2">
              <a:lumMod val="90000"/>
            </a:schemeClr>
          </a:solidFill>
          <a:ln/>
        </p:spPr>
        <p:style>
          <a:lnRef idx="1">
            <a:schemeClr val="accent2"/>
          </a:lnRef>
          <a:fillRef idx="2">
            <a:schemeClr val="accent2"/>
          </a:fillRef>
          <a:effectRef idx="1">
            <a:schemeClr val="accent2"/>
          </a:effectRef>
          <a:fontRef idx="minor">
            <a:schemeClr val="dk1"/>
          </a:fontRef>
        </p:style>
        <p:txBody>
          <a:bodyPr rtlCol="0" anchor="ctr"/>
          <a:lstStyle/>
          <a:p>
            <a:endParaRPr lang="en-GB" sz="9600" dirty="0">
              <a:latin typeface="Century Gothic" panose="020B0502020202020204" pitchFamily="34" charset="0"/>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4"/>
          <a:stretch>
            <a:fillRect/>
          </a:stretch>
        </p:blipFill>
        <p:spPr>
          <a:xfrm>
            <a:off x="11169031" y="5608212"/>
            <a:ext cx="987638" cy="1249788"/>
          </a:xfrm>
          <a:prstGeom prst="rect">
            <a:avLst/>
          </a:prstGeom>
        </p:spPr>
      </p:pic>
      <p:pic>
        <p:nvPicPr>
          <p:cNvPr id="5" name="Online Media 4" title="Despicable me clip 2">
            <a:hlinkClick r:id="" action="ppaction://media"/>
            <a:extLst>
              <a:ext uri="{FF2B5EF4-FFF2-40B4-BE49-F238E27FC236}">
                <a16:creationId xmlns:a16="http://schemas.microsoft.com/office/drawing/2014/main" id="{FF18207C-AFEA-467B-903E-A5C336B55631}"/>
              </a:ext>
            </a:extLst>
          </p:cNvPr>
          <p:cNvPicPr>
            <a:picLocks noRot="1" noChangeAspect="1"/>
          </p:cNvPicPr>
          <p:nvPr>
            <a:videoFile r:link="rId1"/>
          </p:nvPr>
        </p:nvPicPr>
        <p:blipFill>
          <a:blip r:embed="rId5"/>
          <a:stretch>
            <a:fillRect/>
          </a:stretch>
        </p:blipFill>
        <p:spPr>
          <a:xfrm>
            <a:off x="3176051" y="2131469"/>
            <a:ext cx="5829300" cy="4368800"/>
          </a:xfrm>
          <a:prstGeom prst="rect">
            <a:avLst/>
          </a:prstGeom>
        </p:spPr>
      </p:pic>
    </p:spTree>
    <p:extLst>
      <p:ext uri="{BB962C8B-B14F-4D97-AF65-F5344CB8AC3E}">
        <p14:creationId xmlns:p14="http://schemas.microsoft.com/office/powerpoint/2010/main" val="519843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4" y="2080435"/>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dirty="0">
                <a:latin typeface="Century Gothic" panose="020B0502020202020204" pitchFamily="34" charset="0"/>
              </a:rPr>
              <a:t>Who do you trust?</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2"/>
          <a:stretch>
            <a:fillRect/>
          </a:stretch>
        </p:blipFill>
        <p:spPr>
          <a:xfrm>
            <a:off x="140376" y="5069895"/>
            <a:ext cx="1280271" cy="1652159"/>
          </a:xfrm>
          <a:prstGeom prst="rect">
            <a:avLst/>
          </a:prstGeom>
        </p:spPr>
      </p:pic>
    </p:spTree>
    <p:extLst>
      <p:ext uri="{BB962C8B-B14F-4D97-AF65-F5344CB8AC3E}">
        <p14:creationId xmlns:p14="http://schemas.microsoft.com/office/powerpoint/2010/main" val="41015051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4" y="2080435"/>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dirty="0">
                <a:latin typeface="Century Gothic" panose="020B0502020202020204" pitchFamily="34" charset="0"/>
              </a:rPr>
              <a:t>Why is it important for us to trust people?</a:t>
            </a: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2"/>
          <a:stretch>
            <a:fillRect/>
          </a:stretch>
        </p:blipFill>
        <p:spPr>
          <a:xfrm>
            <a:off x="11169031" y="5608212"/>
            <a:ext cx="987638" cy="1249788"/>
          </a:xfrm>
          <a:prstGeom prst="rect">
            <a:avLst/>
          </a:prstGeom>
        </p:spPr>
      </p:pic>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3"/>
          <a:stretch>
            <a:fillRect/>
          </a:stretch>
        </p:blipFill>
        <p:spPr>
          <a:xfrm>
            <a:off x="140376" y="5069895"/>
            <a:ext cx="1280271" cy="1652159"/>
          </a:xfrm>
          <a:prstGeom prst="rect">
            <a:avLst/>
          </a:prstGeom>
        </p:spPr>
      </p:pic>
    </p:spTree>
    <p:extLst>
      <p:ext uri="{BB962C8B-B14F-4D97-AF65-F5344CB8AC3E}">
        <p14:creationId xmlns:p14="http://schemas.microsoft.com/office/powerpoint/2010/main" val="13140565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Challenge</a:t>
            </a:r>
          </a:p>
        </p:txBody>
      </p:sp>
      <p:sp>
        <p:nvSpPr>
          <p:cNvPr id="7" name="Rectangle: Rounded Corners 6">
            <a:extLst>
              <a:ext uri="{FF2B5EF4-FFF2-40B4-BE49-F238E27FC236}">
                <a16:creationId xmlns:a16="http://schemas.microsoft.com/office/drawing/2014/main" id="{87656B52-CC67-491C-BCBA-8AF0BFD198D1}"/>
              </a:ext>
            </a:extLst>
          </p:cNvPr>
          <p:cNvSpPr/>
          <p:nvPr/>
        </p:nvSpPr>
        <p:spPr>
          <a:xfrm>
            <a:off x="687841" y="2090945"/>
            <a:ext cx="10620375" cy="4352925"/>
          </a:xfrm>
          <a:prstGeom prst="roundRect">
            <a:avLst/>
          </a:prstGeom>
          <a:solidFill>
            <a:schemeClr val="bg2">
              <a:lumMod val="9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dirty="0">
                <a:latin typeface="Century Gothic" panose="020B0502020202020204" pitchFamily="34" charset="0"/>
              </a:rPr>
              <a:t>Why is it so difficult for some people to trust others?</a:t>
            </a:r>
          </a:p>
        </p:txBody>
      </p:sp>
      <p:pic>
        <p:nvPicPr>
          <p:cNvPr id="6" name="Picture 5">
            <a:extLst>
              <a:ext uri="{FF2B5EF4-FFF2-40B4-BE49-F238E27FC236}">
                <a16:creationId xmlns:a16="http://schemas.microsoft.com/office/drawing/2014/main" id="{A2D7E4D2-9384-4642-B7CD-5275364E10BF}"/>
              </a:ext>
            </a:extLst>
          </p:cNvPr>
          <p:cNvPicPr>
            <a:picLocks noChangeAspect="1"/>
          </p:cNvPicPr>
          <p:nvPr/>
        </p:nvPicPr>
        <p:blipFill>
          <a:blip r:embed="rId2"/>
          <a:stretch>
            <a:fillRect/>
          </a:stretch>
        </p:blipFill>
        <p:spPr>
          <a:xfrm>
            <a:off x="140376" y="5069895"/>
            <a:ext cx="1280271" cy="1652159"/>
          </a:xfrm>
          <a:prstGeom prst="rect">
            <a:avLst/>
          </a:prstGeom>
        </p:spPr>
      </p:pic>
    </p:spTree>
    <p:extLst>
      <p:ext uri="{BB962C8B-B14F-4D97-AF65-F5344CB8AC3E}">
        <p14:creationId xmlns:p14="http://schemas.microsoft.com/office/powerpoint/2010/main" val="3397167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979714" y="2914650"/>
            <a:ext cx="10254343" cy="2123658"/>
          </a:xfrm>
          <a:prstGeom prst="rect">
            <a:avLst/>
          </a:prstGeom>
          <a:noFill/>
        </p:spPr>
        <p:txBody>
          <a:bodyPr wrap="square" rtlCol="0">
            <a:spAutoFit/>
          </a:bodyPr>
          <a:lstStyle/>
          <a:p>
            <a:pPr algn="ctr"/>
            <a:r>
              <a:rPr lang="en-GB" sz="4400" b="1" dirty="0">
                <a:latin typeface="Century Gothic" panose="020B0502020202020204" pitchFamily="34" charset="0"/>
              </a:rPr>
              <a:t>In the Bible there are many times where people are asked to trust God.</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437609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7" name="Rectangle: Rounded Corners 6">
            <a:extLst>
              <a:ext uri="{FF2B5EF4-FFF2-40B4-BE49-F238E27FC236}">
                <a16:creationId xmlns:a16="http://schemas.microsoft.com/office/drawing/2014/main" id="{0A2E508A-8117-4645-ABD8-B53493E69158}"/>
              </a:ext>
            </a:extLst>
          </p:cNvPr>
          <p:cNvSpPr/>
          <p:nvPr/>
        </p:nvSpPr>
        <p:spPr>
          <a:xfrm>
            <a:off x="780512" y="2253349"/>
            <a:ext cx="10620375" cy="4352925"/>
          </a:xfrm>
          <a:prstGeom prst="roundRect">
            <a:avLst/>
          </a:prstGeom>
          <a:solidFill>
            <a:schemeClr val="bg2">
              <a:lumMod val="90000"/>
            </a:schemeClr>
          </a:solidFill>
          <a:ln w="76200">
            <a:solidFill>
              <a:schemeClr val="accent1">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through the prayer space or with the prayer below:</a:t>
            </a:r>
          </a:p>
          <a:p>
            <a:pPr algn="ctr"/>
            <a:r>
              <a:rPr lang="en-GB" sz="2800" b="1" dirty="0">
                <a:latin typeface="Century Gothic" panose="020B0502020202020204" pitchFamily="34" charset="0"/>
                <a:cs typeface="Segoe UI" panose="020B0502040204020203" pitchFamily="34" charset="0"/>
              </a:rPr>
              <a:t>Father God,</a:t>
            </a:r>
          </a:p>
          <a:p>
            <a:pPr algn="ctr"/>
            <a:r>
              <a:rPr lang="en-GB" sz="2800" b="1" dirty="0">
                <a:latin typeface="Century Gothic" panose="020B0502020202020204" pitchFamily="34" charset="0"/>
                <a:cs typeface="Segoe UI" panose="020B0502040204020203" pitchFamily="34" charset="0"/>
              </a:rPr>
              <a:t>Thank you for being a safe place </a:t>
            </a:r>
          </a:p>
          <a:p>
            <a:pPr algn="ctr"/>
            <a:r>
              <a:rPr lang="en-GB" sz="2800" b="1" dirty="0">
                <a:latin typeface="Century Gothic" panose="020B0502020202020204" pitchFamily="34" charset="0"/>
                <a:cs typeface="Segoe UI" panose="020B0502040204020203" pitchFamily="34" charset="0"/>
              </a:rPr>
              <a:t>When things are hard.</a:t>
            </a:r>
          </a:p>
          <a:p>
            <a:pPr algn="ctr"/>
            <a:r>
              <a:rPr lang="en-GB" sz="2800" b="1" dirty="0">
                <a:latin typeface="Century Gothic" panose="020B0502020202020204" pitchFamily="34" charset="0"/>
                <a:cs typeface="Segoe UI" panose="020B0502040204020203" pitchFamily="34" charset="0"/>
              </a:rPr>
              <a:t>Help me to trust that you are by my side.</a:t>
            </a:r>
          </a:p>
          <a:p>
            <a:pPr algn="ctr"/>
            <a:r>
              <a:rPr lang="en-GB" sz="2800" b="1" dirty="0">
                <a:latin typeface="Century Gothic" panose="020B0502020202020204" pitchFamily="34" charset="0"/>
                <a:cs typeface="Segoe UI" panose="020B0502040204020203" pitchFamily="34" charset="0"/>
              </a:rPr>
              <a:t>Amen</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35888898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computer&#10;&#10;Description automatically generated">
            <a:extLst>
              <a:ext uri="{FF2B5EF4-FFF2-40B4-BE49-F238E27FC236}">
                <a16:creationId xmlns:a16="http://schemas.microsoft.com/office/drawing/2014/main" id="{7A348043-2C3F-4802-AABD-E3E86DD5F5F3}"/>
              </a:ext>
            </a:extLst>
          </p:cNvPr>
          <p:cNvPicPr>
            <a:picLocks noChangeAspect="1"/>
          </p:cNvPicPr>
          <p:nvPr/>
        </p:nvPicPr>
        <p:blipFill>
          <a:blip r:embed="rId2"/>
          <a:stretch>
            <a:fillRect/>
          </a:stretch>
        </p:blipFill>
        <p:spPr>
          <a:xfrm>
            <a:off x="2461780" y="1208531"/>
            <a:ext cx="3457572"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4" y="1419225"/>
            <a:ext cx="3225165"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Wednesday</a:t>
            </a:r>
          </a:p>
        </p:txBody>
      </p:sp>
    </p:spTree>
    <p:extLst>
      <p:ext uri="{BB962C8B-B14F-4D97-AF65-F5344CB8AC3E}">
        <p14:creationId xmlns:p14="http://schemas.microsoft.com/office/powerpoint/2010/main" val="3536110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dirty="0"/>
              <a:t>Prompted to action - challenge</a:t>
            </a:r>
          </a:p>
        </p:txBody>
      </p:sp>
      <p:sp>
        <p:nvSpPr>
          <p:cNvPr id="6" name="TextBox 5">
            <a:extLst>
              <a:ext uri="{FF2B5EF4-FFF2-40B4-BE49-F238E27FC236}">
                <a16:creationId xmlns:a16="http://schemas.microsoft.com/office/drawing/2014/main" id="{4B77AA67-70BB-4B78-9DBC-E9C60B15A2F9}"/>
              </a:ext>
            </a:extLst>
          </p:cNvPr>
          <p:cNvSpPr txBox="1"/>
          <p:nvPr/>
        </p:nvSpPr>
        <p:spPr>
          <a:xfrm>
            <a:off x="6096000" y="1972638"/>
            <a:ext cx="5514806" cy="4428162"/>
          </a:xfrm>
          <a:prstGeom prst="rect">
            <a:avLst/>
          </a:prstGeom>
        </p:spPr>
        <p:txBody>
          <a:bodyPr vert="horz" lIns="91440" tIns="45720" rIns="91440" bIns="45720" rtlCol="0" anchor="ctr">
            <a:normAutofit/>
          </a:bodyPr>
          <a:lstStyle/>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hlinkClick r:id="rId2">
                <a:extLst>
                  <a:ext uri="{A12FA001-AC4F-418D-AE19-62706E023703}">
                    <ahyp:hlinkClr xmlns:ahyp="http://schemas.microsoft.com/office/drawing/2018/hyperlinkcolor" val="tx"/>
                  </a:ext>
                </a:extLst>
              </a:hlinkClick>
            </a:endParaRPr>
          </a:p>
          <a:p>
            <a:pPr>
              <a:lnSpc>
                <a:spcPct val="90000"/>
              </a:lnSpc>
              <a:spcBef>
                <a:spcPct val="20000"/>
              </a:spcBef>
              <a:spcAft>
                <a:spcPts val="600"/>
              </a:spcAft>
              <a:buClr>
                <a:schemeClr val="accent2"/>
              </a:buClr>
              <a:buSzPct val="92000"/>
              <a:buFont typeface="Wingdings 2" panose="05020102010507070707" pitchFamily="18" charset="2"/>
              <a:buChar char=""/>
            </a:pPr>
            <a:r>
              <a:rPr lang="en-US" sz="2400" b="1" dirty="0">
                <a:solidFill>
                  <a:schemeClr val="tx2"/>
                </a:solidFill>
                <a:latin typeface="Century Gothic" panose="020B0502020202020204" pitchFamily="34" charset="0"/>
              </a:rPr>
              <a:t>Remind people of the theme for the week and of the Bible story and Bible verse.               </a:t>
            </a: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r>
              <a:rPr lang="en-US" sz="2400" b="1" dirty="0">
                <a:solidFill>
                  <a:schemeClr val="tx2"/>
                </a:solidFill>
                <a:latin typeface="Century Gothic" panose="020B0502020202020204" pitchFamily="34" charset="0"/>
              </a:rPr>
              <a:t>Challenge yourself to trust your worries to another person or to God.</a:t>
            </a: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r>
              <a:rPr lang="en-US" sz="2400" b="1" dirty="0">
                <a:solidFill>
                  <a:schemeClr val="tx2"/>
                </a:solidFill>
                <a:latin typeface="Century Gothic" panose="020B0502020202020204" pitchFamily="34" charset="0"/>
              </a:rPr>
              <a:t>Add your worries to the cargo net/rope.</a:t>
            </a: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1300" b="1" dirty="0">
              <a:solidFill>
                <a:schemeClr val="tx2"/>
              </a:solidFill>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11169031" y="5608212"/>
            <a:ext cx="987638" cy="1249788"/>
          </a:xfrm>
          <a:prstGeom prst="rect">
            <a:avLst/>
          </a:prstGeom>
        </p:spPr>
      </p:pic>
      <p:pic>
        <p:nvPicPr>
          <p:cNvPr id="11" name="Picture 2" descr="Trust">
            <a:extLst>
              <a:ext uri="{FF2B5EF4-FFF2-40B4-BE49-F238E27FC236}">
                <a16:creationId xmlns:a16="http://schemas.microsoft.com/office/drawing/2014/main" id="{941FE9CC-CA93-47E1-90FD-34C958386D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192" y="2793952"/>
            <a:ext cx="4952059" cy="27855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073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AEAEA">
            <a:alpha val="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A59258C-AAC2-41CD-973C-7439B122A3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Clr>
                <a:schemeClr val="accent1"/>
              </a:buClr>
              <a:buFont typeface="Arial" panose="020B0604020202020204" pitchFamily="34" charset="0"/>
              <a:buChar char="•"/>
            </a:pPr>
            <a:endParaRPr lang="en-US" dirty="0"/>
          </a:p>
        </p:txBody>
      </p:sp>
      <p:sp>
        <p:nvSpPr>
          <p:cNvPr id="12" name="Rectangle 11">
            <a:extLst>
              <a:ext uri="{FF2B5EF4-FFF2-40B4-BE49-F238E27FC236}">
                <a16:creationId xmlns:a16="http://schemas.microsoft.com/office/drawing/2014/main" id="{54516B72-0116-42B2-82A2-B11218A366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11319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643468" y="1033389"/>
            <a:ext cx="4826256" cy="4825409"/>
          </a:xfrm>
        </p:spPr>
        <p:txBody>
          <a:bodyPr anchor="ctr">
            <a:normAutofit fontScale="90000"/>
          </a:bodyPr>
          <a:lstStyle/>
          <a:p>
            <a:pPr>
              <a:lnSpc>
                <a:spcPct val="90000"/>
              </a:lnSpc>
            </a:pP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r>
              <a:rPr lang="en-GB" sz="4200" b="1" dirty="0">
                <a:solidFill>
                  <a:srgbClr val="FFFFFF"/>
                </a:solidFill>
                <a:latin typeface="Century Gothic" panose="020B0502020202020204" pitchFamily="34" charset="0"/>
              </a:rPr>
              <a:t>Classroom Worship </a:t>
            </a: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dirty="0">
                <a:solidFill>
                  <a:srgbClr val="FFFFFF"/>
                </a:solidFill>
              </a:rPr>
            </a:br>
            <a:br>
              <a:rPr lang="en-GB" sz="4200" dirty="0">
                <a:solidFill>
                  <a:srgbClr val="FFFFFF"/>
                </a:solidFill>
              </a:rPr>
            </a:br>
            <a:endParaRPr lang="en-GB" sz="4200" dirty="0">
              <a:solidFill>
                <a:srgbClr val="FFFFFF"/>
              </a:solidFill>
            </a:endParaRPr>
          </a:p>
        </p:txBody>
      </p:sp>
      <p:sp>
        <p:nvSpPr>
          <p:cNvPr id="14" name="Rectangle 13">
            <a:extLst>
              <a:ext uri="{FF2B5EF4-FFF2-40B4-BE49-F238E27FC236}">
                <a16:creationId xmlns:a16="http://schemas.microsoft.com/office/drawing/2014/main" id="{7CDB507F-21B7-4C27-B0FC-D9C465C6DB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579" y="460868"/>
            <a:ext cx="4828032" cy="11165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7AB1AE17-B7A3-4363-95CD-25441E2FF1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82774" y="460868"/>
            <a:ext cx="4828032" cy="11165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6755769" y="1033390"/>
            <a:ext cx="4855037" cy="4825409"/>
          </a:xfrm>
          <a:solidFill>
            <a:schemeClr val="bg2"/>
          </a:solidFill>
          <a:ln w="57150">
            <a:noFill/>
          </a:ln>
        </p:spPr>
        <p:txBody>
          <a:bodyPr anchor="ctr">
            <a:normAutofit/>
          </a:bodyPr>
          <a:lstStyle/>
          <a:p>
            <a:pPr marL="0" indent="0">
              <a:lnSpc>
                <a:spcPct val="90000"/>
              </a:lnSpc>
              <a:buNone/>
            </a:pPr>
            <a:r>
              <a:rPr lang="en-GB" sz="1700" b="1" dirty="0">
                <a:solidFill>
                  <a:schemeClr val="accent2">
                    <a:lumMod val="50000"/>
                  </a:schemeClr>
                </a:solidFill>
                <a:latin typeface="Century Gothic" panose="020B0502020202020204" pitchFamily="34" charset="0"/>
                <a:cs typeface="Segoe UI" panose="020B0502040204020203" pitchFamily="34" charset="0"/>
              </a:rPr>
              <a:t>ABSTRACT</a:t>
            </a:r>
          </a:p>
          <a:p>
            <a:pPr marL="0" indent="0">
              <a:lnSpc>
                <a:spcPct val="90000"/>
              </a:lnSpc>
              <a:buNone/>
            </a:pPr>
            <a:r>
              <a:rPr lang="en-GB" sz="1700" dirty="0">
                <a:solidFill>
                  <a:schemeClr val="accent2">
                    <a:lumMod val="50000"/>
                  </a:schemeClr>
                </a:solidFill>
                <a:latin typeface="Century Gothic" panose="020B0502020202020204" pitchFamily="34" charset="0"/>
                <a:cs typeface="Segoe UI" panose="020B0502040204020203" pitchFamily="34" charset="0"/>
              </a:rPr>
              <a:t>Collective worship in a classroom has a different feel from worship in the hall.  The more intimate nature of the worship can make everyone feel more readily included. It is also the perfect setting to look at some of life’s big issues in a prayerful and reflective manner. This resource supports small group worship through the theme of RESPECT:</a:t>
            </a:r>
          </a:p>
          <a:p>
            <a:pPr marL="0" indent="0">
              <a:lnSpc>
                <a:spcPct val="90000"/>
              </a:lnSpc>
              <a:buNone/>
            </a:pPr>
            <a:r>
              <a:rPr lang="en-GB" sz="1700" b="1" dirty="0">
                <a:solidFill>
                  <a:srgbClr val="002060"/>
                </a:solidFill>
                <a:latin typeface="Century Gothic" panose="020B0502020202020204" pitchFamily="34" charset="0"/>
                <a:cs typeface="Segoe UI" panose="020B0502040204020203" pitchFamily="34" charset="0"/>
              </a:rPr>
              <a:t>Respect</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Encourage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Serve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Patience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Enjoy and </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Celebrate</a:t>
            </a:r>
            <a:br>
              <a:rPr lang="en-GB" sz="1700" b="1" dirty="0">
                <a:solidFill>
                  <a:srgbClr val="002060"/>
                </a:solidFill>
                <a:latin typeface="Century Gothic" panose="020B0502020202020204" pitchFamily="34" charset="0"/>
                <a:cs typeface="Segoe UI" panose="020B0502040204020203" pitchFamily="34" charset="0"/>
              </a:rPr>
            </a:br>
            <a:r>
              <a:rPr lang="en-GB" sz="1700" b="1" dirty="0">
                <a:solidFill>
                  <a:srgbClr val="002060"/>
                </a:solidFill>
                <a:latin typeface="Century Gothic" panose="020B0502020202020204" pitchFamily="34" charset="0"/>
                <a:cs typeface="Segoe UI" panose="020B0502040204020203" pitchFamily="34" charset="0"/>
              </a:rPr>
              <a:t>Trust</a:t>
            </a:r>
            <a:br>
              <a:rPr lang="en-GB" sz="1700" dirty="0">
                <a:solidFill>
                  <a:schemeClr val="accent1"/>
                </a:solidFill>
              </a:rPr>
            </a:br>
            <a:endParaRPr lang="en-GB" sz="1700" dirty="0">
              <a:solidFill>
                <a:schemeClr val="accent1"/>
              </a:solidFill>
            </a:endParaRPr>
          </a:p>
        </p:txBody>
      </p:sp>
      <p:pic>
        <p:nvPicPr>
          <p:cNvPr id="2" name="Picture 1">
            <a:extLst>
              <a:ext uri="{FF2B5EF4-FFF2-40B4-BE49-F238E27FC236}">
                <a16:creationId xmlns:a16="http://schemas.microsoft.com/office/drawing/2014/main" id="{9089FFD9-179B-4D1A-B2CD-D9FCA439F27A}"/>
              </a:ext>
            </a:extLst>
          </p:cNvPr>
          <p:cNvPicPr>
            <a:picLocks noChangeAspect="1"/>
          </p:cNvPicPr>
          <p:nvPr/>
        </p:nvPicPr>
        <p:blipFill>
          <a:blip r:embed="rId2"/>
          <a:stretch>
            <a:fillRect/>
          </a:stretch>
        </p:blipFill>
        <p:spPr>
          <a:xfrm>
            <a:off x="642579" y="5212080"/>
            <a:ext cx="2816596" cy="1008924"/>
          </a:xfrm>
          <a:prstGeom prst="rect">
            <a:avLst/>
          </a:prstGeom>
        </p:spPr>
      </p:pic>
    </p:spTree>
    <p:extLst>
      <p:ext uri="{BB962C8B-B14F-4D97-AF65-F5344CB8AC3E}">
        <p14:creationId xmlns:p14="http://schemas.microsoft.com/office/powerpoint/2010/main" val="26223461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66762" y="2195720"/>
            <a:ext cx="10620375"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2"/>
          <a:stretch>
            <a:fillRect/>
          </a:stretch>
        </p:blipFill>
        <p:spPr>
          <a:xfrm>
            <a:off x="246538" y="4853244"/>
            <a:ext cx="1368513" cy="1766034"/>
          </a:xfrm>
          <a:prstGeom prst="rect">
            <a:avLst/>
          </a:prstGeom>
        </p:spPr>
      </p:pic>
      <p:pic>
        <p:nvPicPr>
          <p:cNvPr id="4100" name="Picture 4" descr="Natural Playgrounds Store | Natural playground, Backyard playground, Kids  playground">
            <a:extLst>
              <a:ext uri="{FF2B5EF4-FFF2-40B4-BE49-F238E27FC236}">
                <a16:creationId xmlns:a16="http://schemas.microsoft.com/office/drawing/2014/main" id="{FEAD90F4-E9E0-4838-A817-1F2060371B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1846" y="2427470"/>
            <a:ext cx="5135880" cy="3851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254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523220"/>
          </a:xfrm>
          <a:prstGeom prst="rect">
            <a:avLst/>
          </a:prstGeom>
          <a:noFill/>
        </p:spPr>
        <p:txBody>
          <a:bodyPr wrap="square" rtlCol="0">
            <a:spAutoFit/>
          </a:bodyPr>
          <a:lstStyle/>
          <a:p>
            <a:endParaRPr lang="en-GB" sz="1400" b="1" dirty="0"/>
          </a:p>
          <a:p>
            <a:endParaRPr lang="en-GB" sz="1400" b="1" dirty="0"/>
          </a:p>
        </p:txBody>
      </p:sp>
      <p:sp>
        <p:nvSpPr>
          <p:cNvPr id="8" name="Rectangle: Rounded Corners 7">
            <a:extLst>
              <a:ext uri="{FF2B5EF4-FFF2-40B4-BE49-F238E27FC236}">
                <a16:creationId xmlns:a16="http://schemas.microsoft.com/office/drawing/2014/main" id="{AEB2208B-DC1F-44A9-8339-10403C383C75}"/>
              </a:ext>
            </a:extLst>
          </p:cNvPr>
          <p:cNvSpPr/>
          <p:nvPr/>
        </p:nvSpPr>
        <p:spPr>
          <a:xfrm>
            <a:off x="678205" y="1993692"/>
            <a:ext cx="10824993" cy="476280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or through the prayer space. You could use the school’s prayer or the prayer below:</a:t>
            </a:r>
          </a:p>
          <a:p>
            <a:endParaRPr lang="en-GB" sz="2000" dirty="0">
              <a:latin typeface="Century Gothic" panose="020B0502020202020204" pitchFamily="34" charset="0"/>
              <a:cs typeface="Segoe UI" panose="020B0502040204020203" pitchFamily="34" charset="0"/>
            </a:endParaRPr>
          </a:p>
          <a:p>
            <a:pPr algn="ctr"/>
            <a:r>
              <a:rPr lang="en-GB" sz="2000" dirty="0">
                <a:latin typeface="Century Gothic" panose="020B0502020202020204" pitchFamily="34" charset="0"/>
                <a:cs typeface="Segoe UI" panose="020B0502040204020203" pitchFamily="34" charset="0"/>
              </a:rPr>
              <a:t>	</a:t>
            </a:r>
            <a:r>
              <a:rPr lang="en-GB" sz="2000" b="1" dirty="0">
                <a:latin typeface="Century Gothic" panose="020B0502020202020204" pitchFamily="34" charset="0"/>
                <a:cs typeface="Segoe UI" panose="020B0502040204020203" pitchFamily="34" charset="0"/>
              </a:rPr>
              <a:t>Our Father, in heaven,</a:t>
            </a:r>
          </a:p>
          <a:p>
            <a:pPr algn="ctr"/>
            <a:r>
              <a:rPr lang="en-GB" sz="2000" b="1" dirty="0">
                <a:latin typeface="Century Gothic" panose="020B0502020202020204" pitchFamily="34" charset="0"/>
                <a:cs typeface="Segoe UI" panose="020B0502040204020203" pitchFamily="34" charset="0"/>
              </a:rPr>
              <a:t>Holy is your name.</a:t>
            </a:r>
          </a:p>
          <a:p>
            <a:pPr algn="ctr"/>
            <a:r>
              <a:rPr lang="en-GB" sz="2000" b="1" dirty="0">
                <a:latin typeface="Century Gothic" panose="020B0502020202020204" pitchFamily="34" charset="0"/>
                <a:cs typeface="Segoe UI" panose="020B0502040204020203" pitchFamily="34" charset="0"/>
              </a:rPr>
              <a:t>Your Kingdom come,</a:t>
            </a:r>
          </a:p>
          <a:p>
            <a:pPr algn="ctr"/>
            <a:r>
              <a:rPr lang="en-GB" sz="2000" b="1" dirty="0">
                <a:latin typeface="Century Gothic" panose="020B0502020202020204" pitchFamily="34" charset="0"/>
                <a:cs typeface="Segoe UI" panose="020B0502040204020203" pitchFamily="34" charset="0"/>
              </a:rPr>
              <a:t>Your will be done on earth, as it is in heaven.</a:t>
            </a:r>
          </a:p>
          <a:p>
            <a:pPr algn="ctr"/>
            <a:r>
              <a:rPr lang="en-GB" sz="2000" b="1" dirty="0">
                <a:latin typeface="Century Gothic" panose="020B0502020202020204" pitchFamily="34" charset="0"/>
                <a:cs typeface="Segoe UI" panose="020B0502040204020203" pitchFamily="34" charset="0"/>
              </a:rPr>
              <a:t>Give us this day our daily bread,</a:t>
            </a:r>
          </a:p>
          <a:p>
            <a:pPr algn="ctr"/>
            <a:r>
              <a:rPr lang="en-GB" sz="2000" b="1" dirty="0">
                <a:latin typeface="Century Gothic" panose="020B0502020202020204" pitchFamily="34" charset="0"/>
                <a:cs typeface="Segoe UI" panose="020B0502040204020203" pitchFamily="34" charset="0"/>
              </a:rPr>
              <a:t>And forgive us our sins,</a:t>
            </a:r>
          </a:p>
          <a:p>
            <a:pPr algn="ctr"/>
            <a:r>
              <a:rPr lang="en-GB" sz="2000" b="1" dirty="0">
                <a:latin typeface="Century Gothic" panose="020B0502020202020204" pitchFamily="34" charset="0"/>
                <a:cs typeface="Segoe UI" panose="020B0502040204020203" pitchFamily="34" charset="0"/>
              </a:rPr>
              <a:t>As we forgive those who sin against us,</a:t>
            </a:r>
          </a:p>
          <a:p>
            <a:pPr algn="ctr"/>
            <a:r>
              <a:rPr lang="en-GB" sz="2000" b="1" dirty="0">
                <a:latin typeface="Century Gothic" panose="020B0502020202020204" pitchFamily="34" charset="0"/>
                <a:cs typeface="Segoe UI" panose="020B0502040204020203" pitchFamily="34" charset="0"/>
              </a:rPr>
              <a:t>And lead us not into temptation,</a:t>
            </a:r>
          </a:p>
          <a:p>
            <a:pPr algn="ctr"/>
            <a:r>
              <a:rPr lang="en-GB" sz="2000" b="1" dirty="0">
                <a:latin typeface="Century Gothic" panose="020B0502020202020204" pitchFamily="34" charset="0"/>
                <a:cs typeface="Segoe UI" panose="020B0502040204020203" pitchFamily="34" charset="0"/>
              </a:rPr>
              <a:t>But deliver us from evil.</a:t>
            </a:r>
          </a:p>
          <a:p>
            <a:pPr algn="ctr"/>
            <a:r>
              <a:rPr lang="en-GB" sz="2000" b="1" dirty="0">
                <a:latin typeface="Century Gothic" panose="020B0502020202020204" pitchFamily="34" charset="0"/>
                <a:cs typeface="Segoe UI" panose="020B0502040204020203" pitchFamily="34" charset="0"/>
              </a:rPr>
              <a:t>Amen.</a:t>
            </a:r>
          </a:p>
          <a:p>
            <a:r>
              <a:rPr lang="en-GB" sz="2400" dirty="0">
                <a:latin typeface="Century Gothic" panose="020B0502020202020204" pitchFamily="34" charset="0"/>
                <a:cs typeface="Segoe UI" panose="020B0502040204020203" pitchFamily="34" charset="0"/>
              </a:rPr>
              <a:t>	</a:t>
            </a:r>
            <a:endParaRPr lang="en-GB" sz="2400" dirty="0">
              <a:latin typeface="Segoe UI" panose="020B0502040204020203"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0780601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2"/>
          <a:stretch>
            <a:fillRect/>
          </a:stretch>
        </p:blipFill>
        <p:spPr>
          <a:xfrm>
            <a:off x="1640087" y="1208531"/>
            <a:ext cx="5100958"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Thursday</a:t>
            </a:r>
          </a:p>
        </p:txBody>
      </p:sp>
    </p:spTree>
    <p:extLst>
      <p:ext uri="{BB962C8B-B14F-4D97-AF65-F5344CB8AC3E}">
        <p14:creationId xmlns:p14="http://schemas.microsoft.com/office/powerpoint/2010/main" val="2651417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5CC2B463-6BD5-411E-A3CA-67A9FE003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83E6F24-3E64-4893-9F13-7BEE01C84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642843" y="4133956"/>
            <a:ext cx="6798608" cy="2085869"/>
          </a:xfrm>
        </p:spPr>
        <p:txBody>
          <a:bodyPr vert="horz" lIns="91440" tIns="45720" rIns="91440" bIns="45720" rtlCol="0" anchor="b">
            <a:normAutofit fontScale="90000"/>
          </a:bodyPr>
          <a:lstStyle/>
          <a:p>
            <a:pPr>
              <a:lnSpc>
                <a:spcPct val="90000"/>
              </a:lnSpc>
            </a:pPr>
            <a:r>
              <a:rPr lang="en-US" sz="2200" cap="none" dirty="0">
                <a:solidFill>
                  <a:srgbClr val="FFFFFF"/>
                </a:solidFill>
                <a:latin typeface="Century Gothic" panose="020B0502020202020204" pitchFamily="34" charset="0"/>
                <a:cs typeface="Segoe UI" panose="020B0502040204020203" pitchFamily="34" charset="0"/>
              </a:rPr>
              <a:t>Use the Meditation resource alongside the Spiritual Encounters – bible-based meditation teacher’s pack:</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hlinkClick r:id="rId2">
                  <a:extLst>
                    <a:ext uri="{A12FA001-AC4F-418D-AE19-62706E023703}">
                      <ahyp:hlinkClr xmlns:ahyp="http://schemas.microsoft.com/office/drawing/2018/hyperlinkcolor" val="tx"/>
                    </a:ext>
                  </a:extLst>
                </a:hlinkClick>
              </a:rPr>
              <a:t>http://www.ldbe.co.uk/about/guidance- resources/worship-and-meditation/</a:t>
            </a:r>
            <a:r>
              <a:rPr lang="en-US" sz="2200" cap="none" dirty="0">
                <a:solidFill>
                  <a:srgbClr val="FFFFFF"/>
                </a:solidFill>
                <a:latin typeface="Century Gothic" panose="020B0502020202020204" pitchFamily="34" charset="0"/>
                <a:cs typeface="Segoe UI" panose="020B0502040204020203" pitchFamily="34" charset="0"/>
              </a:rPr>
              <a:t>  </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rPr>
              <a:t>(This can be adapted for use with all ages) </a:t>
            </a:r>
            <a:br>
              <a:rPr lang="en-US" sz="2200" cap="none" dirty="0">
                <a:solidFill>
                  <a:srgbClr val="FFFFFF"/>
                </a:solidFill>
                <a:latin typeface="Century Gothic" panose="020B0502020202020204" pitchFamily="34" charset="0"/>
                <a:cs typeface="Segoe UI" panose="020B0502040204020203" pitchFamily="34" charset="0"/>
              </a:rPr>
            </a:br>
            <a:r>
              <a:rPr lang="en-GB" sz="2200" cap="none" dirty="0">
                <a:solidFill>
                  <a:srgbClr val="FFFFFF"/>
                </a:solidFill>
                <a:latin typeface="Century Gothic" panose="020B0502020202020204" pitchFamily="34" charset="0"/>
                <a:cs typeface="Segoe UI" panose="020B0502040204020203" pitchFamily="34" charset="0"/>
              </a:rPr>
              <a:t>Joy</a:t>
            </a:r>
            <a:br>
              <a:rPr lang="en-GB"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rPr>
              <a:t>You may want to use the following reflection:</a:t>
            </a: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br>
              <a:rPr lang="en-US" sz="900" dirty="0">
                <a:solidFill>
                  <a:srgbClr val="FFFFFF"/>
                </a:solidFill>
              </a:rPr>
            </a:br>
            <a:r>
              <a:rPr lang="en-GB" dirty="0"/>
              <a:t>Psalm 121</a:t>
            </a:r>
            <a:br>
              <a:rPr lang="en-US" sz="900" dirty="0">
                <a:solidFill>
                  <a:srgbClr val="FFFFFF"/>
                </a:solidFill>
              </a:rPr>
            </a:br>
            <a:endParaRPr lang="en-US" sz="900" dirty="0">
              <a:solidFill>
                <a:srgbClr val="FFFFFF"/>
              </a:solidFill>
            </a:endParaRPr>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3"/>
          <a:stretch>
            <a:fillRect/>
          </a:stretch>
        </p:blipFill>
        <p:spPr>
          <a:xfrm>
            <a:off x="931166" y="2315051"/>
            <a:ext cx="2716911" cy="2522028"/>
          </a:xfrm>
          <a:prstGeom prst="rect">
            <a:avLst/>
          </a:prstGeom>
        </p:spPr>
      </p:pic>
    </p:spTree>
    <p:extLst>
      <p:ext uri="{BB962C8B-B14F-4D97-AF65-F5344CB8AC3E}">
        <p14:creationId xmlns:p14="http://schemas.microsoft.com/office/powerpoint/2010/main" val="2719027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1125796" y="1208531"/>
            <a:ext cx="6129539" cy="4735069"/>
          </a:xfrm>
          <a:prstGeom prst="rect">
            <a:avLst/>
          </a:prstGeom>
        </p:spPr>
      </p:pic>
      <p:sp>
        <p:nvSpPr>
          <p:cNvPr id="21" name="Rectangle 20">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Friday</a:t>
            </a:r>
          </a:p>
        </p:txBody>
      </p:sp>
    </p:spTree>
    <p:extLst>
      <p:ext uri="{BB962C8B-B14F-4D97-AF65-F5344CB8AC3E}">
        <p14:creationId xmlns:p14="http://schemas.microsoft.com/office/powerpoint/2010/main" val="3387072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F404549-B4DC-481C-926C-DED3EF1C5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06"/>
            <a:ext cx="12192000" cy="62435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E8FD5CD-351E-4B06-8B78-BD5102D00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601255" y="702156"/>
            <a:ext cx="3409783" cy="1013800"/>
          </a:xfrm>
        </p:spPr>
        <p:txBody>
          <a:bodyPr vert="horz" lIns="91440" tIns="45720" rIns="91440" bIns="45720" rtlCol="0" anchor="b">
            <a:normAutofit/>
          </a:bodyPr>
          <a:lstStyle/>
          <a:p>
            <a:br>
              <a:rPr lang="en-US"/>
            </a:br>
            <a:endParaRPr lang="en-US"/>
          </a:p>
        </p:txBody>
      </p:sp>
      <p:sp>
        <p:nvSpPr>
          <p:cNvPr id="17" name="TextBox 16">
            <a:extLst>
              <a:ext uri="{FF2B5EF4-FFF2-40B4-BE49-F238E27FC236}">
                <a16:creationId xmlns:a16="http://schemas.microsoft.com/office/drawing/2014/main" id="{B7DBD0C3-6AFE-46BD-8ABC-CDC8962CCE63}"/>
              </a:ext>
            </a:extLst>
          </p:cNvPr>
          <p:cNvSpPr txBox="1"/>
          <p:nvPr/>
        </p:nvSpPr>
        <p:spPr>
          <a:xfrm>
            <a:off x="591224" y="1119035"/>
            <a:ext cx="3409782" cy="4647954"/>
          </a:xfrm>
          <a:prstGeom prst="rect">
            <a:avLst/>
          </a:prstGeom>
        </p:spPr>
        <p:txBody>
          <a:bodyPr vert="horz" lIns="91440" tIns="45720" rIns="91440" bIns="45720" rtlCol="0" anchor="ctr">
            <a:normAutofit fontScale="92500" lnSpcReduction="10000"/>
          </a:bodyPr>
          <a:lstStyle/>
          <a:p>
            <a:pPr>
              <a:spcBef>
                <a:spcPct val="20000"/>
              </a:spcBef>
              <a:spcAft>
                <a:spcPts val="600"/>
              </a:spcAft>
              <a:buClr>
                <a:schemeClr val="accent2"/>
              </a:buClr>
              <a:buSzPct val="92000"/>
            </a:pPr>
            <a:r>
              <a:rPr lang="en-US" sz="2000" dirty="0">
                <a:solidFill>
                  <a:schemeClr val="bg1"/>
                </a:solidFill>
                <a:latin typeface="Century Gothic" panose="020B0502020202020204" pitchFamily="34" charset="0"/>
                <a:cs typeface="Segoe UI" panose="020B0502040204020203" pitchFamily="34" charset="0"/>
              </a:rPr>
              <a:t>Take this time to celebrate what has happened during the week – you may want to give out awards. If possible, join the bubbles using Zoom or Teams so that the whole school can come together in a time of celebration.</a:t>
            </a:r>
            <a:br>
              <a:rPr lang="en-US" sz="2000" dirty="0">
                <a:solidFill>
                  <a:schemeClr val="bg1"/>
                </a:solidFill>
                <a:latin typeface="Century Gothic" panose="020B0502020202020204" pitchFamily="34" charset="0"/>
                <a:cs typeface="Segoe UI" panose="020B0502040204020203" pitchFamily="34" charset="0"/>
              </a:rPr>
            </a:br>
            <a:br>
              <a:rPr lang="en-US" sz="2000" dirty="0">
                <a:solidFill>
                  <a:schemeClr val="bg1"/>
                </a:solidFill>
                <a:latin typeface="Century Gothic" panose="020B0502020202020204" pitchFamily="34" charset="0"/>
                <a:cs typeface="Segoe UI" panose="020B0502040204020203" pitchFamily="34" charset="0"/>
              </a:rPr>
            </a:br>
            <a:r>
              <a:rPr lang="en-US" sz="2000" dirty="0">
                <a:solidFill>
                  <a:schemeClr val="bg1"/>
                </a:solidFill>
                <a:latin typeface="Century Gothic" panose="020B0502020202020204" pitchFamily="34" charset="0"/>
                <a:cs typeface="Segoe UI" panose="020B0502040204020203" pitchFamily="34" charset="0"/>
              </a:rPr>
              <a:t>Remember that this should also be a time of worship and celebration so begin with a gathering, include a prayer, a blessing, and a song of celebration.</a:t>
            </a:r>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5023261" y="1111641"/>
            <a:ext cx="6026340" cy="4655348"/>
          </a:xfrm>
          <a:prstGeom prst="rect">
            <a:avLst/>
          </a:prstGeom>
        </p:spPr>
      </p:pic>
    </p:spTree>
    <p:extLst>
      <p:ext uri="{BB962C8B-B14F-4D97-AF65-F5344CB8AC3E}">
        <p14:creationId xmlns:p14="http://schemas.microsoft.com/office/powerpoint/2010/main" val="25017958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FF88B-B708-4FF1-86E7-87773B7C99BE}"/>
              </a:ext>
            </a:extLst>
          </p:cNvPr>
          <p:cNvPicPr>
            <a:picLocks noChangeAspect="1"/>
          </p:cNvPicPr>
          <p:nvPr/>
        </p:nvPicPr>
        <p:blipFill>
          <a:blip r:embed="rId2"/>
          <a:stretch>
            <a:fillRect/>
          </a:stretch>
        </p:blipFill>
        <p:spPr>
          <a:xfrm>
            <a:off x="8488177" y="5214711"/>
            <a:ext cx="2816596" cy="829128"/>
          </a:xfrm>
          <a:prstGeom prst="rect">
            <a:avLst/>
          </a:prstGeom>
        </p:spPr>
      </p:pic>
    </p:spTree>
    <p:extLst>
      <p:ext uri="{BB962C8B-B14F-4D97-AF65-F5344CB8AC3E}">
        <p14:creationId xmlns:p14="http://schemas.microsoft.com/office/powerpoint/2010/main" val="863528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3000" dirty="0">
                <a:solidFill>
                  <a:srgbClr val="FFFFFF"/>
                </a:solidFill>
                <a:latin typeface="Century Gothic" panose="020B0502020202020204" pitchFamily="34" charset="0"/>
              </a:rPr>
              <a:t>Introduction for Teachers</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Classroom worship can be organised at any time of day which best suits the needs of the group. </a:t>
            </a:r>
          </a:p>
          <a:p>
            <a:pPr marL="0"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Collective worship in a classroom has a different feel from worship in the hall. The advantages of class worship are:</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The more intimate nature of the worship can make everyone feel more readily included—there is nobody on the far edge or at the remote back</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The worship can be planned to be more appropriate for the age and understanding of the children present than is possible in a large mixed age gathering</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Children and adults may feel happier at leading worship in a more familiar setting with their peers rather than in front of the whole school</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Preparing </a:t>
            </a:r>
            <a:r>
              <a:rPr lang="en-GB" sz="1200" dirty="0">
                <a:solidFill>
                  <a:srgbClr val="002060"/>
                </a:solidFill>
                <a:latin typeface="Century Gothic" panose="020B0502020202020204" pitchFamily="34" charset="0"/>
                <a:cs typeface="Segoe UI" panose="020B0502040204020203" pitchFamily="34" charset="0"/>
              </a:rPr>
              <a:t>for class worship is very important. If the pupils have been busy just before you are due to start encourage them now to pause and sit quietly, stilling themselves ready to begin.</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Create calm, quiet atmosphere </a:t>
            </a:r>
            <a:r>
              <a:rPr lang="en-GB" sz="1200" dirty="0">
                <a:solidFill>
                  <a:srgbClr val="002060"/>
                </a:solidFill>
                <a:latin typeface="Century Gothic" panose="020B0502020202020204" pitchFamily="34" charset="0"/>
                <a:cs typeface="Segoe UI" panose="020B0502040204020203" pitchFamily="34" charset="0"/>
              </a:rPr>
              <a:t>– this can be done through music or changing the lighting in the room</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A worship focus- </a:t>
            </a:r>
            <a:r>
              <a:rPr lang="en-GB" sz="1200" dirty="0">
                <a:solidFill>
                  <a:srgbClr val="002060"/>
                </a:solidFill>
                <a:latin typeface="Century Gothic" panose="020B0502020202020204" pitchFamily="34" charset="0"/>
                <a:cs typeface="Segoe UI" panose="020B0502040204020203" pitchFamily="34" charset="0"/>
              </a:rPr>
              <a:t>in all places of worship there is what may be termed a worship focus, in your own hall this may be a cross or a candle. It is helpful to have a worship focus for your class worship. This does not have to be a permanent feature but something that can be brought out just for the worship. Consider what would be an appropriate worship focus for your classroom e.g. a cloth, candle, cross, bible, ornament, prayer bear. You may want to have a number of appropriate worship foci in a basket that the pupils can choose and set out ready for worship.</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Structure </a:t>
            </a:r>
            <a:r>
              <a:rPr lang="en-GB" sz="1200" dirty="0">
                <a:solidFill>
                  <a:srgbClr val="002060"/>
                </a:solidFill>
                <a:latin typeface="Century Gothic" panose="020B0502020202020204" pitchFamily="34" charset="0"/>
                <a:cs typeface="Segoe UI" panose="020B0502040204020203" pitchFamily="34" charset="0"/>
              </a:rPr>
              <a:t>- you may well find it helpful to have a set structure to your worship. This enables even of youngest children to feel comfortable and confident with what is happening. Here we have used the gather, engage, respond, and send framework</a:t>
            </a:r>
            <a:r>
              <a:rPr lang="en-GB" sz="1200" dirty="0">
                <a:solidFill>
                  <a:srgbClr val="002060"/>
                </a:solidFill>
                <a:latin typeface="Segoe UI" panose="020B0502040204020203" pitchFamily="34" charset="0"/>
                <a:cs typeface="Segoe UI" panose="020B0502040204020203" pitchFamily="34" charset="0"/>
              </a:rPr>
              <a:t>.</a:t>
            </a:r>
          </a:p>
          <a:p>
            <a:pPr marL="0" indent="0">
              <a:lnSpc>
                <a:spcPct val="90000"/>
              </a:lnSpc>
              <a:buNone/>
            </a:pPr>
            <a:endParaRPr lang="en-GB" sz="1100" dirty="0"/>
          </a:p>
        </p:txBody>
      </p:sp>
      <p:pic>
        <p:nvPicPr>
          <p:cNvPr id="4" name="Picture 3">
            <a:extLst>
              <a:ext uri="{FF2B5EF4-FFF2-40B4-BE49-F238E27FC236}">
                <a16:creationId xmlns:a16="http://schemas.microsoft.com/office/drawing/2014/main" id="{B6ACFD11-F3E3-4649-A305-F4C8910F62F6}"/>
              </a:ext>
            </a:extLst>
          </p:cNvPr>
          <p:cNvPicPr>
            <a:picLocks noChangeAspect="1"/>
          </p:cNvPicPr>
          <p:nvPr/>
        </p:nvPicPr>
        <p:blipFill>
          <a:blip r:embed="rId2"/>
          <a:stretch>
            <a:fillRect/>
          </a:stretch>
        </p:blipFill>
        <p:spPr>
          <a:xfrm>
            <a:off x="2285910" y="4373629"/>
            <a:ext cx="2072820" cy="1682642"/>
          </a:xfrm>
          <a:prstGeom prst="rect">
            <a:avLst/>
          </a:prstGeom>
        </p:spPr>
      </p:pic>
    </p:spTree>
    <p:extLst>
      <p:ext uri="{BB962C8B-B14F-4D97-AF65-F5344CB8AC3E}">
        <p14:creationId xmlns:p14="http://schemas.microsoft.com/office/powerpoint/2010/main" val="41233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2400" b="1" dirty="0">
                <a:solidFill>
                  <a:srgbClr val="FFFFFF"/>
                </a:solidFill>
                <a:latin typeface="Century Gothic" panose="020B0502020202020204" pitchFamily="34" charset="0"/>
              </a:rPr>
              <a:t>Possible music</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100" dirty="0"/>
          </a:p>
        </p:txBody>
      </p:sp>
      <p:pic>
        <p:nvPicPr>
          <p:cNvPr id="4098" name="Picture 2" descr="Migration &amp; Music, Part 1 | Musical Space | KMUW">
            <a:extLst>
              <a:ext uri="{FF2B5EF4-FFF2-40B4-BE49-F238E27FC236}">
                <a16:creationId xmlns:a16="http://schemas.microsoft.com/office/drawing/2014/main" id="{90402C7B-2262-43A3-8EBC-A78B72505E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478" y="3762775"/>
            <a:ext cx="3443428" cy="2293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CDE9C0B-2054-42A1-843E-C62A34A78DCF}"/>
              </a:ext>
            </a:extLst>
          </p:cNvPr>
          <p:cNvSpPr/>
          <p:nvPr/>
        </p:nvSpPr>
        <p:spPr>
          <a:xfrm>
            <a:off x="5133899" y="694290"/>
            <a:ext cx="6711259" cy="5091458"/>
          </a:xfrm>
          <a:prstGeom prst="rect">
            <a:avLst/>
          </a:prstGeom>
        </p:spPr>
        <p:txBody>
          <a:bodyPr wrap="square">
            <a:spAutoFit/>
          </a:bodyPr>
          <a:lstStyle/>
          <a:p>
            <a:r>
              <a:rPr lang="en-US" sz="2400" b="1" dirty="0">
                <a:solidFill>
                  <a:schemeClr val="accent1">
                    <a:lumMod val="75000"/>
                  </a:schemeClr>
                </a:solidFill>
                <a:latin typeface="Century Gothic" panose="020B0502020202020204" pitchFamily="34" charset="0"/>
              </a:rPr>
              <a:t>My Lighthouse</a:t>
            </a:r>
            <a:endParaRPr lang="en-GB" sz="2400" b="1" dirty="0">
              <a:solidFill>
                <a:schemeClr val="accent1">
                  <a:lumMod val="75000"/>
                </a:schemeClr>
              </a:solidFill>
              <a:latin typeface="Century Gothic" panose="020B0502020202020204" pitchFamily="34" charset="0"/>
            </a:endParaRPr>
          </a:p>
          <a:p>
            <a:r>
              <a:rPr lang="en-US" sz="2400" u="sng" dirty="0">
                <a:solidFill>
                  <a:schemeClr val="accent1">
                    <a:lumMod val="75000"/>
                  </a:schemeClr>
                </a:solidFill>
                <a:latin typeface="Century Gothic" panose="020B0502020202020204" pitchFamily="34" charset="0"/>
                <a:hlinkClick r:id="rId3">
                  <a:extLst>
                    <a:ext uri="{A12FA001-AC4F-418D-AE19-62706E023703}">
                      <ahyp:hlinkClr xmlns:ahyp="http://schemas.microsoft.com/office/drawing/2018/hyperlinkcolor" val="tx"/>
                    </a:ext>
                  </a:extLst>
                </a:hlinkClick>
              </a:rPr>
              <a:t>https://www.youtube.com/watch?v=reAlJKv7ptU</a:t>
            </a:r>
            <a:endParaRPr lang="en-US" sz="2400" u="sng" dirty="0">
              <a:solidFill>
                <a:schemeClr val="accent1">
                  <a:lumMod val="75000"/>
                </a:schemeClr>
              </a:solidFill>
              <a:latin typeface="Century Gothic" panose="020B0502020202020204" pitchFamily="34" charset="0"/>
            </a:endParaRPr>
          </a:p>
          <a:p>
            <a:endParaRPr lang="en-US" sz="2400" u="sng" dirty="0">
              <a:solidFill>
                <a:schemeClr val="accent1">
                  <a:lumMod val="75000"/>
                </a:schemeClr>
              </a:solidFill>
              <a:latin typeface="Century Gothic" panose="020B0502020202020204" pitchFamily="34" charset="0"/>
            </a:endParaRPr>
          </a:p>
          <a:p>
            <a:r>
              <a:rPr lang="en-US" sz="2400" b="1" dirty="0">
                <a:solidFill>
                  <a:schemeClr val="accent1">
                    <a:lumMod val="75000"/>
                  </a:schemeClr>
                </a:solidFill>
                <a:latin typeface="Century Gothic" panose="020B0502020202020204" pitchFamily="34" charset="0"/>
              </a:rPr>
              <a:t>You are my peace</a:t>
            </a:r>
          </a:p>
          <a:p>
            <a:r>
              <a:rPr lang="en-US" sz="2400" u="sng" dirty="0">
                <a:solidFill>
                  <a:schemeClr val="accent1">
                    <a:lumMod val="75000"/>
                  </a:schemeClr>
                </a:solidFill>
                <a:latin typeface="Century Gothic" panose="020B0502020202020204" pitchFamily="34" charset="0"/>
                <a:hlinkClick r:id="rId4">
                  <a:extLst>
                    <a:ext uri="{A12FA001-AC4F-418D-AE19-62706E023703}">
                      <ahyp:hlinkClr xmlns:ahyp="http://schemas.microsoft.com/office/drawing/2018/hyperlinkcolor" val="tx"/>
                    </a:ext>
                  </a:extLst>
                </a:hlinkClick>
              </a:rPr>
              <a:t>https://www.youtube.com/watch?v=Dg56EmUG6nc</a:t>
            </a:r>
            <a:endParaRPr lang="en-US" sz="2400" u="sng" dirty="0">
              <a:solidFill>
                <a:schemeClr val="accent1">
                  <a:lumMod val="75000"/>
                </a:schemeClr>
              </a:solidFill>
              <a:latin typeface="Century Gothic" panose="020B0502020202020204" pitchFamily="34" charset="0"/>
            </a:endParaRPr>
          </a:p>
          <a:p>
            <a:endParaRPr lang="en-US" sz="2400" u="sng" dirty="0">
              <a:solidFill>
                <a:schemeClr val="accent1">
                  <a:lumMod val="75000"/>
                </a:schemeClr>
              </a:solidFill>
              <a:latin typeface="Century Gothic" panose="020B0502020202020204" pitchFamily="34" charset="0"/>
            </a:endParaRPr>
          </a:p>
          <a:p>
            <a:r>
              <a:rPr lang="en-US" sz="2400" b="1" dirty="0">
                <a:solidFill>
                  <a:schemeClr val="accent1">
                    <a:lumMod val="75000"/>
                  </a:schemeClr>
                </a:solidFill>
                <a:latin typeface="Century Gothic" panose="020B0502020202020204" pitchFamily="34" charset="0"/>
              </a:rPr>
              <a:t>Oceans</a:t>
            </a:r>
          </a:p>
          <a:p>
            <a:r>
              <a:rPr lang="en-US" sz="2400" dirty="0">
                <a:solidFill>
                  <a:schemeClr val="accent1">
                    <a:lumMod val="75000"/>
                  </a:schemeClr>
                </a:solidFill>
                <a:latin typeface="Century Gothic" panose="020B0502020202020204" pitchFamily="34" charset="0"/>
                <a:hlinkClick r:id="rId5">
                  <a:extLst>
                    <a:ext uri="{A12FA001-AC4F-418D-AE19-62706E023703}">
                      <ahyp:hlinkClr xmlns:ahyp="http://schemas.microsoft.com/office/drawing/2018/hyperlinkcolor" val="tx"/>
                    </a:ext>
                  </a:extLst>
                </a:hlinkClick>
              </a:rPr>
              <a:t>https://www.youtube.com/watch?v=M9GcyHpptMk&amp;feature=youtu.be</a:t>
            </a:r>
            <a:endParaRPr lang="en-US" sz="2400" dirty="0">
              <a:solidFill>
                <a:schemeClr val="accent1">
                  <a:lumMod val="75000"/>
                </a:schemeClr>
              </a:solidFill>
              <a:latin typeface="Century Gothic" panose="020B0502020202020204" pitchFamily="34" charset="0"/>
            </a:endParaRPr>
          </a:p>
          <a:p>
            <a:endParaRPr lang="en-US" sz="2400" b="1" dirty="0">
              <a:solidFill>
                <a:srgbClr val="002060"/>
              </a:solidFill>
              <a:latin typeface="Century Gothic" panose="020B0502020202020204" pitchFamily="34" charset="0"/>
            </a:endParaRPr>
          </a:p>
          <a:p>
            <a:endParaRPr lang="en-GB" b="1" dirty="0"/>
          </a:p>
          <a:p>
            <a:pPr>
              <a:lnSpc>
                <a:spcPct val="115000"/>
              </a:lnSpc>
              <a:spcAft>
                <a:spcPts val="1000"/>
              </a:spcAft>
            </a:pPr>
            <a:endParaRPr lang="en-GB"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531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571403"/>
            <a:ext cx="6436655" cy="5888772"/>
          </a:xfrm>
        </p:spPr>
        <p:txBody>
          <a:bodyPr anchor="ctr">
            <a:normAutofit fontScale="70000" lnSpcReduction="20000"/>
          </a:bodyPr>
          <a:lstStyle/>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Once everyone is set up ready for worship you may want to start by lighting a candle, followed by one of these: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Peace be with you.</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And also with you.</a:t>
            </a:r>
          </a:p>
          <a:p>
            <a:pPr>
              <a:lnSpc>
                <a:spcPct val="120000"/>
              </a:lnSpc>
              <a:spcBef>
                <a:spcPts val="0"/>
              </a:spcBef>
              <a:spcAft>
                <a:spcPts val="0"/>
              </a:spcAft>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Welcome everyone</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It is good to be here together</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Play a ‘Welcome’ song as children settle.  </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b="1" dirty="0">
                <a:solidFill>
                  <a:srgbClr val="002060"/>
                </a:solidFill>
                <a:latin typeface="Century Gothic" panose="020B0502020202020204" pitchFamily="34" charset="0"/>
                <a:cs typeface="Segoe UI" panose="020B0502040204020203" pitchFamily="34" charset="0"/>
              </a:rPr>
              <a:t>We meet in the name of God:</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Father,</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Son,</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Spirit:</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is one.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Sign: ‘Welcome everybody here’ in BSL</a:t>
            </a: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18025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485678"/>
            <a:ext cx="6436655" cy="5888772"/>
          </a:xfrm>
        </p:spPr>
        <p:txBody>
          <a:bodyPr anchor="ctr">
            <a:normAutofit/>
          </a:bodyPr>
          <a:lstStyle/>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Christ the light of the world is here</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God help us to speak positive words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share peace with everyone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remember that you are with us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Let us celebrate what God has made</a:t>
            </a:r>
          </a:p>
          <a:p>
            <a:pPr marL="0" indent="0">
              <a:lnSpc>
                <a:spcPct val="120000"/>
              </a:lnSpc>
              <a:spcBef>
                <a:spcPts val="0"/>
              </a:spcBef>
              <a:spcAft>
                <a:spcPts val="0"/>
              </a:spcAft>
              <a:buNone/>
            </a:pPr>
            <a:endParaRPr lang="en-GB"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Let’s remember to show God’s love,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and to show a bit of heaven to everyone we meet</a:t>
            </a:r>
            <a:r>
              <a:rPr lang="en-GB" b="1" dirty="0">
                <a:latin typeface="Century Gothic" panose="020B0502020202020204" pitchFamily="34" charset="0"/>
                <a:cs typeface="Segoe UI" panose="020B0502040204020203" pitchFamily="34" charset="0"/>
              </a:rPr>
              <a:t>.</a:t>
            </a:r>
          </a:p>
          <a:p>
            <a:pPr marL="0" indent="0">
              <a:lnSpc>
                <a:spcPct val="120000"/>
              </a:lnSpc>
              <a:spcBef>
                <a:spcPts val="0"/>
              </a:spcBef>
              <a:spcAft>
                <a:spcPts val="0"/>
              </a:spcAft>
              <a:buNone/>
            </a:pPr>
            <a:r>
              <a:rPr lang="en-GB" dirty="0">
                <a:latin typeface="Segoe UI" panose="020B0502040204020203" pitchFamily="34" charset="0"/>
                <a:cs typeface="Segoe UI" panose="020B0502040204020203" pitchFamily="34" charset="0"/>
              </a:rPr>
              <a:t>                                                                                        </a:t>
            </a:r>
            <a:endParaRPr lang="en-GB" sz="2900" dirty="0">
              <a:latin typeface="Segoe UI" panose="020B0502040204020203" pitchFamily="34" charset="0"/>
              <a:cs typeface="Segoe UI" panose="020B0502040204020203" pitchFamily="34" charset="0"/>
            </a:endParaRP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299805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Arial Rounded MT Bold" panose="020F070403050403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Arial Rounded MT Bold" panose="020F070403050403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969228"/>
            <a:ext cx="6346644" cy="5888772"/>
          </a:xfrm>
        </p:spPr>
        <p:txBody>
          <a:bodyPr anchor="ctr">
            <a:normAutofit lnSpcReduction="10000"/>
          </a:bodyPr>
          <a:lstStyle/>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You may want to end your time together with one of these short prayers or blessings:</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end this time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May we live with your love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Build on your truth</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Share your forgiveness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Rest in your peace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the whole of the day.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Thank you for this day,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fun, friendship and learning.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We give thanks for this time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share peace with each other.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Help us as we as we move on</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To carry hope in us for the day</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Turning our thoughts towards others,</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Our hearts towards love,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And our hands towards serving those in need.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60325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Century Gothic" panose="020B050202020202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Century Gothic" panose="020B050202020202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869854"/>
            <a:ext cx="6346644" cy="5888772"/>
          </a:xfrm>
        </p:spPr>
        <p:txBody>
          <a:bodyPr anchor="ctr">
            <a:normAutofit lnSpcReduction="10000"/>
          </a:bodyPr>
          <a:lstStyle/>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The Lord bless us and watch over us, he is kind and helps us to show peace. </a:t>
            </a: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Let’s remember today to show peace and love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forgive when others upset us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remember that we are all equal to God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think about what we say before we say it </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thank God for a new day</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Thank you God for all your good gifts</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Christ our Lord,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Just as kings bowed down and offered you gifts,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May we know your strength and peace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And see all the free gifts you have given to us</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and the blessing of the Father, Son and Holy Spirit,</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be with you all, evermore</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954515875"/>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TotalTime>
  <Words>1755</Words>
  <Application>Microsoft Office PowerPoint</Application>
  <PresentationFormat>Widescreen</PresentationFormat>
  <Paragraphs>191</Paragraphs>
  <Slides>36</Slides>
  <Notes>3</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Arial Rounded MT Bold</vt:lpstr>
      <vt:lpstr>Calibri</vt:lpstr>
      <vt:lpstr>Century Gothic</vt:lpstr>
      <vt:lpstr>Gill Sans MT</vt:lpstr>
      <vt:lpstr>Segoe UI</vt:lpstr>
      <vt:lpstr>Wingdings 2</vt:lpstr>
      <vt:lpstr>Dividend</vt:lpstr>
      <vt:lpstr>Class Worship and Reflections</vt:lpstr>
      <vt:lpstr>     Church of England Colours for Worship      </vt:lpstr>
      <vt:lpstr>   Classroom Worship     </vt:lpstr>
      <vt:lpstr>Classroom Worship   Introduction for Teachers   </vt:lpstr>
      <vt:lpstr>Classroom Worship   Possible music   </vt:lpstr>
      <vt:lpstr>     Gathering   these can be used at the beginning of each session       </vt:lpstr>
      <vt:lpstr>     Gathering   these can be used at the beginning of each session       </vt:lpstr>
      <vt:lpstr>   Sending  these can be used at the End of each session     </vt:lpstr>
      <vt:lpstr>   Sending  these can be used at the End of each session     </vt:lpstr>
      <vt:lpstr>TRust</vt:lpstr>
      <vt:lpstr>Classroom Worship   Reflection Space      </vt:lpstr>
      <vt:lpstr>Classroom Worship   Reflection Space      </vt:lpstr>
      <vt:lpstr>Classroom Worship   Reflection Space    </vt:lpstr>
      <vt:lpstr>Monday</vt:lpstr>
      <vt:lpstr>PowerPoint Presentation</vt:lpstr>
      <vt:lpstr>PowerPoint Presentation</vt:lpstr>
      <vt:lpstr>Bible Passage (based on matthew 14: 22 - 34)</vt:lpstr>
      <vt:lpstr>Responding </vt:lpstr>
      <vt:lpstr>Prayer</vt:lpstr>
      <vt:lpstr>Tuesday</vt:lpstr>
      <vt:lpstr>BIBLE PASSAGE… (based on Isaiah 41:13)</vt:lpstr>
      <vt:lpstr>ENGAGE</vt:lpstr>
      <vt:lpstr>Reflection question</vt:lpstr>
      <vt:lpstr>Reflection question</vt:lpstr>
      <vt:lpstr>Reflection Challenge</vt:lpstr>
      <vt:lpstr>Responding </vt:lpstr>
      <vt:lpstr>Prayer</vt:lpstr>
      <vt:lpstr>Wednesday</vt:lpstr>
      <vt:lpstr>Prompted to action - challenge</vt:lpstr>
      <vt:lpstr>Prompted to action – challenge ideas</vt:lpstr>
      <vt:lpstr>Prayer</vt:lpstr>
      <vt:lpstr>Thursday</vt:lpstr>
      <vt:lpstr>Use the Meditation resource alongside the Spiritual Encounters – bible-based meditation teacher’s pack:  http://www.ldbe.co.uk/about/guidance- resources/worship-and-meditation/    (This can be adapted for use with all ages)  Joy  You may want to use the following reflection:       Psalm 121 </vt:lpstr>
      <vt:lpstr>Friday</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Worship and Reflections</dc:title>
  <dc:creator>Lynsay Jennings</dc:creator>
  <cp:lastModifiedBy>Lynsay Jennings</cp:lastModifiedBy>
  <cp:revision>16</cp:revision>
  <dcterms:created xsi:type="dcterms:W3CDTF">2020-11-30T09:57:36Z</dcterms:created>
  <dcterms:modified xsi:type="dcterms:W3CDTF">2020-11-30T14:44:12Z</dcterms:modified>
</cp:coreProperties>
</file>