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67" r:id="rId3"/>
    <p:sldId id="257" r:id="rId4"/>
    <p:sldId id="270" r:id="rId5"/>
    <p:sldId id="268" r:id="rId6"/>
    <p:sldId id="269" r:id="rId7"/>
    <p:sldId id="277" r:id="rId8"/>
    <p:sldId id="271" r:id="rId9"/>
    <p:sldId id="266" r:id="rId10"/>
    <p:sldId id="258" r:id="rId11"/>
    <p:sldId id="260" r:id="rId12"/>
    <p:sldId id="262" r:id="rId13"/>
    <p:sldId id="276" r:id="rId14"/>
    <p:sldId id="272" r:id="rId15"/>
    <p:sldId id="263" r:id="rId16"/>
    <p:sldId id="278" r:id="rId17"/>
    <p:sldId id="264" r:id="rId18"/>
    <p:sldId id="279" r:id="rId19"/>
    <p:sldId id="273" r:id="rId20"/>
    <p:sldId id="280" r:id="rId21"/>
    <p:sldId id="281" r:id="rId22"/>
    <p:sldId id="265" r:id="rId23"/>
    <p:sldId id="282" r:id="rId24"/>
    <p:sldId id="274" r:id="rId25"/>
    <p:sldId id="283" r:id="rId26"/>
    <p:sldId id="275" r:id="rId27"/>
    <p:sldId id="284"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3" d="100"/>
          <a:sy n="63" d="100"/>
        </p:scale>
        <p:origin x="84"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B61BEF0D-F0BB-DE4B-95CE-6DB70DBA9567}" type="datetimeFigureOut">
              <a:rPr lang="en-US" dirty="0"/>
              <a:pPr/>
              <a:t>11/6/2020</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1BEF0D-F0BB-DE4B-95CE-6DB70DBA9567}" type="datetimeFigureOut">
              <a:rPr lang="en-US" dirty="0"/>
              <a:pPr/>
              <a:t>11/6/2020</a:t>
            </a:fld>
            <a:endParaRPr lang="en-US" dirty="0"/>
          </a:p>
        </p:txBody>
      </p:sp>
      <p:sp>
        <p:nvSpPr>
          <p:cNvPr id="5" name="Footer Placeholder 4"/>
          <p:cNvSpPr>
            <a:spLocks noGrp="1"/>
          </p:cNvSpPr>
          <p:nvPr>
            <p:ph type="ftr" sz="quarter" idx="11"/>
          </p:nvPr>
        </p:nvSpPr>
        <p:spPr>
          <a:xfrm>
            <a:off x="774923" y="5951811"/>
            <a:ext cx="7896279" cy="365125"/>
          </a:xfrm>
        </p:spPr>
        <p:txBody>
          <a:body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11/6/2020</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11/6/2020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11/6/2020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11/6/2020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11/6/2020</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dirty="0"/>
              <a:pPr/>
              <a:t>11/6/2020</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dirty="0"/>
              <a:pPr/>
              <a:t>‹#›</a:t>
            </a:fld>
            <a:endParaRPr lang="en-US" dirty="0"/>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hyperlink" Target="https://commons.wikimedia.org/wiki/File:United_Kingdom_Flag_Background.svg" TargetMode="External"/><Relationship Id="rId2" Type="http://schemas.openxmlformats.org/officeDocument/2006/relationships/image" Target="../media/image14.png"/><Relationship Id="rId1" Type="http://schemas.openxmlformats.org/officeDocument/2006/relationships/slideLayout" Target="../slideLayouts/slideLayout6.xml"/><Relationship Id="rId4" Type="http://schemas.openxmlformats.org/officeDocument/2006/relationships/hyperlink" Target="https://creativecommons.org/licenses/by-sa/3.0/"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www.ldbe.co.uk/about/guidance-%20resources/worship-and-meditation/"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 name="Rectangle 40">
            <a:extLst>
              <a:ext uri="{FF2B5EF4-FFF2-40B4-BE49-F238E27FC236}">
                <a16:creationId xmlns:a16="http://schemas.microsoft.com/office/drawing/2014/main" id="{28AD8FBB-D832-4741-BBC7-3C6FA6A2FB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82B94989-F40F-4744-9484-5900206FB9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6851" y="723899"/>
            <a:ext cx="7498616"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A6E2A6ED-D597-429E-A2B5-6ABED52E1BB5}"/>
              </a:ext>
            </a:extLst>
          </p:cNvPr>
          <p:cNvSpPr>
            <a:spLocks noGrp="1"/>
          </p:cNvSpPr>
          <p:nvPr>
            <p:ph type="ctrTitle"/>
          </p:nvPr>
        </p:nvSpPr>
        <p:spPr>
          <a:xfrm>
            <a:off x="4579243" y="1419225"/>
            <a:ext cx="6798608" cy="2085869"/>
          </a:xfrm>
        </p:spPr>
        <p:txBody>
          <a:bodyPr>
            <a:normAutofit/>
          </a:bodyPr>
          <a:lstStyle/>
          <a:p>
            <a:r>
              <a:rPr lang="en-GB" dirty="0">
                <a:solidFill>
                  <a:srgbClr val="FFFFFF"/>
                </a:solidFill>
              </a:rPr>
              <a:t>Class Worship and Reflections</a:t>
            </a:r>
            <a:endParaRPr lang="en-GB">
              <a:solidFill>
                <a:srgbClr val="FFFFFF"/>
              </a:solidFill>
            </a:endParaRPr>
          </a:p>
        </p:txBody>
      </p:sp>
      <p:pic>
        <p:nvPicPr>
          <p:cNvPr id="5" name="Picture 4">
            <a:extLst>
              <a:ext uri="{FF2B5EF4-FFF2-40B4-BE49-F238E27FC236}">
                <a16:creationId xmlns:a16="http://schemas.microsoft.com/office/drawing/2014/main" id="{7D8A8D3E-0E8F-4948-B17E-2D49FD63E6A9}"/>
              </a:ext>
            </a:extLst>
          </p:cNvPr>
          <p:cNvPicPr>
            <a:picLocks noChangeAspect="1"/>
          </p:cNvPicPr>
          <p:nvPr/>
        </p:nvPicPr>
        <p:blipFill>
          <a:blip r:embed="rId2"/>
          <a:stretch>
            <a:fillRect/>
          </a:stretch>
        </p:blipFill>
        <p:spPr>
          <a:xfrm>
            <a:off x="931166" y="2896838"/>
            <a:ext cx="2716911" cy="1358455"/>
          </a:xfrm>
          <a:prstGeom prst="rect">
            <a:avLst/>
          </a:prstGeom>
        </p:spPr>
      </p:pic>
    </p:spTree>
    <p:extLst>
      <p:ext uri="{BB962C8B-B14F-4D97-AF65-F5344CB8AC3E}">
        <p14:creationId xmlns:p14="http://schemas.microsoft.com/office/powerpoint/2010/main" val="35733943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99C6F4E-B37F-4564-859A-E453E5C3CA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A4C365DF-48BC-4BA2-85FE-997D0076EA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chemeClr val="bg1"/>
          </a:solidFill>
          <a:ln w="22225">
            <a:solidFill>
              <a:srgbClr val="C19B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Rounded Corners 1">
            <a:extLst>
              <a:ext uri="{FF2B5EF4-FFF2-40B4-BE49-F238E27FC236}">
                <a16:creationId xmlns:a16="http://schemas.microsoft.com/office/drawing/2014/main" id="{5424E717-F3D1-4318-B517-549319F5FA22}"/>
              </a:ext>
            </a:extLst>
          </p:cNvPr>
          <p:cNvSpPr/>
          <p:nvPr/>
        </p:nvSpPr>
        <p:spPr>
          <a:xfrm>
            <a:off x="6303057" y="643467"/>
            <a:ext cx="4743450" cy="2785533"/>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dirty="0"/>
          </a:p>
        </p:txBody>
      </p:sp>
      <p:pic>
        <p:nvPicPr>
          <p:cNvPr id="5" name="Picture 4">
            <a:extLst>
              <a:ext uri="{FF2B5EF4-FFF2-40B4-BE49-F238E27FC236}">
                <a16:creationId xmlns:a16="http://schemas.microsoft.com/office/drawing/2014/main" id="{5695124B-ACBD-4092-AC5E-15EC985CCCFE}"/>
              </a:ext>
            </a:extLst>
          </p:cNvPr>
          <p:cNvPicPr>
            <a:picLocks noChangeAspect="1"/>
          </p:cNvPicPr>
          <p:nvPr/>
        </p:nvPicPr>
        <p:blipFill>
          <a:blip r:embed="rId2"/>
          <a:stretch>
            <a:fillRect/>
          </a:stretch>
        </p:blipFill>
        <p:spPr>
          <a:xfrm>
            <a:off x="819149" y="3498220"/>
            <a:ext cx="4767485" cy="2810500"/>
          </a:xfrm>
          <a:prstGeom prst="rect">
            <a:avLst/>
          </a:prstGeom>
        </p:spPr>
      </p:pic>
      <p:pic>
        <p:nvPicPr>
          <p:cNvPr id="7" name="Picture 6">
            <a:extLst>
              <a:ext uri="{FF2B5EF4-FFF2-40B4-BE49-F238E27FC236}">
                <a16:creationId xmlns:a16="http://schemas.microsoft.com/office/drawing/2014/main" id="{FFAB5D37-A195-458C-9C42-36DB1A3C713C}"/>
              </a:ext>
            </a:extLst>
          </p:cNvPr>
          <p:cNvPicPr>
            <a:picLocks noChangeAspect="1"/>
          </p:cNvPicPr>
          <p:nvPr/>
        </p:nvPicPr>
        <p:blipFill>
          <a:blip r:embed="rId2"/>
          <a:stretch>
            <a:fillRect/>
          </a:stretch>
        </p:blipFill>
        <p:spPr>
          <a:xfrm>
            <a:off x="6291040" y="3533843"/>
            <a:ext cx="4767485" cy="2810500"/>
          </a:xfrm>
          <a:prstGeom prst="rect">
            <a:avLst/>
          </a:prstGeom>
        </p:spPr>
      </p:pic>
      <p:sp>
        <p:nvSpPr>
          <p:cNvPr id="9" name="TextBox 8">
            <a:extLst>
              <a:ext uri="{FF2B5EF4-FFF2-40B4-BE49-F238E27FC236}">
                <a16:creationId xmlns:a16="http://schemas.microsoft.com/office/drawing/2014/main" id="{6F0058EC-6A97-46A2-9502-DEFBE4F8A053}"/>
              </a:ext>
            </a:extLst>
          </p:cNvPr>
          <p:cNvSpPr txBox="1"/>
          <p:nvPr/>
        </p:nvSpPr>
        <p:spPr>
          <a:xfrm>
            <a:off x="6591942" y="882071"/>
            <a:ext cx="4048125" cy="2308324"/>
          </a:xfrm>
          <a:prstGeom prst="rect">
            <a:avLst/>
          </a:prstGeom>
          <a:noFill/>
        </p:spPr>
        <p:txBody>
          <a:bodyPr wrap="square" rtlCol="0">
            <a:spAutoFit/>
          </a:bodyPr>
          <a:lstStyle/>
          <a:p>
            <a:pPr algn="ctr"/>
            <a:r>
              <a:rPr lang="en-GB" sz="4800" b="1" dirty="0"/>
              <a:t>What do you see in the picture?</a:t>
            </a:r>
          </a:p>
        </p:txBody>
      </p:sp>
      <p:sp>
        <p:nvSpPr>
          <p:cNvPr id="11" name="TextBox 10">
            <a:extLst>
              <a:ext uri="{FF2B5EF4-FFF2-40B4-BE49-F238E27FC236}">
                <a16:creationId xmlns:a16="http://schemas.microsoft.com/office/drawing/2014/main" id="{94AB62F7-2784-45F1-9CBC-4CD6DD33C529}"/>
              </a:ext>
            </a:extLst>
          </p:cNvPr>
          <p:cNvSpPr txBox="1"/>
          <p:nvPr/>
        </p:nvSpPr>
        <p:spPr>
          <a:xfrm>
            <a:off x="6598332" y="3723375"/>
            <a:ext cx="4152900" cy="2431435"/>
          </a:xfrm>
          <a:prstGeom prst="rect">
            <a:avLst/>
          </a:prstGeom>
          <a:noFill/>
        </p:spPr>
        <p:txBody>
          <a:bodyPr wrap="square" rtlCol="0">
            <a:spAutoFit/>
          </a:bodyPr>
          <a:lstStyle/>
          <a:p>
            <a:pPr algn="ctr"/>
            <a:r>
              <a:rPr lang="en-GB" sz="3200" b="1" dirty="0"/>
              <a:t>What questions do you have about this picture?</a:t>
            </a:r>
          </a:p>
          <a:p>
            <a:pPr algn="ctr"/>
            <a:endParaRPr lang="en-GB" sz="3200" b="1" dirty="0"/>
          </a:p>
          <a:p>
            <a:pPr algn="ctr"/>
            <a:r>
              <a:rPr lang="en-GB" sz="2400" dirty="0"/>
              <a:t>Come up with three questions.</a:t>
            </a:r>
          </a:p>
        </p:txBody>
      </p:sp>
      <p:sp>
        <p:nvSpPr>
          <p:cNvPr id="12" name="TextBox 11">
            <a:extLst>
              <a:ext uri="{FF2B5EF4-FFF2-40B4-BE49-F238E27FC236}">
                <a16:creationId xmlns:a16="http://schemas.microsoft.com/office/drawing/2014/main" id="{E83FB7E7-E7DF-4DCE-851E-1C2C6B682080}"/>
              </a:ext>
            </a:extLst>
          </p:cNvPr>
          <p:cNvSpPr txBox="1"/>
          <p:nvPr/>
        </p:nvSpPr>
        <p:spPr>
          <a:xfrm>
            <a:off x="1133474" y="3619497"/>
            <a:ext cx="4238625" cy="2185214"/>
          </a:xfrm>
          <a:prstGeom prst="rect">
            <a:avLst/>
          </a:prstGeom>
          <a:noFill/>
        </p:spPr>
        <p:txBody>
          <a:bodyPr wrap="square" rtlCol="0">
            <a:spAutoFit/>
          </a:bodyPr>
          <a:lstStyle/>
          <a:p>
            <a:pPr algn="ctr"/>
            <a:r>
              <a:rPr lang="en-GB" sz="3400" b="1" dirty="0"/>
              <a:t>Can you make a prediction about what we are going to talk about today?</a:t>
            </a:r>
          </a:p>
        </p:txBody>
      </p:sp>
      <p:sp>
        <p:nvSpPr>
          <p:cNvPr id="3" name="TextBox 2">
            <a:extLst>
              <a:ext uri="{FF2B5EF4-FFF2-40B4-BE49-F238E27FC236}">
                <a16:creationId xmlns:a16="http://schemas.microsoft.com/office/drawing/2014/main" id="{14E11CE3-E0BD-4C44-843D-D20FC1F8334C}"/>
              </a:ext>
            </a:extLst>
          </p:cNvPr>
          <p:cNvSpPr txBox="1"/>
          <p:nvPr/>
        </p:nvSpPr>
        <p:spPr>
          <a:xfrm>
            <a:off x="1828800" y="1323975"/>
            <a:ext cx="3133725" cy="369332"/>
          </a:xfrm>
          <a:prstGeom prst="rect">
            <a:avLst/>
          </a:prstGeom>
          <a:noFill/>
        </p:spPr>
        <p:txBody>
          <a:bodyPr wrap="square" rtlCol="0">
            <a:spAutoFit/>
          </a:bodyPr>
          <a:lstStyle/>
          <a:p>
            <a:r>
              <a:rPr lang="en-GB" dirty="0"/>
              <a:t>Small version of main Picture</a:t>
            </a:r>
          </a:p>
        </p:txBody>
      </p:sp>
      <p:pic>
        <p:nvPicPr>
          <p:cNvPr id="13" name="Picture 12">
            <a:extLst>
              <a:ext uri="{FF2B5EF4-FFF2-40B4-BE49-F238E27FC236}">
                <a16:creationId xmlns:a16="http://schemas.microsoft.com/office/drawing/2014/main" id="{76E53261-B36D-4A42-92C5-856A8EA88B2E}"/>
              </a:ext>
            </a:extLst>
          </p:cNvPr>
          <p:cNvPicPr>
            <a:picLocks noChangeAspect="1"/>
          </p:cNvPicPr>
          <p:nvPr/>
        </p:nvPicPr>
        <p:blipFill>
          <a:blip r:embed="rId3"/>
          <a:stretch>
            <a:fillRect/>
          </a:stretch>
        </p:blipFill>
        <p:spPr>
          <a:xfrm>
            <a:off x="10692308" y="5078085"/>
            <a:ext cx="987638" cy="1249788"/>
          </a:xfrm>
          <a:prstGeom prst="rect">
            <a:avLst/>
          </a:prstGeom>
        </p:spPr>
      </p:pic>
    </p:spTree>
    <p:extLst>
      <p:ext uri="{BB962C8B-B14F-4D97-AF65-F5344CB8AC3E}">
        <p14:creationId xmlns:p14="http://schemas.microsoft.com/office/powerpoint/2010/main" val="1723506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t>Bible Passage</a:t>
            </a:r>
          </a:p>
        </p:txBody>
      </p:sp>
      <p:sp>
        <p:nvSpPr>
          <p:cNvPr id="3" name="TextBox 2">
            <a:extLst>
              <a:ext uri="{FF2B5EF4-FFF2-40B4-BE49-F238E27FC236}">
                <a16:creationId xmlns:a16="http://schemas.microsoft.com/office/drawing/2014/main" id="{E575B6F2-F3E9-4C08-9210-04BB457084AB}"/>
              </a:ext>
            </a:extLst>
          </p:cNvPr>
          <p:cNvSpPr txBox="1"/>
          <p:nvPr/>
        </p:nvSpPr>
        <p:spPr>
          <a:xfrm>
            <a:off x="447675" y="2162175"/>
            <a:ext cx="11372850" cy="369332"/>
          </a:xfrm>
          <a:prstGeom prst="rect">
            <a:avLst/>
          </a:prstGeom>
          <a:noFill/>
        </p:spPr>
        <p:txBody>
          <a:bodyPr wrap="square" rtlCol="0">
            <a:spAutoFit/>
          </a:bodyPr>
          <a:lstStyle/>
          <a:p>
            <a:r>
              <a:rPr lang="en-GB" dirty="0"/>
              <a:t>.</a:t>
            </a:r>
          </a:p>
        </p:txBody>
      </p:sp>
    </p:spTree>
    <p:extLst>
      <p:ext uri="{BB962C8B-B14F-4D97-AF65-F5344CB8AC3E}">
        <p14:creationId xmlns:p14="http://schemas.microsoft.com/office/powerpoint/2010/main" val="35126249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t>Responding </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dirty="0"/>
          </a:p>
        </p:txBody>
      </p:sp>
      <p:sp>
        <p:nvSpPr>
          <p:cNvPr id="5" name="TextBox 4">
            <a:extLst>
              <a:ext uri="{FF2B5EF4-FFF2-40B4-BE49-F238E27FC236}">
                <a16:creationId xmlns:a16="http://schemas.microsoft.com/office/drawing/2014/main" id="{67118D01-90CC-4AE8-8871-0E41A97E204C}"/>
              </a:ext>
            </a:extLst>
          </p:cNvPr>
          <p:cNvSpPr txBox="1"/>
          <p:nvPr/>
        </p:nvSpPr>
        <p:spPr>
          <a:xfrm>
            <a:off x="1171038" y="2914650"/>
            <a:ext cx="9839325" cy="2800767"/>
          </a:xfrm>
          <a:prstGeom prst="rect">
            <a:avLst/>
          </a:prstGeom>
          <a:noFill/>
        </p:spPr>
        <p:txBody>
          <a:bodyPr wrap="square" rtlCol="0">
            <a:spAutoFit/>
          </a:bodyPr>
          <a:lstStyle/>
          <a:p>
            <a:pPr algn="ctr"/>
            <a:r>
              <a:rPr lang="en-GB" sz="4400" b="1" dirty="0"/>
              <a:t>How do you feel about this story?</a:t>
            </a:r>
          </a:p>
          <a:p>
            <a:pPr algn="ctr"/>
            <a:endParaRPr lang="en-GB" sz="4400" b="1" dirty="0"/>
          </a:p>
          <a:p>
            <a:pPr algn="ctr"/>
            <a:r>
              <a:rPr lang="en-GB" sz="4400" b="1" dirty="0"/>
              <a:t>What do you find encouraging?</a:t>
            </a:r>
          </a:p>
          <a:p>
            <a:pPr algn="ctr"/>
            <a:r>
              <a:rPr lang="en-GB" sz="4400" b="1" dirty="0"/>
              <a:t>What do you find challenging? </a:t>
            </a: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4376090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t>Prayer</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dirty="0"/>
          </a:p>
        </p:txBody>
      </p:sp>
      <p:sp>
        <p:nvSpPr>
          <p:cNvPr id="5" name="TextBox 4">
            <a:extLst>
              <a:ext uri="{FF2B5EF4-FFF2-40B4-BE49-F238E27FC236}">
                <a16:creationId xmlns:a16="http://schemas.microsoft.com/office/drawing/2014/main" id="{67118D01-90CC-4AE8-8871-0E41A97E204C}"/>
              </a:ext>
            </a:extLst>
          </p:cNvPr>
          <p:cNvSpPr txBox="1"/>
          <p:nvPr/>
        </p:nvSpPr>
        <p:spPr>
          <a:xfrm>
            <a:off x="1066261" y="2460943"/>
            <a:ext cx="9839325" cy="4555093"/>
          </a:xfrm>
          <a:prstGeom prst="rect">
            <a:avLst/>
          </a:prstGeom>
          <a:noFill/>
        </p:spPr>
        <p:txBody>
          <a:bodyPr wrap="square" rtlCol="0">
            <a:spAutoFit/>
          </a:bodyPr>
          <a:lstStyle/>
          <a:p>
            <a:r>
              <a:rPr lang="en-GB" b="1" dirty="0"/>
              <a:t>Encourage the pupils to respond with their own prayers first or through the pray space and if appropriate use the Lord’s prayer.</a:t>
            </a:r>
          </a:p>
          <a:p>
            <a:endParaRPr lang="en-GB" b="1" dirty="0"/>
          </a:p>
          <a:p>
            <a:pPr algn="ctr"/>
            <a:r>
              <a:rPr lang="en-GB" b="1" dirty="0"/>
              <a:t>Our Father, in heaven,</a:t>
            </a:r>
          </a:p>
          <a:p>
            <a:pPr algn="ctr"/>
            <a:r>
              <a:rPr lang="en-GB" b="1" dirty="0"/>
              <a:t>Holy is your name.</a:t>
            </a:r>
          </a:p>
          <a:p>
            <a:pPr algn="ctr"/>
            <a:r>
              <a:rPr lang="en-GB" b="1" dirty="0"/>
              <a:t>Your Kingdom come,</a:t>
            </a:r>
          </a:p>
          <a:p>
            <a:pPr algn="ctr"/>
            <a:r>
              <a:rPr lang="en-GB" b="1" dirty="0"/>
              <a:t>Your will be done on earth, as it is in heaven.</a:t>
            </a:r>
          </a:p>
          <a:p>
            <a:pPr algn="ctr"/>
            <a:r>
              <a:rPr lang="en-GB" b="1" dirty="0"/>
              <a:t>Give us this day our daily bread,</a:t>
            </a:r>
          </a:p>
          <a:p>
            <a:pPr algn="ctr"/>
            <a:r>
              <a:rPr lang="en-GB" b="1" dirty="0"/>
              <a:t>And forgive us our sins,</a:t>
            </a:r>
          </a:p>
          <a:p>
            <a:pPr algn="ctr"/>
            <a:r>
              <a:rPr lang="en-GB" b="1" dirty="0"/>
              <a:t>As we forgive those who sin against us,</a:t>
            </a:r>
          </a:p>
          <a:p>
            <a:pPr algn="ctr"/>
            <a:r>
              <a:rPr lang="en-GB" b="1" dirty="0"/>
              <a:t>And lead us not into temptation,</a:t>
            </a:r>
          </a:p>
          <a:p>
            <a:pPr algn="ctr"/>
            <a:r>
              <a:rPr lang="en-GB" b="1" dirty="0"/>
              <a:t>But deliver us from evil.</a:t>
            </a:r>
          </a:p>
          <a:p>
            <a:pPr algn="ctr"/>
            <a:r>
              <a:rPr lang="en-GB" b="1" dirty="0"/>
              <a:t>Amen.</a:t>
            </a:r>
          </a:p>
          <a:p>
            <a:pPr algn="ctr"/>
            <a:endParaRPr lang="en-GB" sz="1400" b="1" dirty="0"/>
          </a:p>
          <a:p>
            <a:r>
              <a:rPr lang="en-GB" sz="1400" b="1" dirty="0"/>
              <a:t>Y</a:t>
            </a:r>
          </a:p>
          <a:p>
            <a:endParaRPr lang="en-GB" sz="1400" b="1" dirty="0"/>
          </a:p>
          <a:p>
            <a:endParaRPr lang="en-GB" sz="1400" b="1" dirty="0"/>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7806411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499F183-99EE-4B1F-BA64-21A07922AE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B783A767-5AFC-40D0-A72C-09036EA172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41262CAC-6BC8-43F9-9113-770A2772F6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1AA2CCB6-DFD2-41CD-96FE-0140B7935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6A225C9B-755F-4F91-9681-5E07AFAA71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indoor, monitor, photo, sitting&#10;&#10;Description automatically generated">
            <a:extLst>
              <a:ext uri="{FF2B5EF4-FFF2-40B4-BE49-F238E27FC236}">
                <a16:creationId xmlns:a16="http://schemas.microsoft.com/office/drawing/2014/main" id="{BA311D33-1474-47AA-98BC-F6A16AC14352}"/>
              </a:ext>
            </a:extLst>
          </p:cNvPr>
          <p:cNvPicPr>
            <a:picLocks noChangeAspect="1"/>
          </p:cNvPicPr>
          <p:nvPr/>
        </p:nvPicPr>
        <p:blipFill>
          <a:blip r:embed="rId2"/>
          <a:stretch>
            <a:fillRect/>
          </a:stretch>
        </p:blipFill>
        <p:spPr>
          <a:xfrm>
            <a:off x="2129321" y="1208531"/>
            <a:ext cx="4122490" cy="4735069"/>
          </a:xfrm>
          <a:prstGeom prst="rect">
            <a:avLst/>
          </a:prstGeom>
        </p:spPr>
      </p:pic>
      <p:sp>
        <p:nvSpPr>
          <p:cNvPr id="20" name="Rectangle 19">
            <a:extLst>
              <a:ext uri="{FF2B5EF4-FFF2-40B4-BE49-F238E27FC236}">
                <a16:creationId xmlns:a16="http://schemas.microsoft.com/office/drawing/2014/main" id="{932CD2CD-6CF3-4EE9-A24A-A41D45DCF9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a:solidFill>
                  <a:srgbClr val="FFFFFF"/>
                </a:solidFill>
              </a:rPr>
              <a:t>Tuesday</a:t>
            </a:r>
          </a:p>
        </p:txBody>
      </p:sp>
    </p:spTree>
    <p:extLst>
      <p:ext uri="{BB962C8B-B14F-4D97-AF65-F5344CB8AC3E}">
        <p14:creationId xmlns:p14="http://schemas.microsoft.com/office/powerpoint/2010/main" val="131166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t>Challenge question</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052845"/>
            <a:ext cx="10620375" cy="435292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dirty="0"/>
          </a:p>
        </p:txBody>
      </p:sp>
      <p:sp>
        <p:nvSpPr>
          <p:cNvPr id="4" name="TextBox 3">
            <a:extLst>
              <a:ext uri="{FF2B5EF4-FFF2-40B4-BE49-F238E27FC236}">
                <a16:creationId xmlns:a16="http://schemas.microsoft.com/office/drawing/2014/main" id="{8F21D5FB-0C56-472D-A866-38F6E6825231}"/>
              </a:ext>
            </a:extLst>
          </p:cNvPr>
          <p:cNvSpPr txBox="1"/>
          <p:nvPr/>
        </p:nvSpPr>
        <p:spPr>
          <a:xfrm>
            <a:off x="1190625" y="2438400"/>
            <a:ext cx="3105150" cy="369332"/>
          </a:xfrm>
          <a:prstGeom prst="rect">
            <a:avLst/>
          </a:prstGeom>
          <a:noFill/>
        </p:spPr>
        <p:txBody>
          <a:bodyPr wrap="square" rtlCol="0">
            <a:spAutoFit/>
          </a:bodyPr>
          <a:lstStyle/>
          <a:p>
            <a:r>
              <a:rPr lang="en-GB" dirty="0"/>
              <a:t>Picture as prompt</a:t>
            </a:r>
          </a:p>
        </p:txBody>
      </p:sp>
      <p:sp>
        <p:nvSpPr>
          <p:cNvPr id="6" name="TextBox 5">
            <a:extLst>
              <a:ext uri="{FF2B5EF4-FFF2-40B4-BE49-F238E27FC236}">
                <a16:creationId xmlns:a16="http://schemas.microsoft.com/office/drawing/2014/main" id="{F1DA9358-098E-4571-9716-17C87DDC018A}"/>
              </a:ext>
            </a:extLst>
          </p:cNvPr>
          <p:cNvSpPr txBox="1"/>
          <p:nvPr/>
        </p:nvSpPr>
        <p:spPr>
          <a:xfrm>
            <a:off x="1190625" y="3429000"/>
            <a:ext cx="1838325" cy="646331"/>
          </a:xfrm>
          <a:prstGeom prst="rect">
            <a:avLst/>
          </a:prstGeom>
          <a:noFill/>
        </p:spPr>
        <p:txBody>
          <a:bodyPr wrap="square" rtlCol="0">
            <a:spAutoFit/>
          </a:bodyPr>
          <a:lstStyle/>
          <a:p>
            <a:r>
              <a:rPr lang="en-GB" dirty="0"/>
              <a:t>Bible passage as prompt</a:t>
            </a:r>
          </a:p>
        </p:txBody>
      </p:sp>
      <p:pic>
        <p:nvPicPr>
          <p:cNvPr id="8" name="Picture 7">
            <a:extLst>
              <a:ext uri="{FF2B5EF4-FFF2-40B4-BE49-F238E27FC236}">
                <a16:creationId xmlns:a16="http://schemas.microsoft.com/office/drawing/2014/main" id="{B4853E11-3387-4E12-86B8-EBA21398BD39}"/>
              </a:ext>
            </a:extLst>
          </p:cNvPr>
          <p:cNvPicPr>
            <a:picLocks noChangeAspect="1"/>
          </p:cNvPicPr>
          <p:nvPr/>
        </p:nvPicPr>
        <p:blipFill>
          <a:blip r:embed="rId2"/>
          <a:stretch>
            <a:fillRect/>
          </a:stretch>
        </p:blipFill>
        <p:spPr>
          <a:xfrm>
            <a:off x="5276850" y="2261875"/>
            <a:ext cx="5898744" cy="3866467"/>
          </a:xfrm>
          <a:prstGeom prst="rect">
            <a:avLst/>
          </a:prstGeom>
        </p:spPr>
      </p:pic>
      <p:pic>
        <p:nvPicPr>
          <p:cNvPr id="10" name="Picture 9">
            <a:extLst>
              <a:ext uri="{FF2B5EF4-FFF2-40B4-BE49-F238E27FC236}">
                <a16:creationId xmlns:a16="http://schemas.microsoft.com/office/drawing/2014/main" id="{00189ABD-5484-446E-9E4C-7B92793D8D68}"/>
              </a:ext>
            </a:extLst>
          </p:cNvPr>
          <p:cNvPicPr>
            <a:picLocks noChangeAspect="1"/>
          </p:cNvPicPr>
          <p:nvPr/>
        </p:nvPicPr>
        <p:blipFill>
          <a:blip r:embed="rId3"/>
          <a:stretch>
            <a:fillRect/>
          </a:stretch>
        </p:blipFill>
        <p:spPr>
          <a:xfrm>
            <a:off x="11169031" y="5608212"/>
            <a:ext cx="987638" cy="1249788"/>
          </a:xfrm>
          <a:prstGeom prst="rect">
            <a:avLst/>
          </a:prstGeom>
        </p:spPr>
      </p:pic>
    </p:spTree>
    <p:extLst>
      <p:ext uri="{BB962C8B-B14F-4D97-AF65-F5344CB8AC3E}">
        <p14:creationId xmlns:p14="http://schemas.microsoft.com/office/powerpoint/2010/main" val="29055513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t>Challenge question – digging deeper</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052845"/>
            <a:ext cx="10620375" cy="435292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dirty="0"/>
          </a:p>
        </p:txBody>
      </p:sp>
      <p:sp>
        <p:nvSpPr>
          <p:cNvPr id="4" name="TextBox 3">
            <a:extLst>
              <a:ext uri="{FF2B5EF4-FFF2-40B4-BE49-F238E27FC236}">
                <a16:creationId xmlns:a16="http://schemas.microsoft.com/office/drawing/2014/main" id="{8F21D5FB-0C56-472D-A866-38F6E6825231}"/>
              </a:ext>
            </a:extLst>
          </p:cNvPr>
          <p:cNvSpPr txBox="1"/>
          <p:nvPr/>
        </p:nvSpPr>
        <p:spPr>
          <a:xfrm>
            <a:off x="1190625" y="2438400"/>
            <a:ext cx="3105150" cy="369332"/>
          </a:xfrm>
          <a:prstGeom prst="rect">
            <a:avLst/>
          </a:prstGeom>
          <a:noFill/>
        </p:spPr>
        <p:txBody>
          <a:bodyPr wrap="square" rtlCol="0">
            <a:spAutoFit/>
          </a:bodyPr>
          <a:lstStyle/>
          <a:p>
            <a:r>
              <a:rPr lang="en-GB" dirty="0"/>
              <a:t>Picture as prompt</a:t>
            </a:r>
          </a:p>
        </p:txBody>
      </p:sp>
      <p:sp>
        <p:nvSpPr>
          <p:cNvPr id="6" name="TextBox 5">
            <a:extLst>
              <a:ext uri="{FF2B5EF4-FFF2-40B4-BE49-F238E27FC236}">
                <a16:creationId xmlns:a16="http://schemas.microsoft.com/office/drawing/2014/main" id="{F1DA9358-098E-4571-9716-17C87DDC018A}"/>
              </a:ext>
            </a:extLst>
          </p:cNvPr>
          <p:cNvSpPr txBox="1"/>
          <p:nvPr/>
        </p:nvSpPr>
        <p:spPr>
          <a:xfrm>
            <a:off x="1190625" y="3429000"/>
            <a:ext cx="1838325" cy="646331"/>
          </a:xfrm>
          <a:prstGeom prst="rect">
            <a:avLst/>
          </a:prstGeom>
          <a:noFill/>
        </p:spPr>
        <p:txBody>
          <a:bodyPr wrap="square" rtlCol="0">
            <a:spAutoFit/>
          </a:bodyPr>
          <a:lstStyle/>
          <a:p>
            <a:r>
              <a:rPr lang="en-GB" dirty="0"/>
              <a:t>Bible passage as prompt</a:t>
            </a:r>
          </a:p>
        </p:txBody>
      </p:sp>
      <p:pic>
        <p:nvPicPr>
          <p:cNvPr id="8" name="Picture 7">
            <a:extLst>
              <a:ext uri="{FF2B5EF4-FFF2-40B4-BE49-F238E27FC236}">
                <a16:creationId xmlns:a16="http://schemas.microsoft.com/office/drawing/2014/main" id="{B4853E11-3387-4E12-86B8-EBA21398BD39}"/>
              </a:ext>
            </a:extLst>
          </p:cNvPr>
          <p:cNvPicPr>
            <a:picLocks noChangeAspect="1"/>
          </p:cNvPicPr>
          <p:nvPr/>
        </p:nvPicPr>
        <p:blipFill>
          <a:blip r:embed="rId2"/>
          <a:stretch>
            <a:fillRect/>
          </a:stretch>
        </p:blipFill>
        <p:spPr>
          <a:xfrm>
            <a:off x="5276850" y="2261875"/>
            <a:ext cx="5898744" cy="3866467"/>
          </a:xfrm>
          <a:prstGeom prst="rect">
            <a:avLst/>
          </a:prstGeom>
        </p:spPr>
      </p:pic>
      <p:pic>
        <p:nvPicPr>
          <p:cNvPr id="10" name="Picture 9">
            <a:extLst>
              <a:ext uri="{FF2B5EF4-FFF2-40B4-BE49-F238E27FC236}">
                <a16:creationId xmlns:a16="http://schemas.microsoft.com/office/drawing/2014/main" id="{00189ABD-5484-446E-9E4C-7B92793D8D68}"/>
              </a:ext>
            </a:extLst>
          </p:cNvPr>
          <p:cNvPicPr>
            <a:picLocks noChangeAspect="1"/>
          </p:cNvPicPr>
          <p:nvPr/>
        </p:nvPicPr>
        <p:blipFill>
          <a:blip r:embed="rId3"/>
          <a:stretch>
            <a:fillRect/>
          </a:stretch>
        </p:blipFill>
        <p:spPr>
          <a:xfrm>
            <a:off x="11169031" y="5608212"/>
            <a:ext cx="987638" cy="1249788"/>
          </a:xfrm>
          <a:prstGeom prst="rect">
            <a:avLst/>
          </a:prstGeom>
        </p:spPr>
      </p:pic>
    </p:spTree>
    <p:extLst>
      <p:ext uri="{BB962C8B-B14F-4D97-AF65-F5344CB8AC3E}">
        <p14:creationId xmlns:p14="http://schemas.microsoft.com/office/powerpoint/2010/main" val="19403053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t>Reflection Challenge</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dirty="0"/>
          </a:p>
        </p:txBody>
      </p:sp>
      <p:pic>
        <p:nvPicPr>
          <p:cNvPr id="6" name="Picture 5">
            <a:extLst>
              <a:ext uri="{FF2B5EF4-FFF2-40B4-BE49-F238E27FC236}">
                <a16:creationId xmlns:a16="http://schemas.microsoft.com/office/drawing/2014/main" id="{A2D7E4D2-9384-4642-B7CD-5275364E10BF}"/>
              </a:ext>
            </a:extLst>
          </p:cNvPr>
          <p:cNvPicPr>
            <a:picLocks noChangeAspect="1"/>
          </p:cNvPicPr>
          <p:nvPr/>
        </p:nvPicPr>
        <p:blipFill>
          <a:blip r:embed="rId2"/>
          <a:stretch>
            <a:fillRect/>
          </a:stretch>
        </p:blipFill>
        <p:spPr>
          <a:xfrm>
            <a:off x="140376" y="5069895"/>
            <a:ext cx="1280271" cy="1652159"/>
          </a:xfrm>
          <a:prstGeom prst="rect">
            <a:avLst/>
          </a:prstGeom>
        </p:spPr>
      </p:pic>
    </p:spTree>
    <p:extLst>
      <p:ext uri="{BB962C8B-B14F-4D97-AF65-F5344CB8AC3E}">
        <p14:creationId xmlns:p14="http://schemas.microsoft.com/office/powerpoint/2010/main" val="33971674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t>Prayer</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dirty="0"/>
          </a:p>
        </p:txBody>
      </p:sp>
      <p:sp>
        <p:nvSpPr>
          <p:cNvPr id="5" name="TextBox 4">
            <a:extLst>
              <a:ext uri="{FF2B5EF4-FFF2-40B4-BE49-F238E27FC236}">
                <a16:creationId xmlns:a16="http://schemas.microsoft.com/office/drawing/2014/main" id="{67118D01-90CC-4AE8-8871-0E41A97E204C}"/>
              </a:ext>
            </a:extLst>
          </p:cNvPr>
          <p:cNvSpPr txBox="1"/>
          <p:nvPr/>
        </p:nvSpPr>
        <p:spPr>
          <a:xfrm>
            <a:off x="1066261" y="2460943"/>
            <a:ext cx="9839325" cy="4555093"/>
          </a:xfrm>
          <a:prstGeom prst="rect">
            <a:avLst/>
          </a:prstGeom>
          <a:noFill/>
        </p:spPr>
        <p:txBody>
          <a:bodyPr wrap="square" rtlCol="0">
            <a:spAutoFit/>
          </a:bodyPr>
          <a:lstStyle/>
          <a:p>
            <a:r>
              <a:rPr lang="en-GB" b="1" dirty="0"/>
              <a:t>Encourage the pupils to respond with their own prayers first or through the pray space and if appropriate use the Lord’s prayer.</a:t>
            </a:r>
          </a:p>
          <a:p>
            <a:endParaRPr lang="en-GB" b="1" dirty="0"/>
          </a:p>
          <a:p>
            <a:pPr algn="ctr"/>
            <a:r>
              <a:rPr lang="en-GB" b="1" dirty="0"/>
              <a:t>Our Father, in heaven,</a:t>
            </a:r>
          </a:p>
          <a:p>
            <a:pPr algn="ctr"/>
            <a:r>
              <a:rPr lang="en-GB" b="1" dirty="0"/>
              <a:t>Holy is your name.</a:t>
            </a:r>
          </a:p>
          <a:p>
            <a:pPr algn="ctr"/>
            <a:r>
              <a:rPr lang="en-GB" b="1" dirty="0"/>
              <a:t>Your Kingdom come,</a:t>
            </a:r>
          </a:p>
          <a:p>
            <a:pPr algn="ctr"/>
            <a:r>
              <a:rPr lang="en-GB" b="1" dirty="0"/>
              <a:t>Your will be done on earth, as it is in heaven.</a:t>
            </a:r>
          </a:p>
          <a:p>
            <a:pPr algn="ctr"/>
            <a:r>
              <a:rPr lang="en-GB" b="1" dirty="0"/>
              <a:t>Give us this day our daily bread,</a:t>
            </a:r>
          </a:p>
          <a:p>
            <a:pPr algn="ctr"/>
            <a:r>
              <a:rPr lang="en-GB" b="1" dirty="0"/>
              <a:t>And forgive us our sins,</a:t>
            </a:r>
          </a:p>
          <a:p>
            <a:pPr algn="ctr"/>
            <a:r>
              <a:rPr lang="en-GB" b="1" dirty="0"/>
              <a:t>As we forgive those who sin against us,</a:t>
            </a:r>
          </a:p>
          <a:p>
            <a:pPr algn="ctr"/>
            <a:r>
              <a:rPr lang="en-GB" b="1" dirty="0"/>
              <a:t>And lead us not into temptation,</a:t>
            </a:r>
          </a:p>
          <a:p>
            <a:pPr algn="ctr"/>
            <a:r>
              <a:rPr lang="en-GB" b="1" dirty="0"/>
              <a:t>But deliver us from evil.</a:t>
            </a:r>
          </a:p>
          <a:p>
            <a:pPr algn="ctr"/>
            <a:r>
              <a:rPr lang="en-GB" b="1" dirty="0"/>
              <a:t>Amen.</a:t>
            </a:r>
          </a:p>
          <a:p>
            <a:pPr algn="ctr"/>
            <a:endParaRPr lang="en-GB" sz="1400" b="1" dirty="0"/>
          </a:p>
          <a:p>
            <a:r>
              <a:rPr lang="en-GB" sz="1400" b="1" dirty="0"/>
              <a:t>Y</a:t>
            </a:r>
          </a:p>
          <a:p>
            <a:endParaRPr lang="en-GB" sz="1400" b="1" dirty="0"/>
          </a:p>
          <a:p>
            <a:endParaRPr lang="en-GB" sz="1400" b="1" dirty="0"/>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35888898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A499F183-99EE-4B1F-BA64-21A07922AE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6">
            <a:extLst>
              <a:ext uri="{FF2B5EF4-FFF2-40B4-BE49-F238E27FC236}">
                <a16:creationId xmlns:a16="http://schemas.microsoft.com/office/drawing/2014/main" id="{B783A767-5AFC-40D0-A72C-09036EA172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a:extLst>
              <a:ext uri="{FF2B5EF4-FFF2-40B4-BE49-F238E27FC236}">
                <a16:creationId xmlns:a16="http://schemas.microsoft.com/office/drawing/2014/main" id="{41262CAC-6BC8-43F9-9113-770A2772F6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31" name="Rectangle 30">
            <a:extLst>
              <a:ext uri="{FF2B5EF4-FFF2-40B4-BE49-F238E27FC236}">
                <a16:creationId xmlns:a16="http://schemas.microsoft.com/office/drawing/2014/main" id="{1AA2CCB6-DFD2-41CD-96FE-0140B7935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33" name="Rectangle 32">
            <a:extLst>
              <a:ext uri="{FF2B5EF4-FFF2-40B4-BE49-F238E27FC236}">
                <a16:creationId xmlns:a16="http://schemas.microsoft.com/office/drawing/2014/main" id="{6A225C9B-755F-4F91-9681-5E07AFAA71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sitting, computer&#10;&#10;Description automatically generated">
            <a:extLst>
              <a:ext uri="{FF2B5EF4-FFF2-40B4-BE49-F238E27FC236}">
                <a16:creationId xmlns:a16="http://schemas.microsoft.com/office/drawing/2014/main" id="{7A348043-2C3F-4802-AABD-E3E86DD5F5F3}"/>
              </a:ext>
            </a:extLst>
          </p:cNvPr>
          <p:cNvPicPr>
            <a:picLocks noChangeAspect="1"/>
          </p:cNvPicPr>
          <p:nvPr/>
        </p:nvPicPr>
        <p:blipFill>
          <a:blip r:embed="rId2"/>
          <a:stretch>
            <a:fillRect/>
          </a:stretch>
        </p:blipFill>
        <p:spPr>
          <a:xfrm>
            <a:off x="2461780" y="1208531"/>
            <a:ext cx="3457572" cy="4735069"/>
          </a:xfrm>
          <a:prstGeom prst="rect">
            <a:avLst/>
          </a:prstGeom>
        </p:spPr>
      </p:pic>
      <p:sp>
        <p:nvSpPr>
          <p:cNvPr id="35" name="Rectangle 34">
            <a:extLst>
              <a:ext uri="{FF2B5EF4-FFF2-40B4-BE49-F238E27FC236}">
                <a16:creationId xmlns:a16="http://schemas.microsoft.com/office/drawing/2014/main" id="{932CD2CD-6CF3-4EE9-A24A-A41D45DCF9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dirty="0">
                <a:solidFill>
                  <a:srgbClr val="FFFFFF"/>
                </a:solidFill>
              </a:rPr>
              <a:t>Wednesday</a:t>
            </a:r>
          </a:p>
        </p:txBody>
      </p:sp>
    </p:spTree>
    <p:extLst>
      <p:ext uri="{BB962C8B-B14F-4D97-AF65-F5344CB8AC3E}">
        <p14:creationId xmlns:p14="http://schemas.microsoft.com/office/powerpoint/2010/main" val="35361108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fontScale="90000"/>
          </a:bodyPr>
          <a:lstStyle/>
          <a:p>
            <a:br>
              <a:rPr lang="en-GB" sz="3200" b="1" dirty="0">
                <a:solidFill>
                  <a:srgbClr val="FFFFFF"/>
                </a:solidFill>
              </a:rPr>
            </a:br>
            <a:br>
              <a:rPr lang="en-GB" sz="3200" b="1" dirty="0">
                <a:solidFill>
                  <a:srgbClr val="FFFFFF"/>
                </a:solidFill>
              </a:rPr>
            </a:br>
            <a:br>
              <a:rPr lang="en-GB" sz="3200" b="1" dirty="0">
                <a:solidFill>
                  <a:srgbClr val="FFFFFF"/>
                </a:solidFill>
              </a:rPr>
            </a:br>
            <a:br>
              <a:rPr lang="en-GB" sz="3200" b="1" dirty="0">
                <a:solidFill>
                  <a:srgbClr val="FFFFFF"/>
                </a:solidFill>
              </a:rPr>
            </a:br>
            <a:br>
              <a:rPr lang="en-GB" sz="3200" b="1" dirty="0">
                <a:solidFill>
                  <a:srgbClr val="FFFFFF"/>
                </a:solidFill>
              </a:rPr>
            </a:br>
            <a:r>
              <a:rPr lang="en-GB" sz="3200" b="1" dirty="0">
                <a:solidFill>
                  <a:srgbClr val="FFFFFF"/>
                </a:solidFill>
              </a:rPr>
              <a:t>Church of England Colours for Worship </a:t>
            </a:r>
            <a:br>
              <a:rPr lang="en-GB" sz="3200" b="1" dirty="0">
                <a:solidFill>
                  <a:srgbClr val="FFFFFF"/>
                </a:solidFill>
              </a:rPr>
            </a:br>
            <a:br>
              <a:rPr lang="en-GB" sz="3200" b="1" dirty="0">
                <a:solidFill>
                  <a:srgbClr val="FFFFFF"/>
                </a:solidFill>
              </a:rPr>
            </a:br>
            <a:br>
              <a:rPr lang="en-GB" sz="3200" dirty="0">
                <a:solidFill>
                  <a:srgbClr val="FFFFFF"/>
                </a:solidFill>
              </a:rPr>
            </a:br>
            <a:br>
              <a:rPr lang="en-GB" sz="3200" dirty="0">
                <a:solidFill>
                  <a:srgbClr val="FFFFFF"/>
                </a:solidFill>
              </a:rPr>
            </a:br>
            <a:br>
              <a:rPr lang="en-GB" sz="3200" dirty="0">
                <a:solidFill>
                  <a:srgbClr val="FFFFFF"/>
                </a:solidFill>
              </a:rPr>
            </a:br>
            <a:endParaRPr lang="en-GB" sz="3200" dirty="0">
              <a:solidFill>
                <a:srgbClr val="FFFFFF"/>
              </a:solidFill>
            </a:endParaRPr>
          </a:p>
        </p:txBody>
      </p:sp>
      <p:pic>
        <p:nvPicPr>
          <p:cNvPr id="4" name="Content Placeholder 3">
            <a:extLst>
              <a:ext uri="{FF2B5EF4-FFF2-40B4-BE49-F238E27FC236}">
                <a16:creationId xmlns:a16="http://schemas.microsoft.com/office/drawing/2014/main" id="{E2A35C00-F635-409C-8112-62A47921677C}"/>
              </a:ext>
            </a:extLst>
          </p:cNvPr>
          <p:cNvPicPr>
            <a:picLocks noGrp="1" noChangeAspect="1"/>
          </p:cNvPicPr>
          <p:nvPr>
            <p:ph idx="1"/>
          </p:nvPr>
        </p:nvPicPr>
        <p:blipFill>
          <a:blip r:embed="rId2"/>
          <a:stretch>
            <a:fillRect/>
          </a:stretch>
        </p:blipFill>
        <p:spPr>
          <a:xfrm>
            <a:off x="4907633" y="1113764"/>
            <a:ext cx="7239604" cy="4850155"/>
          </a:xfrm>
        </p:spPr>
      </p:pic>
    </p:spTree>
    <p:extLst>
      <p:ext uri="{BB962C8B-B14F-4D97-AF65-F5344CB8AC3E}">
        <p14:creationId xmlns:p14="http://schemas.microsoft.com/office/powerpoint/2010/main" val="14516684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t>Prompted to action - challenge</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052845"/>
            <a:ext cx="10620375" cy="435292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dirty="0"/>
          </a:p>
        </p:txBody>
      </p:sp>
      <p:sp>
        <p:nvSpPr>
          <p:cNvPr id="4" name="TextBox 3">
            <a:extLst>
              <a:ext uri="{FF2B5EF4-FFF2-40B4-BE49-F238E27FC236}">
                <a16:creationId xmlns:a16="http://schemas.microsoft.com/office/drawing/2014/main" id="{8F21D5FB-0C56-472D-A866-38F6E6825231}"/>
              </a:ext>
            </a:extLst>
          </p:cNvPr>
          <p:cNvSpPr txBox="1"/>
          <p:nvPr/>
        </p:nvSpPr>
        <p:spPr>
          <a:xfrm>
            <a:off x="1190625" y="2438400"/>
            <a:ext cx="3105150" cy="369332"/>
          </a:xfrm>
          <a:prstGeom prst="rect">
            <a:avLst/>
          </a:prstGeom>
          <a:noFill/>
        </p:spPr>
        <p:txBody>
          <a:bodyPr wrap="square" rtlCol="0">
            <a:spAutoFit/>
          </a:bodyPr>
          <a:lstStyle/>
          <a:p>
            <a:r>
              <a:rPr lang="en-GB" dirty="0"/>
              <a:t>Picture as prompt</a:t>
            </a:r>
          </a:p>
        </p:txBody>
      </p:sp>
      <p:sp>
        <p:nvSpPr>
          <p:cNvPr id="6" name="TextBox 5">
            <a:extLst>
              <a:ext uri="{FF2B5EF4-FFF2-40B4-BE49-F238E27FC236}">
                <a16:creationId xmlns:a16="http://schemas.microsoft.com/office/drawing/2014/main" id="{F1DA9358-098E-4571-9716-17C87DDC018A}"/>
              </a:ext>
            </a:extLst>
          </p:cNvPr>
          <p:cNvSpPr txBox="1"/>
          <p:nvPr/>
        </p:nvSpPr>
        <p:spPr>
          <a:xfrm>
            <a:off x="1190625" y="3429000"/>
            <a:ext cx="1838325" cy="646331"/>
          </a:xfrm>
          <a:prstGeom prst="rect">
            <a:avLst/>
          </a:prstGeom>
          <a:noFill/>
        </p:spPr>
        <p:txBody>
          <a:bodyPr wrap="square" rtlCol="0">
            <a:spAutoFit/>
          </a:bodyPr>
          <a:lstStyle/>
          <a:p>
            <a:r>
              <a:rPr lang="en-GB" dirty="0"/>
              <a:t>Bible passage as prompt</a:t>
            </a:r>
          </a:p>
        </p:txBody>
      </p:sp>
      <p:pic>
        <p:nvPicPr>
          <p:cNvPr id="8" name="Picture 7">
            <a:extLst>
              <a:ext uri="{FF2B5EF4-FFF2-40B4-BE49-F238E27FC236}">
                <a16:creationId xmlns:a16="http://schemas.microsoft.com/office/drawing/2014/main" id="{B4853E11-3387-4E12-86B8-EBA21398BD39}"/>
              </a:ext>
            </a:extLst>
          </p:cNvPr>
          <p:cNvPicPr>
            <a:picLocks noChangeAspect="1"/>
          </p:cNvPicPr>
          <p:nvPr/>
        </p:nvPicPr>
        <p:blipFill>
          <a:blip r:embed="rId2"/>
          <a:stretch>
            <a:fillRect/>
          </a:stretch>
        </p:blipFill>
        <p:spPr>
          <a:xfrm>
            <a:off x="5276850" y="2261875"/>
            <a:ext cx="5898744" cy="3866467"/>
          </a:xfrm>
          <a:prstGeom prst="rect">
            <a:avLst/>
          </a:prstGeom>
        </p:spPr>
      </p:pic>
      <p:pic>
        <p:nvPicPr>
          <p:cNvPr id="10" name="Picture 9">
            <a:extLst>
              <a:ext uri="{FF2B5EF4-FFF2-40B4-BE49-F238E27FC236}">
                <a16:creationId xmlns:a16="http://schemas.microsoft.com/office/drawing/2014/main" id="{00189ABD-5484-446E-9E4C-7B92793D8D68}"/>
              </a:ext>
            </a:extLst>
          </p:cNvPr>
          <p:cNvPicPr>
            <a:picLocks noChangeAspect="1"/>
          </p:cNvPicPr>
          <p:nvPr/>
        </p:nvPicPr>
        <p:blipFill>
          <a:blip r:embed="rId3"/>
          <a:stretch>
            <a:fillRect/>
          </a:stretch>
        </p:blipFill>
        <p:spPr>
          <a:xfrm>
            <a:off x="11169031" y="5608212"/>
            <a:ext cx="987638" cy="1249788"/>
          </a:xfrm>
          <a:prstGeom prst="rect">
            <a:avLst/>
          </a:prstGeom>
        </p:spPr>
      </p:pic>
    </p:spTree>
    <p:extLst>
      <p:ext uri="{BB962C8B-B14F-4D97-AF65-F5344CB8AC3E}">
        <p14:creationId xmlns:p14="http://schemas.microsoft.com/office/powerpoint/2010/main" val="13360559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t>Prompted to action </a:t>
            </a:r>
            <a:r>
              <a:rPr lang="en-GB" dirty="0" err="1"/>
              <a:t>refelction</a:t>
            </a:r>
            <a:endParaRPr lang="en-GB" dirty="0"/>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dirty="0"/>
          </a:p>
        </p:txBody>
      </p:sp>
      <p:pic>
        <p:nvPicPr>
          <p:cNvPr id="6" name="Picture 5">
            <a:extLst>
              <a:ext uri="{FF2B5EF4-FFF2-40B4-BE49-F238E27FC236}">
                <a16:creationId xmlns:a16="http://schemas.microsoft.com/office/drawing/2014/main" id="{A2D7E4D2-9384-4642-B7CD-5275364E10BF}"/>
              </a:ext>
            </a:extLst>
          </p:cNvPr>
          <p:cNvPicPr>
            <a:picLocks noChangeAspect="1"/>
          </p:cNvPicPr>
          <p:nvPr/>
        </p:nvPicPr>
        <p:blipFill>
          <a:blip r:embed="rId2"/>
          <a:stretch>
            <a:fillRect/>
          </a:stretch>
        </p:blipFill>
        <p:spPr>
          <a:xfrm>
            <a:off x="140376" y="5069895"/>
            <a:ext cx="1280271" cy="1652159"/>
          </a:xfrm>
          <a:prstGeom prst="rect">
            <a:avLst/>
          </a:prstGeom>
        </p:spPr>
      </p:pic>
    </p:spTree>
    <p:extLst>
      <p:ext uri="{BB962C8B-B14F-4D97-AF65-F5344CB8AC3E}">
        <p14:creationId xmlns:p14="http://schemas.microsoft.com/office/powerpoint/2010/main" val="41583710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Logo, company name&#10;&#10;Description automatically generated">
            <a:extLst>
              <a:ext uri="{FF2B5EF4-FFF2-40B4-BE49-F238E27FC236}">
                <a16:creationId xmlns:a16="http://schemas.microsoft.com/office/drawing/2014/main" id="{3F3FEC4F-2ADA-4713-A0E5-1B234CA01081}"/>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0" y="381000"/>
            <a:ext cx="12192000" cy="6096000"/>
          </a:xfrm>
          <a:prstGeom prst="rect">
            <a:avLst/>
          </a:prstGeom>
        </p:spPr>
      </p:pic>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t>Links with British Values</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dirty="0"/>
          </a:p>
        </p:txBody>
      </p:sp>
      <p:sp>
        <p:nvSpPr>
          <p:cNvPr id="5" name="TextBox 4">
            <a:extLst>
              <a:ext uri="{FF2B5EF4-FFF2-40B4-BE49-F238E27FC236}">
                <a16:creationId xmlns:a16="http://schemas.microsoft.com/office/drawing/2014/main" id="{67118D01-90CC-4AE8-8871-0E41A97E204C}"/>
              </a:ext>
            </a:extLst>
          </p:cNvPr>
          <p:cNvSpPr txBox="1"/>
          <p:nvPr/>
        </p:nvSpPr>
        <p:spPr>
          <a:xfrm>
            <a:off x="1080549" y="2422206"/>
            <a:ext cx="10020300" cy="3785652"/>
          </a:xfrm>
          <a:prstGeom prst="rect">
            <a:avLst/>
          </a:prstGeom>
          <a:noFill/>
        </p:spPr>
        <p:txBody>
          <a:bodyPr wrap="square" rtlCol="0">
            <a:spAutoFit/>
          </a:bodyPr>
          <a:lstStyle/>
          <a:p>
            <a:pPr algn="ctr"/>
            <a:r>
              <a:rPr lang="en-GB" sz="4000" b="1" dirty="0"/>
              <a:t>Respect</a:t>
            </a:r>
          </a:p>
          <a:p>
            <a:pPr algn="ctr"/>
            <a:r>
              <a:rPr lang="en-GB" sz="4000" dirty="0"/>
              <a:t>We respect others</a:t>
            </a:r>
          </a:p>
          <a:p>
            <a:pPr algn="ctr"/>
            <a:r>
              <a:rPr lang="en-GB" sz="4000" dirty="0"/>
              <a:t>We know that we are all special</a:t>
            </a:r>
          </a:p>
          <a:p>
            <a:pPr algn="ctr"/>
            <a:r>
              <a:rPr lang="en-GB" sz="4000" dirty="0"/>
              <a:t>We understand the consequences of our actions</a:t>
            </a:r>
          </a:p>
          <a:p>
            <a:pPr algn="ctr"/>
            <a:r>
              <a:rPr lang="en-GB" sz="4000" dirty="0"/>
              <a:t>We treat everybody equally</a:t>
            </a:r>
          </a:p>
        </p:txBody>
      </p:sp>
      <p:sp>
        <p:nvSpPr>
          <p:cNvPr id="7" name="TextBox 6">
            <a:extLst>
              <a:ext uri="{FF2B5EF4-FFF2-40B4-BE49-F238E27FC236}">
                <a16:creationId xmlns:a16="http://schemas.microsoft.com/office/drawing/2014/main" id="{5A39F38C-610D-4AC5-9012-987C8E2CC2CF}"/>
              </a:ext>
            </a:extLst>
          </p:cNvPr>
          <p:cNvSpPr txBox="1"/>
          <p:nvPr/>
        </p:nvSpPr>
        <p:spPr>
          <a:xfrm>
            <a:off x="0" y="6477000"/>
            <a:ext cx="12192000" cy="230832"/>
          </a:xfrm>
          <a:prstGeom prst="rect">
            <a:avLst/>
          </a:prstGeom>
          <a:noFill/>
        </p:spPr>
        <p:txBody>
          <a:bodyPr wrap="square" rtlCol="0">
            <a:spAutoFit/>
          </a:bodyPr>
          <a:lstStyle/>
          <a:p>
            <a:r>
              <a:rPr lang="en-GB" sz="900" dirty="0">
                <a:hlinkClick r:id="rId3" tooltip="https://commons.wikimedia.org/wiki/File:United_Kingdom_Flag_Background.svg"/>
              </a:rPr>
              <a:t>This Photo</a:t>
            </a:r>
            <a:r>
              <a:rPr lang="en-GB" sz="900" dirty="0"/>
              <a:t> by Unknown Author is licensed under </a:t>
            </a:r>
            <a:r>
              <a:rPr lang="en-GB" sz="900" dirty="0">
                <a:hlinkClick r:id="rId4" tooltip="https://creativecommons.org/licenses/by-sa/3.0/"/>
              </a:rPr>
              <a:t>CC BY-SA</a:t>
            </a:r>
            <a:endParaRPr lang="en-GB" sz="900" dirty="0"/>
          </a:p>
        </p:txBody>
      </p:sp>
    </p:spTree>
    <p:extLst>
      <p:ext uri="{BB962C8B-B14F-4D97-AF65-F5344CB8AC3E}">
        <p14:creationId xmlns:p14="http://schemas.microsoft.com/office/powerpoint/2010/main" val="29105955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t>Prayer</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dirty="0"/>
          </a:p>
        </p:txBody>
      </p:sp>
      <p:sp>
        <p:nvSpPr>
          <p:cNvPr id="5" name="TextBox 4">
            <a:extLst>
              <a:ext uri="{FF2B5EF4-FFF2-40B4-BE49-F238E27FC236}">
                <a16:creationId xmlns:a16="http://schemas.microsoft.com/office/drawing/2014/main" id="{67118D01-90CC-4AE8-8871-0E41A97E204C}"/>
              </a:ext>
            </a:extLst>
          </p:cNvPr>
          <p:cNvSpPr txBox="1"/>
          <p:nvPr/>
        </p:nvSpPr>
        <p:spPr>
          <a:xfrm>
            <a:off x="1066261" y="2460943"/>
            <a:ext cx="9839325" cy="4555093"/>
          </a:xfrm>
          <a:prstGeom prst="rect">
            <a:avLst/>
          </a:prstGeom>
          <a:noFill/>
        </p:spPr>
        <p:txBody>
          <a:bodyPr wrap="square" rtlCol="0">
            <a:spAutoFit/>
          </a:bodyPr>
          <a:lstStyle/>
          <a:p>
            <a:r>
              <a:rPr lang="en-GB" b="1" dirty="0"/>
              <a:t>Encourage the pupils to respond with their own prayers first or through the pray space and if appropriate use the Lord’s prayer.</a:t>
            </a:r>
          </a:p>
          <a:p>
            <a:endParaRPr lang="en-GB" b="1" dirty="0"/>
          </a:p>
          <a:p>
            <a:pPr algn="ctr"/>
            <a:r>
              <a:rPr lang="en-GB" b="1" dirty="0"/>
              <a:t>Our Father, in heaven,</a:t>
            </a:r>
          </a:p>
          <a:p>
            <a:pPr algn="ctr"/>
            <a:r>
              <a:rPr lang="en-GB" b="1" dirty="0"/>
              <a:t>Holy is your name.</a:t>
            </a:r>
          </a:p>
          <a:p>
            <a:pPr algn="ctr"/>
            <a:r>
              <a:rPr lang="en-GB" b="1" dirty="0"/>
              <a:t>Your Kingdom come,</a:t>
            </a:r>
          </a:p>
          <a:p>
            <a:pPr algn="ctr"/>
            <a:r>
              <a:rPr lang="en-GB" b="1" dirty="0"/>
              <a:t>Your will be done on earth, as it is in heaven.</a:t>
            </a:r>
          </a:p>
          <a:p>
            <a:pPr algn="ctr"/>
            <a:r>
              <a:rPr lang="en-GB" b="1" dirty="0"/>
              <a:t>Give us this day our daily bread,</a:t>
            </a:r>
          </a:p>
          <a:p>
            <a:pPr algn="ctr"/>
            <a:r>
              <a:rPr lang="en-GB" b="1" dirty="0"/>
              <a:t>And forgive us our sins,</a:t>
            </a:r>
          </a:p>
          <a:p>
            <a:pPr algn="ctr"/>
            <a:r>
              <a:rPr lang="en-GB" b="1" dirty="0"/>
              <a:t>As we forgive those who sin against us,</a:t>
            </a:r>
          </a:p>
          <a:p>
            <a:pPr algn="ctr"/>
            <a:r>
              <a:rPr lang="en-GB" b="1" dirty="0"/>
              <a:t>And lead us not into temptation,</a:t>
            </a:r>
          </a:p>
          <a:p>
            <a:pPr algn="ctr"/>
            <a:r>
              <a:rPr lang="en-GB" b="1" dirty="0"/>
              <a:t>But deliver us from evil.</a:t>
            </a:r>
          </a:p>
          <a:p>
            <a:pPr algn="ctr"/>
            <a:r>
              <a:rPr lang="en-GB" b="1" dirty="0"/>
              <a:t>Amen.</a:t>
            </a:r>
          </a:p>
          <a:p>
            <a:pPr algn="ctr"/>
            <a:endParaRPr lang="en-GB" sz="1400" b="1" dirty="0"/>
          </a:p>
          <a:p>
            <a:r>
              <a:rPr lang="en-GB" sz="1400" b="1" dirty="0"/>
              <a:t>Y</a:t>
            </a:r>
          </a:p>
          <a:p>
            <a:endParaRPr lang="en-GB" sz="1400" b="1" dirty="0"/>
          </a:p>
          <a:p>
            <a:endParaRPr lang="en-GB" sz="1400" b="1" dirty="0"/>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20780601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A499F183-99EE-4B1F-BA64-21A07922AE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42" name="Rectangle 41">
            <a:extLst>
              <a:ext uri="{FF2B5EF4-FFF2-40B4-BE49-F238E27FC236}">
                <a16:creationId xmlns:a16="http://schemas.microsoft.com/office/drawing/2014/main" id="{B783A767-5AFC-40D0-A72C-09036EA172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44" name="Rectangle 43">
            <a:extLst>
              <a:ext uri="{FF2B5EF4-FFF2-40B4-BE49-F238E27FC236}">
                <a16:creationId xmlns:a16="http://schemas.microsoft.com/office/drawing/2014/main" id="{41262CAC-6BC8-43F9-9113-770A2772F6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46" name="Rectangle 45">
            <a:extLst>
              <a:ext uri="{FF2B5EF4-FFF2-40B4-BE49-F238E27FC236}">
                <a16:creationId xmlns:a16="http://schemas.microsoft.com/office/drawing/2014/main" id="{1AA2CCB6-DFD2-41CD-96FE-0140B7935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48" name="Rectangle 47">
            <a:extLst>
              <a:ext uri="{FF2B5EF4-FFF2-40B4-BE49-F238E27FC236}">
                <a16:creationId xmlns:a16="http://schemas.microsoft.com/office/drawing/2014/main" id="{6A225C9B-755F-4F91-9681-5E07AFAA71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Icon&#10;&#10;Description automatically generated">
            <a:extLst>
              <a:ext uri="{FF2B5EF4-FFF2-40B4-BE49-F238E27FC236}">
                <a16:creationId xmlns:a16="http://schemas.microsoft.com/office/drawing/2014/main" id="{21F98A14-C471-4F62-BD64-15FDC07CCC5A}"/>
              </a:ext>
            </a:extLst>
          </p:cNvPr>
          <p:cNvPicPr>
            <a:picLocks noChangeAspect="1"/>
          </p:cNvPicPr>
          <p:nvPr/>
        </p:nvPicPr>
        <p:blipFill>
          <a:blip r:embed="rId2"/>
          <a:stretch>
            <a:fillRect/>
          </a:stretch>
        </p:blipFill>
        <p:spPr>
          <a:xfrm>
            <a:off x="1640087" y="1208531"/>
            <a:ext cx="5100958" cy="4735069"/>
          </a:xfrm>
          <a:prstGeom prst="rect">
            <a:avLst/>
          </a:prstGeom>
        </p:spPr>
      </p:pic>
      <p:sp>
        <p:nvSpPr>
          <p:cNvPr id="50" name="Rectangle 49">
            <a:extLst>
              <a:ext uri="{FF2B5EF4-FFF2-40B4-BE49-F238E27FC236}">
                <a16:creationId xmlns:a16="http://schemas.microsoft.com/office/drawing/2014/main" id="{932CD2CD-6CF3-4EE9-A24A-A41D45DCF9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dirty="0">
                <a:solidFill>
                  <a:srgbClr val="FFFFFF"/>
                </a:solidFill>
              </a:rPr>
              <a:t>Thursday</a:t>
            </a:r>
          </a:p>
        </p:txBody>
      </p:sp>
    </p:spTree>
    <p:extLst>
      <p:ext uri="{BB962C8B-B14F-4D97-AF65-F5344CB8AC3E}">
        <p14:creationId xmlns:p14="http://schemas.microsoft.com/office/powerpoint/2010/main" val="26514177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 name="Rectangle 54">
            <a:extLst>
              <a:ext uri="{FF2B5EF4-FFF2-40B4-BE49-F238E27FC236}">
                <a16:creationId xmlns:a16="http://schemas.microsoft.com/office/drawing/2014/main" id="{A499F183-99EE-4B1F-BA64-21A07922AE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7" name="Rectangle 56">
            <a:extLst>
              <a:ext uri="{FF2B5EF4-FFF2-40B4-BE49-F238E27FC236}">
                <a16:creationId xmlns:a16="http://schemas.microsoft.com/office/drawing/2014/main" id="{B783A767-5AFC-40D0-A72C-09036EA172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59" name="Rectangle 58">
            <a:extLst>
              <a:ext uri="{FF2B5EF4-FFF2-40B4-BE49-F238E27FC236}">
                <a16:creationId xmlns:a16="http://schemas.microsoft.com/office/drawing/2014/main" id="{41262CAC-6BC8-43F9-9113-770A2772F6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61" name="Rectangle 60">
            <a:extLst>
              <a:ext uri="{FF2B5EF4-FFF2-40B4-BE49-F238E27FC236}">
                <a16:creationId xmlns:a16="http://schemas.microsoft.com/office/drawing/2014/main" id="{1AA2CCB6-DFD2-41CD-96FE-0140B7935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63" name="Rectangle 62">
            <a:extLst>
              <a:ext uri="{FF2B5EF4-FFF2-40B4-BE49-F238E27FC236}">
                <a16:creationId xmlns:a16="http://schemas.microsoft.com/office/drawing/2014/main" id="{28AD8FBB-D832-4741-BBC7-3C6FA6A2FB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a:extLst>
              <a:ext uri="{FF2B5EF4-FFF2-40B4-BE49-F238E27FC236}">
                <a16:creationId xmlns:a16="http://schemas.microsoft.com/office/drawing/2014/main" id="{82B94989-F40F-4744-9484-5900206FB9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6851" y="723899"/>
            <a:ext cx="7498616"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4579243" y="1419225"/>
            <a:ext cx="6798608" cy="4219575"/>
          </a:xfrm>
        </p:spPr>
        <p:txBody>
          <a:bodyPr vert="horz" lIns="91440" tIns="45720" rIns="91440" bIns="45720" rtlCol="0" anchor="b">
            <a:normAutofit/>
          </a:bodyPr>
          <a:lstStyle/>
          <a:p>
            <a:pPr>
              <a:lnSpc>
                <a:spcPct val="90000"/>
              </a:lnSpc>
            </a:pPr>
            <a:r>
              <a:rPr lang="en-US" sz="1700" dirty="0">
                <a:solidFill>
                  <a:srgbClr val="FFFFFF"/>
                </a:solidFill>
              </a:rPr>
              <a:t>Use the Meditation resource alongside the Spiritual Encounters – bible-based meditation teacher’s pack:</a:t>
            </a:r>
            <a:br>
              <a:rPr lang="en-US" sz="1700" dirty="0">
                <a:solidFill>
                  <a:srgbClr val="FFFFFF"/>
                </a:solidFill>
              </a:rPr>
            </a:br>
            <a:br>
              <a:rPr lang="en-US" sz="1700" b="1" dirty="0"/>
            </a:br>
            <a:r>
              <a:rPr lang="en-US" sz="1700" b="1" dirty="0">
                <a:hlinkClick r:id="rId2">
                  <a:extLst>
                    <a:ext uri="{A12FA001-AC4F-418D-AE19-62706E023703}">
                      <ahyp:hlinkClr xmlns:ahyp="http://schemas.microsoft.com/office/drawing/2018/hyperlinkcolor" val="tx"/>
                    </a:ext>
                  </a:extLst>
                </a:hlinkClick>
              </a:rPr>
              <a:t>http://www.ldbe.co.uk/about/guidance- resources/worship-and-meditation/</a:t>
            </a:r>
            <a:r>
              <a:rPr lang="en-US" sz="1700" b="1" dirty="0"/>
              <a:t>  </a:t>
            </a:r>
            <a:br>
              <a:rPr lang="en-US" sz="1700" dirty="0">
                <a:solidFill>
                  <a:srgbClr val="FFFFFF"/>
                </a:solidFill>
              </a:rPr>
            </a:br>
            <a:r>
              <a:rPr lang="en-US" sz="1700" dirty="0">
                <a:solidFill>
                  <a:srgbClr val="FFFFFF"/>
                </a:solidFill>
              </a:rPr>
              <a:t>(This can be adapted for use with all ages) </a:t>
            </a:r>
            <a:br>
              <a:rPr lang="en-US" sz="1700" dirty="0">
                <a:solidFill>
                  <a:srgbClr val="FFFFFF"/>
                </a:solidFill>
              </a:rPr>
            </a:br>
            <a:br>
              <a:rPr lang="en-US" sz="1700" dirty="0">
                <a:solidFill>
                  <a:srgbClr val="FFFFFF"/>
                </a:solidFill>
              </a:rPr>
            </a:br>
            <a:r>
              <a:rPr lang="en-US" sz="1700" dirty="0">
                <a:solidFill>
                  <a:srgbClr val="FFFFFF"/>
                </a:solidFill>
              </a:rPr>
              <a:t>You may want to use the following reflection:</a:t>
            </a:r>
            <a:br>
              <a:rPr lang="en-US" sz="1700" dirty="0">
                <a:solidFill>
                  <a:srgbClr val="FFFFFF"/>
                </a:solidFill>
              </a:rPr>
            </a:br>
            <a:br>
              <a:rPr lang="en-US" sz="1700" dirty="0">
                <a:solidFill>
                  <a:srgbClr val="FFFFFF"/>
                </a:solidFill>
              </a:rPr>
            </a:br>
            <a:br>
              <a:rPr lang="en-US" sz="1700" dirty="0">
                <a:solidFill>
                  <a:srgbClr val="FFFFFF"/>
                </a:solidFill>
              </a:rPr>
            </a:br>
            <a:br>
              <a:rPr lang="en-US" sz="1700" dirty="0">
                <a:solidFill>
                  <a:srgbClr val="FFFFFF"/>
                </a:solidFill>
              </a:rPr>
            </a:br>
            <a:br>
              <a:rPr lang="en-US" sz="1700" dirty="0">
                <a:solidFill>
                  <a:srgbClr val="FFFFFF"/>
                </a:solidFill>
              </a:rPr>
            </a:br>
            <a:br>
              <a:rPr lang="en-US" sz="1700" dirty="0">
                <a:solidFill>
                  <a:srgbClr val="FFFFFF"/>
                </a:solidFill>
              </a:rPr>
            </a:br>
            <a:br>
              <a:rPr lang="en-US" sz="1700" dirty="0">
                <a:solidFill>
                  <a:srgbClr val="FFFFFF"/>
                </a:solidFill>
              </a:rPr>
            </a:br>
            <a:br>
              <a:rPr lang="en-US" sz="1700" dirty="0">
                <a:solidFill>
                  <a:srgbClr val="FFFFFF"/>
                </a:solidFill>
              </a:rPr>
            </a:br>
            <a:br>
              <a:rPr lang="en-US" sz="1700" dirty="0">
                <a:solidFill>
                  <a:srgbClr val="FFFFFF"/>
                </a:solidFill>
              </a:rPr>
            </a:br>
            <a:endParaRPr lang="en-US" sz="1700" dirty="0">
              <a:solidFill>
                <a:srgbClr val="FFFFFF"/>
              </a:solidFill>
            </a:endParaRPr>
          </a:p>
        </p:txBody>
      </p:sp>
      <p:pic>
        <p:nvPicPr>
          <p:cNvPr id="3" name="Picture 2" descr="Icon&#10;&#10;Description automatically generated">
            <a:extLst>
              <a:ext uri="{FF2B5EF4-FFF2-40B4-BE49-F238E27FC236}">
                <a16:creationId xmlns:a16="http://schemas.microsoft.com/office/drawing/2014/main" id="{21F98A14-C471-4F62-BD64-15FDC07CCC5A}"/>
              </a:ext>
            </a:extLst>
          </p:cNvPr>
          <p:cNvPicPr>
            <a:picLocks noChangeAspect="1"/>
          </p:cNvPicPr>
          <p:nvPr/>
        </p:nvPicPr>
        <p:blipFill>
          <a:blip r:embed="rId3"/>
          <a:stretch>
            <a:fillRect/>
          </a:stretch>
        </p:blipFill>
        <p:spPr>
          <a:xfrm>
            <a:off x="931166" y="2315051"/>
            <a:ext cx="2716911" cy="2522028"/>
          </a:xfrm>
          <a:prstGeom prst="rect">
            <a:avLst/>
          </a:prstGeom>
        </p:spPr>
      </p:pic>
    </p:spTree>
    <p:extLst>
      <p:ext uri="{BB962C8B-B14F-4D97-AF65-F5344CB8AC3E}">
        <p14:creationId xmlns:p14="http://schemas.microsoft.com/office/powerpoint/2010/main" val="2719027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 name="Rectangle 69">
            <a:extLst>
              <a:ext uri="{FF2B5EF4-FFF2-40B4-BE49-F238E27FC236}">
                <a16:creationId xmlns:a16="http://schemas.microsoft.com/office/drawing/2014/main" id="{A499F183-99EE-4B1F-BA64-21A07922AE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72" name="Rectangle 71">
            <a:extLst>
              <a:ext uri="{FF2B5EF4-FFF2-40B4-BE49-F238E27FC236}">
                <a16:creationId xmlns:a16="http://schemas.microsoft.com/office/drawing/2014/main" id="{B783A767-5AFC-40D0-A72C-09036EA172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74" name="Rectangle 73">
            <a:extLst>
              <a:ext uri="{FF2B5EF4-FFF2-40B4-BE49-F238E27FC236}">
                <a16:creationId xmlns:a16="http://schemas.microsoft.com/office/drawing/2014/main" id="{41262CAC-6BC8-43F9-9113-770A2772F6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76" name="Rectangle 75">
            <a:extLst>
              <a:ext uri="{FF2B5EF4-FFF2-40B4-BE49-F238E27FC236}">
                <a16:creationId xmlns:a16="http://schemas.microsoft.com/office/drawing/2014/main" id="{1AA2CCB6-DFD2-41CD-96FE-0140B7935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78" name="Rectangle 77">
            <a:extLst>
              <a:ext uri="{FF2B5EF4-FFF2-40B4-BE49-F238E27FC236}">
                <a16:creationId xmlns:a16="http://schemas.microsoft.com/office/drawing/2014/main" id="{6A225C9B-755F-4F91-9681-5E07AFAA71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7249EEA-BC2E-4468-8249-D70D484952BB}"/>
              </a:ext>
            </a:extLst>
          </p:cNvPr>
          <p:cNvPicPr>
            <a:picLocks noChangeAspect="1"/>
          </p:cNvPicPr>
          <p:nvPr/>
        </p:nvPicPr>
        <p:blipFill>
          <a:blip r:embed="rId2"/>
          <a:stretch>
            <a:fillRect/>
          </a:stretch>
        </p:blipFill>
        <p:spPr>
          <a:xfrm>
            <a:off x="1125796" y="1208531"/>
            <a:ext cx="6129539" cy="4735069"/>
          </a:xfrm>
          <a:prstGeom prst="rect">
            <a:avLst/>
          </a:prstGeom>
        </p:spPr>
      </p:pic>
      <p:sp>
        <p:nvSpPr>
          <p:cNvPr id="80" name="Rectangle 79">
            <a:extLst>
              <a:ext uri="{FF2B5EF4-FFF2-40B4-BE49-F238E27FC236}">
                <a16:creationId xmlns:a16="http://schemas.microsoft.com/office/drawing/2014/main" id="{932CD2CD-6CF3-4EE9-A24A-A41D45DCF9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dirty="0">
                <a:solidFill>
                  <a:srgbClr val="FFFFFF"/>
                </a:solidFill>
              </a:rPr>
              <a:t>Friday</a:t>
            </a:r>
          </a:p>
        </p:txBody>
      </p:sp>
    </p:spTree>
    <p:extLst>
      <p:ext uri="{BB962C8B-B14F-4D97-AF65-F5344CB8AC3E}">
        <p14:creationId xmlns:p14="http://schemas.microsoft.com/office/powerpoint/2010/main" val="33870721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5" name="Rectangle 84">
            <a:extLst>
              <a:ext uri="{FF2B5EF4-FFF2-40B4-BE49-F238E27FC236}">
                <a16:creationId xmlns:a16="http://schemas.microsoft.com/office/drawing/2014/main" id="{A499F183-99EE-4B1F-BA64-21A07922AE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7" name="Rectangle 86">
            <a:extLst>
              <a:ext uri="{FF2B5EF4-FFF2-40B4-BE49-F238E27FC236}">
                <a16:creationId xmlns:a16="http://schemas.microsoft.com/office/drawing/2014/main" id="{B783A767-5AFC-40D0-A72C-09036EA172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89" name="Rectangle 88">
            <a:extLst>
              <a:ext uri="{FF2B5EF4-FFF2-40B4-BE49-F238E27FC236}">
                <a16:creationId xmlns:a16="http://schemas.microsoft.com/office/drawing/2014/main" id="{41262CAC-6BC8-43F9-9113-770A2772F6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91" name="Rectangle 90">
            <a:extLst>
              <a:ext uri="{FF2B5EF4-FFF2-40B4-BE49-F238E27FC236}">
                <a16:creationId xmlns:a16="http://schemas.microsoft.com/office/drawing/2014/main" id="{1AA2CCB6-DFD2-41CD-96FE-0140B7935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93" name="Rectangle 92">
            <a:extLst>
              <a:ext uri="{FF2B5EF4-FFF2-40B4-BE49-F238E27FC236}">
                <a16:creationId xmlns:a16="http://schemas.microsoft.com/office/drawing/2014/main" id="{28AD8FBB-D832-4741-BBC7-3C6FA6A2FB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94">
            <a:extLst>
              <a:ext uri="{FF2B5EF4-FFF2-40B4-BE49-F238E27FC236}">
                <a16:creationId xmlns:a16="http://schemas.microsoft.com/office/drawing/2014/main" id="{82B94989-F40F-4744-9484-5900206FB9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6851" y="723899"/>
            <a:ext cx="7498616"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4722118" y="3876675"/>
            <a:ext cx="6798608" cy="2085869"/>
          </a:xfrm>
        </p:spPr>
        <p:txBody>
          <a:bodyPr vert="horz" lIns="91440" tIns="45720" rIns="91440" bIns="45720" rtlCol="0" anchor="b">
            <a:normAutofit/>
          </a:bodyPr>
          <a:lstStyle/>
          <a:p>
            <a:br>
              <a:rPr lang="en-GB" sz="3600" dirty="0">
                <a:solidFill>
                  <a:srgbClr val="FFFFFF"/>
                </a:solidFill>
              </a:rPr>
            </a:br>
            <a:endParaRPr lang="en-US" sz="3600" dirty="0">
              <a:solidFill>
                <a:srgbClr val="FFFFFF"/>
              </a:solidFill>
            </a:endParaRPr>
          </a:p>
        </p:txBody>
      </p:sp>
      <p:pic>
        <p:nvPicPr>
          <p:cNvPr id="6" name="Picture 5">
            <a:extLst>
              <a:ext uri="{FF2B5EF4-FFF2-40B4-BE49-F238E27FC236}">
                <a16:creationId xmlns:a16="http://schemas.microsoft.com/office/drawing/2014/main" id="{C7249EEA-BC2E-4468-8249-D70D484952BB}"/>
              </a:ext>
            </a:extLst>
          </p:cNvPr>
          <p:cNvPicPr>
            <a:picLocks noChangeAspect="1"/>
          </p:cNvPicPr>
          <p:nvPr/>
        </p:nvPicPr>
        <p:blipFill>
          <a:blip r:embed="rId2"/>
          <a:stretch>
            <a:fillRect/>
          </a:stretch>
        </p:blipFill>
        <p:spPr>
          <a:xfrm>
            <a:off x="931166" y="2526659"/>
            <a:ext cx="2716911" cy="2098813"/>
          </a:xfrm>
          <a:prstGeom prst="rect">
            <a:avLst/>
          </a:prstGeom>
        </p:spPr>
      </p:pic>
      <p:sp>
        <p:nvSpPr>
          <p:cNvPr id="17" name="TextBox 16">
            <a:extLst>
              <a:ext uri="{FF2B5EF4-FFF2-40B4-BE49-F238E27FC236}">
                <a16:creationId xmlns:a16="http://schemas.microsoft.com/office/drawing/2014/main" id="{B7DBD0C3-6AFE-46BD-8ABC-CDC8962CCE63}"/>
              </a:ext>
            </a:extLst>
          </p:cNvPr>
          <p:cNvSpPr txBox="1"/>
          <p:nvPr/>
        </p:nvSpPr>
        <p:spPr>
          <a:xfrm>
            <a:off x="4722118" y="1498718"/>
            <a:ext cx="6096000" cy="3785652"/>
          </a:xfrm>
          <a:prstGeom prst="rect">
            <a:avLst/>
          </a:prstGeom>
          <a:noFill/>
        </p:spPr>
        <p:txBody>
          <a:bodyPr wrap="square">
            <a:spAutoFit/>
          </a:bodyPr>
          <a:lstStyle/>
          <a:p>
            <a:r>
              <a:rPr lang="en-GB" sz="2400" dirty="0">
                <a:solidFill>
                  <a:srgbClr val="FFFFFF"/>
                </a:solidFill>
              </a:rPr>
              <a:t>Take this time to celebrate what has happened during the week – you may want to give out awards. If possible join the bubbles using Zoom or Teams so that the whole school can come together in a time of celebration.</a:t>
            </a:r>
            <a:br>
              <a:rPr lang="en-GB" sz="2400" dirty="0">
                <a:solidFill>
                  <a:srgbClr val="FFFFFF"/>
                </a:solidFill>
              </a:rPr>
            </a:br>
            <a:br>
              <a:rPr lang="en-GB" sz="2400" dirty="0">
                <a:solidFill>
                  <a:srgbClr val="FFFFFF"/>
                </a:solidFill>
              </a:rPr>
            </a:br>
            <a:r>
              <a:rPr lang="en-GB" sz="2400" dirty="0">
                <a:solidFill>
                  <a:srgbClr val="FFFFFF"/>
                </a:solidFill>
              </a:rPr>
              <a:t>Remember that this should also be a time of worship and celebration so begin with a gathering, include a prayer, a blessing, and a song of celebration.</a:t>
            </a:r>
            <a:endParaRPr lang="en-GB" sz="2400" dirty="0"/>
          </a:p>
        </p:txBody>
      </p:sp>
    </p:spTree>
    <p:extLst>
      <p:ext uri="{BB962C8B-B14F-4D97-AF65-F5344CB8AC3E}">
        <p14:creationId xmlns:p14="http://schemas.microsoft.com/office/powerpoint/2010/main" val="25017958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r>
              <a:rPr lang="en-GB" sz="3200" b="1" dirty="0">
                <a:solidFill>
                  <a:srgbClr val="FFFFFF"/>
                </a:solidFill>
              </a:rPr>
              <a:t>Classroom Worship </a:t>
            </a:r>
            <a:br>
              <a:rPr lang="en-GB" sz="3200" b="1" dirty="0">
                <a:solidFill>
                  <a:srgbClr val="FFFFFF"/>
                </a:solidFill>
              </a:rPr>
            </a:br>
            <a:br>
              <a:rPr lang="en-GB" sz="3200" b="1" dirty="0">
                <a:solidFill>
                  <a:srgbClr val="FFFFFF"/>
                </a:solidFill>
              </a:rPr>
            </a:br>
            <a:r>
              <a:rPr lang="en-GB" sz="2400" dirty="0">
                <a:solidFill>
                  <a:srgbClr val="FFFFFF"/>
                </a:solidFill>
              </a:rPr>
              <a:t>Introduction for Teachers</a:t>
            </a:r>
            <a:br>
              <a:rPr lang="en-GB" sz="3200" dirty="0">
                <a:solidFill>
                  <a:srgbClr val="FFFFFF"/>
                </a:solidFill>
              </a:rPr>
            </a:br>
            <a:br>
              <a:rPr lang="en-GB" sz="3200" dirty="0">
                <a:solidFill>
                  <a:srgbClr val="FFFFFF"/>
                </a:solidFill>
              </a:rPr>
            </a:br>
            <a:br>
              <a:rPr lang="en-GB" sz="3200" dirty="0">
                <a:solidFill>
                  <a:srgbClr val="FFFFFF"/>
                </a:solidFill>
              </a:rPr>
            </a:br>
            <a:endParaRPr lang="en-GB" sz="3200" dirty="0">
              <a:solidFill>
                <a:srgbClr val="FFFFFF"/>
              </a:solidFill>
            </a:endParaRPr>
          </a:p>
        </p:txBody>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5155905" y="485678"/>
            <a:ext cx="6792255" cy="6138642"/>
          </a:xfrm>
        </p:spPr>
        <p:txBody>
          <a:bodyPr anchor="ctr">
            <a:normAutofit/>
          </a:bodyPr>
          <a:lstStyle/>
          <a:p>
            <a:pPr marL="0" indent="0">
              <a:buNone/>
            </a:pPr>
            <a:r>
              <a:rPr lang="en-GB" b="1" dirty="0"/>
              <a:t>ABSTRACT</a:t>
            </a:r>
          </a:p>
          <a:p>
            <a:pPr marL="0" indent="0">
              <a:buNone/>
            </a:pPr>
            <a:r>
              <a:rPr lang="en-GB" dirty="0"/>
              <a:t>Collective worship in a classroom has a different feel from worship in the hall.  The more intimate nature of the worship can make everyone feel more readily included. It is also the perfect setting to look at some of life’s big issues in a prayerful and reflective manner. This resource supports small group worship through the theme of RESPECT:</a:t>
            </a:r>
          </a:p>
          <a:p>
            <a:pPr marL="0" indent="0">
              <a:buNone/>
            </a:pPr>
            <a:r>
              <a:rPr lang="en-GB" dirty="0">
                <a:solidFill>
                  <a:srgbClr val="FF0000"/>
                </a:solidFill>
              </a:rPr>
              <a:t>Respect</a:t>
            </a:r>
            <a:br>
              <a:rPr lang="en-GB" dirty="0"/>
            </a:br>
            <a:r>
              <a:rPr lang="en-GB" dirty="0">
                <a:solidFill>
                  <a:srgbClr val="FFC000"/>
                </a:solidFill>
              </a:rPr>
              <a:t>Encourage</a:t>
            </a:r>
            <a:br>
              <a:rPr lang="en-GB" dirty="0"/>
            </a:br>
            <a:r>
              <a:rPr lang="en-GB" dirty="0">
                <a:solidFill>
                  <a:srgbClr val="00B050"/>
                </a:solidFill>
              </a:rPr>
              <a:t>Serve</a:t>
            </a:r>
            <a:br>
              <a:rPr lang="en-GB" dirty="0"/>
            </a:br>
            <a:r>
              <a:rPr lang="en-GB" dirty="0">
                <a:solidFill>
                  <a:srgbClr val="0070C0"/>
                </a:solidFill>
              </a:rPr>
              <a:t>Patience</a:t>
            </a:r>
            <a:br>
              <a:rPr lang="en-GB" dirty="0">
                <a:solidFill>
                  <a:srgbClr val="0070C0"/>
                </a:solidFill>
              </a:rPr>
            </a:br>
            <a:r>
              <a:rPr lang="en-GB" dirty="0">
                <a:solidFill>
                  <a:srgbClr val="002060"/>
                </a:solidFill>
              </a:rPr>
              <a:t>Enjoy and </a:t>
            </a:r>
            <a:br>
              <a:rPr lang="en-GB" dirty="0">
                <a:solidFill>
                  <a:srgbClr val="002060"/>
                </a:solidFill>
              </a:rPr>
            </a:br>
            <a:r>
              <a:rPr lang="en-GB" dirty="0">
                <a:solidFill>
                  <a:srgbClr val="002060"/>
                </a:solidFill>
              </a:rPr>
              <a:t>Celebrate</a:t>
            </a:r>
            <a:br>
              <a:rPr lang="en-GB" dirty="0"/>
            </a:br>
            <a:r>
              <a:rPr lang="en-GB" dirty="0">
                <a:solidFill>
                  <a:srgbClr val="7030A0"/>
                </a:solidFill>
              </a:rPr>
              <a:t>Trust</a:t>
            </a:r>
            <a:br>
              <a:rPr lang="en-GB" dirty="0"/>
            </a:br>
            <a:endParaRPr lang="en-GB" dirty="0"/>
          </a:p>
        </p:txBody>
      </p:sp>
    </p:spTree>
    <p:extLst>
      <p:ext uri="{BB962C8B-B14F-4D97-AF65-F5344CB8AC3E}">
        <p14:creationId xmlns:p14="http://schemas.microsoft.com/office/powerpoint/2010/main" val="26223461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r>
              <a:rPr lang="en-GB" sz="3200" b="1" dirty="0">
                <a:solidFill>
                  <a:srgbClr val="FFFFFF"/>
                </a:solidFill>
              </a:rPr>
              <a:t>Classroom Worship </a:t>
            </a:r>
            <a:br>
              <a:rPr lang="en-GB" sz="3200" b="1" dirty="0">
                <a:solidFill>
                  <a:srgbClr val="FFFFFF"/>
                </a:solidFill>
              </a:rPr>
            </a:br>
            <a:br>
              <a:rPr lang="en-GB" sz="3200" b="1" dirty="0">
                <a:solidFill>
                  <a:srgbClr val="FFFFFF"/>
                </a:solidFill>
              </a:rPr>
            </a:br>
            <a:r>
              <a:rPr lang="en-GB" sz="2400" dirty="0">
                <a:solidFill>
                  <a:srgbClr val="FFFFFF"/>
                </a:solidFill>
              </a:rPr>
              <a:t>Introduction for Teachers</a:t>
            </a:r>
            <a:br>
              <a:rPr lang="en-GB" sz="3200" dirty="0">
                <a:solidFill>
                  <a:srgbClr val="FFFFFF"/>
                </a:solidFill>
              </a:rPr>
            </a:br>
            <a:br>
              <a:rPr lang="en-GB" sz="3200" dirty="0">
                <a:solidFill>
                  <a:srgbClr val="FFFFFF"/>
                </a:solidFill>
              </a:rPr>
            </a:br>
            <a:br>
              <a:rPr lang="en-GB" sz="3200" dirty="0">
                <a:solidFill>
                  <a:srgbClr val="FFFFFF"/>
                </a:solidFill>
              </a:rPr>
            </a:br>
            <a:endParaRPr lang="en-GB" sz="3200" dirty="0">
              <a:solidFill>
                <a:srgbClr val="FFFFFF"/>
              </a:solidFill>
            </a:endParaRPr>
          </a:p>
        </p:txBody>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5155905" y="485678"/>
            <a:ext cx="6792255" cy="6138642"/>
          </a:xfrm>
        </p:spPr>
        <p:txBody>
          <a:bodyPr anchor="ctr">
            <a:normAutofit fontScale="70000" lnSpcReduction="20000"/>
          </a:bodyPr>
          <a:lstStyle/>
          <a:p>
            <a:pPr marL="0" indent="0">
              <a:buNone/>
            </a:pPr>
            <a:r>
              <a:rPr lang="en-GB" b="1" dirty="0"/>
              <a:t>Preparing for Classroom Worship</a:t>
            </a:r>
          </a:p>
          <a:p>
            <a:pPr marL="0" indent="0">
              <a:buNone/>
            </a:pPr>
            <a:r>
              <a:rPr lang="en-GB" dirty="0"/>
              <a:t>• Classroom worship can be organised at any time of day which best suits the needs of the group. </a:t>
            </a:r>
          </a:p>
          <a:p>
            <a:pPr marL="0" indent="0">
              <a:buNone/>
            </a:pPr>
            <a:r>
              <a:rPr lang="en-GB" dirty="0"/>
              <a:t>• Collective worship in a classroom has a different feel from worship in the hall. The advantages of class worship are:</a:t>
            </a:r>
          </a:p>
          <a:p>
            <a:pPr marL="324000" lvl="1" indent="0">
              <a:buNone/>
            </a:pPr>
            <a:r>
              <a:rPr lang="en-GB" dirty="0"/>
              <a:t>• The more intimate nature of the worship can make everyone feel more readily included—there is nobody on the far edge or at the remote back</a:t>
            </a:r>
          </a:p>
          <a:p>
            <a:pPr marL="324000" lvl="1" indent="0">
              <a:buNone/>
            </a:pPr>
            <a:r>
              <a:rPr lang="en-GB" dirty="0"/>
              <a:t>• The worship can be planned to be more appropriate for the age and understanding of the children present than is possible in a large mixed age gathering</a:t>
            </a:r>
          </a:p>
          <a:p>
            <a:pPr marL="324000" lvl="1" indent="0">
              <a:buNone/>
            </a:pPr>
            <a:r>
              <a:rPr lang="en-GB" dirty="0"/>
              <a:t>• Children and adults may feel happier at leading worship in a more familiar setting with their peers rather than in front of the whole school</a:t>
            </a:r>
          </a:p>
          <a:p>
            <a:pPr marL="0" indent="0">
              <a:buNone/>
            </a:pPr>
            <a:endParaRPr lang="en-GB" dirty="0"/>
          </a:p>
          <a:p>
            <a:pPr marL="0" indent="0">
              <a:buNone/>
            </a:pPr>
            <a:r>
              <a:rPr lang="en-GB" dirty="0"/>
              <a:t>•</a:t>
            </a:r>
            <a:r>
              <a:rPr lang="en-GB" b="1" dirty="0"/>
              <a:t> Preparing </a:t>
            </a:r>
            <a:r>
              <a:rPr lang="en-GB" dirty="0"/>
              <a:t>for class worship is very important. If the pupils have been busy just before you are due to start encourage them now to pause and sit quietly, stilling themselves ready to begin.</a:t>
            </a:r>
          </a:p>
          <a:p>
            <a:pPr marL="0" indent="0">
              <a:buNone/>
            </a:pPr>
            <a:endParaRPr lang="en-GB" dirty="0"/>
          </a:p>
          <a:p>
            <a:pPr marL="0" indent="0">
              <a:buNone/>
            </a:pPr>
            <a:r>
              <a:rPr lang="en-GB" dirty="0"/>
              <a:t>• </a:t>
            </a:r>
            <a:r>
              <a:rPr lang="en-GB" b="1" dirty="0"/>
              <a:t>Create calm, quiet atmosphere </a:t>
            </a:r>
            <a:r>
              <a:rPr lang="en-GB" dirty="0"/>
              <a:t>– this can be done through music or changing the lighting in the room</a:t>
            </a:r>
          </a:p>
          <a:p>
            <a:pPr marL="0" indent="0">
              <a:buNone/>
            </a:pPr>
            <a:endParaRPr lang="en-GB" dirty="0"/>
          </a:p>
          <a:p>
            <a:pPr marL="0" indent="0">
              <a:buNone/>
            </a:pPr>
            <a:r>
              <a:rPr lang="en-GB" dirty="0"/>
              <a:t>• </a:t>
            </a:r>
            <a:r>
              <a:rPr lang="en-GB" b="1" dirty="0"/>
              <a:t>A worship focus- </a:t>
            </a:r>
            <a:r>
              <a:rPr lang="en-GB" dirty="0"/>
              <a:t>in all places of worship there is what may be termed a worship focus, in your own hall this may be a cross or a candle. It is helpful to have a worship focus for your class worship. This does not have to be a permanent feature but something that can be brought out just for the worship. Consider what would be an appropriate worship focus for your classroom e.g. a cloth, candle, cross, bible, ornament, prayer bear. You may want to have a number of appropriate worship foci in a basket that the pupils can choose and set out ready for worship.</a:t>
            </a:r>
          </a:p>
          <a:p>
            <a:pPr marL="0" indent="0">
              <a:buNone/>
            </a:pPr>
            <a:endParaRPr lang="en-GB" dirty="0"/>
          </a:p>
          <a:p>
            <a:pPr marL="0" indent="0">
              <a:buNone/>
            </a:pPr>
            <a:r>
              <a:rPr lang="en-GB" dirty="0"/>
              <a:t>• </a:t>
            </a:r>
            <a:r>
              <a:rPr lang="en-GB" b="1" dirty="0"/>
              <a:t>Structure </a:t>
            </a:r>
            <a:r>
              <a:rPr lang="en-GB" dirty="0"/>
              <a:t>- You may well find it helpful to have a set structure to your worship. This enables even of youngest children to feel comfortable and confident with what is happening. Here we have used the gather, engage, respond, and send framework.</a:t>
            </a:r>
          </a:p>
          <a:p>
            <a:pPr marL="0" indent="0">
              <a:buNone/>
            </a:pPr>
            <a:endParaRPr lang="en-GB" dirty="0"/>
          </a:p>
        </p:txBody>
      </p:sp>
      <p:pic>
        <p:nvPicPr>
          <p:cNvPr id="6" name="Picture 5">
            <a:extLst>
              <a:ext uri="{FF2B5EF4-FFF2-40B4-BE49-F238E27FC236}">
                <a16:creationId xmlns:a16="http://schemas.microsoft.com/office/drawing/2014/main" id="{AB68C1EF-549C-4A31-A1F5-1AC2030508E8}"/>
              </a:ext>
            </a:extLst>
          </p:cNvPr>
          <p:cNvPicPr>
            <a:picLocks noChangeAspect="1"/>
          </p:cNvPicPr>
          <p:nvPr/>
        </p:nvPicPr>
        <p:blipFill>
          <a:blip r:embed="rId2"/>
          <a:stretch>
            <a:fillRect/>
          </a:stretch>
        </p:blipFill>
        <p:spPr>
          <a:xfrm>
            <a:off x="2278099" y="4167671"/>
            <a:ext cx="2072727" cy="1683306"/>
          </a:xfrm>
          <a:prstGeom prst="rect">
            <a:avLst/>
          </a:prstGeom>
        </p:spPr>
      </p:pic>
    </p:spTree>
    <p:extLst>
      <p:ext uri="{BB962C8B-B14F-4D97-AF65-F5344CB8AC3E}">
        <p14:creationId xmlns:p14="http://schemas.microsoft.com/office/powerpoint/2010/main" val="412332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fontScale="90000"/>
          </a:bodyPr>
          <a:lstStyle/>
          <a:p>
            <a:br>
              <a:rPr lang="en-GB" sz="3200" b="1" dirty="0">
                <a:solidFill>
                  <a:srgbClr val="FFFFFF"/>
                </a:solidFill>
              </a:rPr>
            </a:br>
            <a:br>
              <a:rPr lang="en-GB" sz="3200" b="1" dirty="0">
                <a:solidFill>
                  <a:srgbClr val="FFFFFF"/>
                </a:solidFill>
              </a:rPr>
            </a:br>
            <a:br>
              <a:rPr lang="en-GB" sz="3200" b="1" dirty="0">
                <a:solidFill>
                  <a:srgbClr val="FFFFFF"/>
                </a:solidFill>
              </a:rPr>
            </a:br>
            <a:br>
              <a:rPr lang="en-GB" sz="3200" b="1" dirty="0">
                <a:solidFill>
                  <a:srgbClr val="FFFFFF"/>
                </a:solidFill>
              </a:rPr>
            </a:br>
            <a:br>
              <a:rPr lang="en-GB" sz="3200" b="1" dirty="0">
                <a:solidFill>
                  <a:srgbClr val="FFFFFF"/>
                </a:solidFill>
              </a:rPr>
            </a:br>
            <a:r>
              <a:rPr lang="en-GB" sz="3200" b="1" dirty="0">
                <a:solidFill>
                  <a:srgbClr val="FFFFFF"/>
                </a:solidFill>
              </a:rPr>
              <a:t>Gathering – </a:t>
            </a:r>
            <a:r>
              <a:rPr lang="en-GB" sz="1600" b="1" dirty="0">
                <a:solidFill>
                  <a:srgbClr val="FFFFFF"/>
                </a:solidFill>
              </a:rPr>
              <a:t>these can be used at the beginning of each session </a:t>
            </a:r>
            <a:br>
              <a:rPr lang="en-GB" sz="3200" b="1" dirty="0">
                <a:solidFill>
                  <a:srgbClr val="FFFFFF"/>
                </a:solidFill>
              </a:rPr>
            </a:br>
            <a:br>
              <a:rPr lang="en-GB" sz="3200" b="1" dirty="0">
                <a:solidFill>
                  <a:srgbClr val="FFFFFF"/>
                </a:solidFill>
              </a:rPr>
            </a:br>
            <a:br>
              <a:rPr lang="en-GB" sz="3200" b="1" dirty="0">
                <a:solidFill>
                  <a:srgbClr val="FFFFFF"/>
                </a:solidFill>
              </a:rPr>
            </a:br>
            <a:br>
              <a:rPr lang="en-GB" sz="3200" dirty="0">
                <a:solidFill>
                  <a:srgbClr val="FFFFFF"/>
                </a:solidFill>
              </a:rPr>
            </a:br>
            <a:br>
              <a:rPr lang="en-GB" sz="3200" dirty="0">
                <a:solidFill>
                  <a:srgbClr val="FFFFFF"/>
                </a:solidFill>
              </a:rPr>
            </a:br>
            <a:br>
              <a:rPr lang="en-GB" sz="3200" dirty="0">
                <a:solidFill>
                  <a:srgbClr val="FFFFFF"/>
                </a:solidFill>
              </a:rPr>
            </a:br>
            <a:endParaRPr lang="en-GB" sz="32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5155905" y="1113764"/>
            <a:ext cx="6454902" cy="5648422"/>
          </a:xfrm>
        </p:spPr>
        <p:txBody>
          <a:bodyPr>
            <a:normAutofit fontScale="85000" lnSpcReduction="20000"/>
          </a:bodyPr>
          <a:lstStyle/>
          <a:p>
            <a:pPr marL="0" indent="0">
              <a:buNone/>
            </a:pPr>
            <a:r>
              <a:rPr lang="en-GB" dirty="0"/>
              <a:t>Once everyone is set up ready for worship you may want to start by lighting a candle, followed by one of these:</a:t>
            </a:r>
          </a:p>
          <a:p>
            <a:pPr marL="0" indent="0">
              <a:buNone/>
            </a:pPr>
            <a:endParaRPr lang="en-GB" dirty="0"/>
          </a:p>
          <a:p>
            <a:r>
              <a:rPr lang="en-GB" dirty="0"/>
              <a:t>Leader: Peace be with you.</a:t>
            </a:r>
          </a:p>
          <a:p>
            <a:r>
              <a:rPr lang="en-GB" dirty="0"/>
              <a:t>Pupils:  And also with you.</a:t>
            </a:r>
          </a:p>
          <a:p>
            <a:endParaRPr lang="en-GB" dirty="0"/>
          </a:p>
          <a:p>
            <a:r>
              <a:rPr lang="en-GB" dirty="0"/>
              <a:t>Leader: Welcome everyone</a:t>
            </a:r>
          </a:p>
          <a:p>
            <a:r>
              <a:rPr lang="en-GB" dirty="0"/>
              <a:t>Pupils: It is good to be here together</a:t>
            </a:r>
          </a:p>
          <a:p>
            <a:pPr marL="0" indent="0">
              <a:buNone/>
            </a:pPr>
            <a:endParaRPr lang="en-GB" dirty="0"/>
          </a:p>
          <a:p>
            <a:r>
              <a:rPr lang="en-GB" dirty="0"/>
              <a:t>Play a ‘Welcome’ song as children settle.  </a:t>
            </a:r>
          </a:p>
          <a:p>
            <a:pPr marL="0" indent="0">
              <a:buNone/>
            </a:pPr>
            <a:endParaRPr lang="en-GB" dirty="0"/>
          </a:p>
          <a:p>
            <a:r>
              <a:rPr lang="en-GB" dirty="0"/>
              <a:t>We meet in the name of God:</a:t>
            </a:r>
          </a:p>
          <a:p>
            <a:pPr marL="324000" lvl="1" indent="0">
              <a:buNone/>
            </a:pPr>
            <a:r>
              <a:rPr lang="en-GB" dirty="0"/>
              <a:t>God the Father,</a:t>
            </a:r>
          </a:p>
          <a:p>
            <a:pPr marL="324000" lvl="1" indent="0">
              <a:buNone/>
            </a:pPr>
            <a:r>
              <a:rPr lang="en-GB" dirty="0"/>
              <a:t>God the Son,</a:t>
            </a:r>
          </a:p>
          <a:p>
            <a:pPr marL="324000" lvl="1" indent="0">
              <a:buNone/>
            </a:pPr>
            <a:r>
              <a:rPr lang="en-GB" dirty="0"/>
              <a:t>God the Spirit:</a:t>
            </a:r>
          </a:p>
          <a:p>
            <a:pPr marL="324000" lvl="1" indent="0">
              <a:buNone/>
            </a:pPr>
            <a:r>
              <a:rPr lang="en-GB" dirty="0"/>
              <a:t>God is one.</a:t>
            </a:r>
          </a:p>
          <a:p>
            <a:pPr marL="0" indent="0">
              <a:buNone/>
            </a:pPr>
            <a:endParaRPr lang="en-GB" dirty="0"/>
          </a:p>
          <a:p>
            <a:r>
              <a:rPr lang="en-GB" dirty="0"/>
              <a:t>Sign: ‘Welcome everybody here’ in BSL</a:t>
            </a:r>
          </a:p>
          <a:p>
            <a:pPr marL="0" indent="0">
              <a:buNone/>
            </a:pPr>
            <a:endParaRPr lang="en-GB" dirty="0"/>
          </a:p>
          <a:p>
            <a:pPr marL="0" indent="0">
              <a:buNone/>
            </a:pPr>
            <a:endParaRPr lang="en-GB" dirty="0"/>
          </a:p>
        </p:txBody>
      </p:sp>
      <p:pic>
        <p:nvPicPr>
          <p:cNvPr id="7" name="Picture 6" descr="A drawing of a cartoon character&#10;&#10;Description automatically generated">
            <a:extLst>
              <a:ext uri="{FF2B5EF4-FFF2-40B4-BE49-F238E27FC236}">
                <a16:creationId xmlns:a16="http://schemas.microsoft.com/office/drawing/2014/main" id="{77EFA06E-707C-4D52-991B-70573331B789}"/>
              </a:ext>
            </a:extLst>
          </p:cNvPr>
          <p:cNvPicPr>
            <a:picLocks noChangeAspect="1"/>
          </p:cNvPicPr>
          <p:nvPr/>
        </p:nvPicPr>
        <p:blipFill>
          <a:blip r:embed="rId2"/>
          <a:stretch>
            <a:fillRect/>
          </a:stretch>
        </p:blipFill>
        <p:spPr>
          <a:xfrm>
            <a:off x="2929853" y="4220826"/>
            <a:ext cx="1435174" cy="1759040"/>
          </a:xfrm>
          <a:prstGeom prst="rect">
            <a:avLst/>
          </a:prstGeom>
        </p:spPr>
      </p:pic>
    </p:spTree>
    <p:extLst>
      <p:ext uri="{BB962C8B-B14F-4D97-AF65-F5344CB8AC3E}">
        <p14:creationId xmlns:p14="http://schemas.microsoft.com/office/powerpoint/2010/main" val="1802504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fontScale="90000"/>
          </a:bodyPr>
          <a:lstStyle/>
          <a:p>
            <a:br>
              <a:rPr lang="en-GB" sz="3200" b="1" dirty="0">
                <a:solidFill>
                  <a:srgbClr val="FFFFFF"/>
                </a:solidFill>
              </a:rPr>
            </a:br>
            <a:br>
              <a:rPr lang="en-GB" sz="3200" b="1" dirty="0">
                <a:solidFill>
                  <a:srgbClr val="FFFFFF"/>
                </a:solidFill>
              </a:rPr>
            </a:br>
            <a:br>
              <a:rPr lang="en-GB" sz="3200" b="1" dirty="0">
                <a:solidFill>
                  <a:srgbClr val="FFFFFF"/>
                </a:solidFill>
              </a:rPr>
            </a:br>
            <a:br>
              <a:rPr lang="en-GB" sz="3200" b="1" dirty="0">
                <a:solidFill>
                  <a:srgbClr val="FFFFFF"/>
                </a:solidFill>
              </a:rPr>
            </a:br>
            <a:br>
              <a:rPr lang="en-GB" sz="3200" b="1" dirty="0">
                <a:solidFill>
                  <a:srgbClr val="FFFFFF"/>
                </a:solidFill>
              </a:rPr>
            </a:br>
            <a:r>
              <a:rPr lang="en-GB" sz="3200" b="1" dirty="0">
                <a:solidFill>
                  <a:srgbClr val="FFFFFF"/>
                </a:solidFill>
              </a:rPr>
              <a:t>Sending</a:t>
            </a:r>
            <a:br>
              <a:rPr lang="en-GB" sz="3200" b="1" dirty="0">
                <a:solidFill>
                  <a:srgbClr val="FFFFFF"/>
                </a:solidFill>
              </a:rPr>
            </a:br>
            <a:r>
              <a:rPr kumimoji="0" lang="en-GB" sz="1600" b="1" i="0" u="none" strike="noStrike" kern="1200" cap="all" spc="0" normalizeH="0" baseline="0" noProof="0" dirty="0">
                <a:ln>
                  <a:noFill/>
                </a:ln>
                <a:solidFill>
                  <a:srgbClr val="FFFFFF"/>
                </a:solidFill>
                <a:effectLst/>
                <a:uLnTx/>
                <a:uFillTx/>
                <a:latin typeface="Gill Sans MT" panose="020B0502020104020203"/>
                <a:ea typeface="+mj-ea"/>
                <a:cs typeface="+mj-cs"/>
              </a:rPr>
              <a:t>these can be used at the End of each session</a:t>
            </a:r>
            <a:br>
              <a:rPr lang="en-GB" sz="3200" b="1" dirty="0">
                <a:solidFill>
                  <a:srgbClr val="FFFFFF"/>
                </a:solidFill>
              </a:rPr>
            </a:br>
            <a:br>
              <a:rPr lang="en-GB" sz="3200" b="1" dirty="0">
                <a:solidFill>
                  <a:srgbClr val="FFFFFF"/>
                </a:solidFill>
              </a:rPr>
            </a:br>
            <a:br>
              <a:rPr lang="en-GB" sz="3200" dirty="0">
                <a:solidFill>
                  <a:srgbClr val="FFFFFF"/>
                </a:solidFill>
              </a:rPr>
            </a:br>
            <a:br>
              <a:rPr lang="en-GB" sz="3200" dirty="0">
                <a:solidFill>
                  <a:srgbClr val="FFFFFF"/>
                </a:solidFill>
              </a:rPr>
            </a:br>
            <a:br>
              <a:rPr lang="en-GB" sz="3200" dirty="0">
                <a:solidFill>
                  <a:srgbClr val="FFFFFF"/>
                </a:solidFill>
              </a:rPr>
            </a:br>
            <a:endParaRPr lang="en-GB" sz="32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5060655" y="695228"/>
            <a:ext cx="6454902" cy="6276508"/>
          </a:xfrm>
        </p:spPr>
        <p:txBody>
          <a:bodyPr>
            <a:normAutofit/>
          </a:bodyPr>
          <a:lstStyle/>
          <a:p>
            <a:pPr marL="0" indent="0">
              <a:spcBef>
                <a:spcPts val="0"/>
              </a:spcBef>
              <a:spcAft>
                <a:spcPts val="0"/>
              </a:spcAft>
              <a:buNone/>
            </a:pPr>
            <a:r>
              <a:rPr lang="en-GB" dirty="0"/>
              <a:t>You may want to end your time together with one of these short prayers or blessings:</a:t>
            </a:r>
          </a:p>
          <a:p>
            <a:pPr marL="0" indent="0">
              <a:spcBef>
                <a:spcPts val="0"/>
              </a:spcBef>
              <a:spcAft>
                <a:spcPts val="0"/>
              </a:spcAft>
              <a:buNone/>
            </a:pPr>
            <a:endParaRPr lang="en-GB" dirty="0"/>
          </a:p>
          <a:p>
            <a:pPr marL="0" indent="0">
              <a:spcBef>
                <a:spcPts val="0"/>
              </a:spcBef>
              <a:spcAft>
                <a:spcPts val="0"/>
              </a:spcAft>
              <a:buNone/>
            </a:pPr>
            <a:r>
              <a:rPr lang="en-GB" dirty="0"/>
              <a:t>As we end this time</a:t>
            </a:r>
          </a:p>
          <a:p>
            <a:pPr marL="0" indent="0">
              <a:spcBef>
                <a:spcPts val="0"/>
              </a:spcBef>
              <a:spcAft>
                <a:spcPts val="0"/>
              </a:spcAft>
              <a:buNone/>
            </a:pPr>
            <a:r>
              <a:rPr lang="en-GB" dirty="0"/>
              <a:t>May we live with your love </a:t>
            </a:r>
          </a:p>
          <a:p>
            <a:pPr marL="0" indent="0">
              <a:spcBef>
                <a:spcPts val="0"/>
              </a:spcBef>
              <a:spcAft>
                <a:spcPts val="0"/>
              </a:spcAft>
              <a:buNone/>
            </a:pPr>
            <a:r>
              <a:rPr lang="en-GB" dirty="0"/>
              <a:t>Build on your truth</a:t>
            </a:r>
          </a:p>
          <a:p>
            <a:pPr marL="0" indent="0">
              <a:spcBef>
                <a:spcPts val="0"/>
              </a:spcBef>
              <a:spcAft>
                <a:spcPts val="0"/>
              </a:spcAft>
              <a:buNone/>
            </a:pPr>
            <a:r>
              <a:rPr lang="en-GB" dirty="0"/>
              <a:t>Share your forgiveness </a:t>
            </a:r>
          </a:p>
          <a:p>
            <a:pPr marL="0" indent="0">
              <a:spcBef>
                <a:spcPts val="0"/>
              </a:spcBef>
              <a:spcAft>
                <a:spcPts val="0"/>
              </a:spcAft>
              <a:buNone/>
            </a:pPr>
            <a:r>
              <a:rPr lang="en-GB" dirty="0"/>
              <a:t>Rest in your peace</a:t>
            </a:r>
          </a:p>
          <a:p>
            <a:pPr marL="0" indent="0">
              <a:spcBef>
                <a:spcPts val="0"/>
              </a:spcBef>
              <a:spcAft>
                <a:spcPts val="0"/>
              </a:spcAft>
              <a:buNone/>
            </a:pPr>
            <a:r>
              <a:rPr lang="en-GB" dirty="0"/>
              <a:t>For the whole of the day.  AMEN</a:t>
            </a:r>
          </a:p>
          <a:p>
            <a:pPr marL="0" indent="0">
              <a:spcBef>
                <a:spcPts val="0"/>
              </a:spcBef>
              <a:spcAft>
                <a:spcPts val="0"/>
              </a:spcAft>
              <a:buNone/>
            </a:pPr>
            <a:endParaRPr lang="en-GB" dirty="0"/>
          </a:p>
          <a:p>
            <a:pPr marL="0" indent="0">
              <a:spcBef>
                <a:spcPts val="0"/>
              </a:spcBef>
              <a:spcAft>
                <a:spcPts val="0"/>
              </a:spcAft>
              <a:buNone/>
            </a:pPr>
            <a:r>
              <a:rPr lang="en-GB" dirty="0"/>
              <a:t>Thank you for this day, </a:t>
            </a:r>
          </a:p>
          <a:p>
            <a:pPr marL="0" indent="0">
              <a:spcBef>
                <a:spcPts val="0"/>
              </a:spcBef>
              <a:spcAft>
                <a:spcPts val="0"/>
              </a:spcAft>
              <a:buNone/>
            </a:pPr>
            <a:r>
              <a:rPr lang="en-GB" dirty="0"/>
              <a:t>For fun, friendship and learning. </a:t>
            </a:r>
          </a:p>
          <a:p>
            <a:pPr marL="0" indent="0">
              <a:spcBef>
                <a:spcPts val="0"/>
              </a:spcBef>
              <a:spcAft>
                <a:spcPts val="0"/>
              </a:spcAft>
              <a:buNone/>
            </a:pPr>
            <a:r>
              <a:rPr lang="en-GB" dirty="0"/>
              <a:t>We give thanks for this time </a:t>
            </a:r>
          </a:p>
          <a:p>
            <a:pPr marL="0" indent="0">
              <a:spcBef>
                <a:spcPts val="0"/>
              </a:spcBef>
              <a:spcAft>
                <a:spcPts val="0"/>
              </a:spcAft>
              <a:buNone/>
            </a:pPr>
            <a:r>
              <a:rPr lang="en-GB" dirty="0"/>
              <a:t>As we share peace with each other.  AMEN</a:t>
            </a:r>
          </a:p>
          <a:p>
            <a:pPr marL="0" indent="0">
              <a:spcBef>
                <a:spcPts val="0"/>
              </a:spcBef>
              <a:spcAft>
                <a:spcPts val="0"/>
              </a:spcAft>
              <a:buNone/>
            </a:pPr>
            <a:endParaRPr lang="en-GB" dirty="0"/>
          </a:p>
          <a:p>
            <a:pPr marL="0" indent="0">
              <a:spcBef>
                <a:spcPts val="0"/>
              </a:spcBef>
              <a:spcAft>
                <a:spcPts val="0"/>
              </a:spcAft>
              <a:buNone/>
            </a:pPr>
            <a:r>
              <a:rPr lang="en-GB" dirty="0"/>
              <a:t>Help us as we as we move on</a:t>
            </a:r>
          </a:p>
          <a:p>
            <a:pPr marL="0" indent="0">
              <a:spcBef>
                <a:spcPts val="0"/>
              </a:spcBef>
              <a:spcAft>
                <a:spcPts val="0"/>
              </a:spcAft>
              <a:buNone/>
            </a:pPr>
            <a:r>
              <a:rPr lang="en-GB" dirty="0"/>
              <a:t>To carry hope in us for the day</a:t>
            </a:r>
          </a:p>
          <a:p>
            <a:pPr marL="0" indent="0">
              <a:spcBef>
                <a:spcPts val="0"/>
              </a:spcBef>
              <a:spcAft>
                <a:spcPts val="0"/>
              </a:spcAft>
              <a:buNone/>
            </a:pPr>
            <a:r>
              <a:rPr lang="en-GB" dirty="0"/>
              <a:t>Turning our thoughts towards others,</a:t>
            </a:r>
          </a:p>
          <a:p>
            <a:pPr marL="0" indent="0">
              <a:spcBef>
                <a:spcPts val="0"/>
              </a:spcBef>
              <a:spcAft>
                <a:spcPts val="0"/>
              </a:spcAft>
              <a:buNone/>
            </a:pPr>
            <a:r>
              <a:rPr lang="en-GB" dirty="0"/>
              <a:t>Our hearts towards love,</a:t>
            </a:r>
          </a:p>
          <a:p>
            <a:pPr marL="0" indent="0">
              <a:spcBef>
                <a:spcPts val="0"/>
              </a:spcBef>
              <a:spcAft>
                <a:spcPts val="0"/>
              </a:spcAft>
              <a:buNone/>
            </a:pPr>
            <a:r>
              <a:rPr lang="en-GB" dirty="0"/>
              <a:t>And our hands towards serving those in need. AMEN</a:t>
            </a:r>
          </a:p>
          <a:p>
            <a:pPr marL="0" indent="0">
              <a:spcBef>
                <a:spcPts val="0"/>
              </a:spcBef>
              <a:spcAft>
                <a:spcPts val="0"/>
              </a:spcAft>
              <a:buNone/>
            </a:pPr>
            <a:endParaRPr lang="en-GB" dirty="0"/>
          </a:p>
          <a:p>
            <a:pPr marL="0" indent="0">
              <a:spcBef>
                <a:spcPts val="0"/>
              </a:spcBef>
              <a:spcAft>
                <a:spcPts val="0"/>
              </a:spcAft>
              <a:buNone/>
            </a:pPr>
            <a:endParaRPr lang="en-GB" dirty="0"/>
          </a:p>
          <a:p>
            <a:pPr marL="0" indent="0">
              <a:spcBef>
                <a:spcPts val="0"/>
              </a:spcBef>
              <a:spcAft>
                <a:spcPts val="0"/>
              </a:spcAft>
              <a:buNone/>
            </a:pPr>
            <a:endParaRPr lang="en-GB" dirty="0"/>
          </a:p>
          <a:p>
            <a:pPr marL="0" indent="0">
              <a:spcBef>
                <a:spcPts val="0"/>
              </a:spcBef>
              <a:spcAft>
                <a:spcPts val="0"/>
              </a:spcAft>
              <a:buNone/>
            </a:pPr>
            <a:endParaRPr lang="en-GB" dirty="0"/>
          </a:p>
        </p:txBody>
      </p:sp>
      <p:pic>
        <p:nvPicPr>
          <p:cNvPr id="8" name="Picture 7" descr="A picture containing drawing&#10;&#10;Description automatically generated">
            <a:extLst>
              <a:ext uri="{FF2B5EF4-FFF2-40B4-BE49-F238E27FC236}">
                <a16:creationId xmlns:a16="http://schemas.microsoft.com/office/drawing/2014/main" id="{8D98A5F1-F87D-4B6C-8649-F897481A4126}"/>
              </a:ext>
            </a:extLst>
          </p:cNvPr>
          <p:cNvPicPr>
            <a:picLocks noChangeAspect="1"/>
          </p:cNvPicPr>
          <p:nvPr/>
        </p:nvPicPr>
        <p:blipFill>
          <a:blip r:embed="rId2"/>
          <a:stretch>
            <a:fillRect/>
          </a:stretch>
        </p:blipFill>
        <p:spPr>
          <a:xfrm>
            <a:off x="2905125" y="4090171"/>
            <a:ext cx="1541990" cy="1889695"/>
          </a:xfrm>
          <a:prstGeom prst="rect">
            <a:avLst/>
          </a:prstGeom>
        </p:spPr>
      </p:pic>
    </p:spTree>
    <p:extLst>
      <p:ext uri="{BB962C8B-B14F-4D97-AF65-F5344CB8AC3E}">
        <p14:creationId xmlns:p14="http://schemas.microsoft.com/office/powerpoint/2010/main" val="3603259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r>
              <a:rPr lang="en-GB" sz="3200" b="1" dirty="0">
                <a:solidFill>
                  <a:srgbClr val="FFFFFF"/>
                </a:solidFill>
              </a:rPr>
              <a:t>Classroom Worship </a:t>
            </a:r>
            <a:br>
              <a:rPr lang="en-GB" sz="3200" b="1" dirty="0">
                <a:solidFill>
                  <a:srgbClr val="FFFFFF"/>
                </a:solidFill>
              </a:rPr>
            </a:br>
            <a:br>
              <a:rPr lang="en-GB" sz="3200" b="1" dirty="0">
                <a:solidFill>
                  <a:srgbClr val="FFFFFF"/>
                </a:solidFill>
              </a:rPr>
            </a:br>
            <a:r>
              <a:rPr lang="en-GB" sz="3200" b="1" dirty="0">
                <a:solidFill>
                  <a:srgbClr val="FFFFFF"/>
                </a:solidFill>
              </a:rPr>
              <a:t>Reflection Space</a:t>
            </a:r>
            <a:br>
              <a:rPr lang="en-GB" sz="3200" dirty="0">
                <a:solidFill>
                  <a:srgbClr val="FFFFFF"/>
                </a:solidFill>
              </a:rPr>
            </a:br>
            <a:br>
              <a:rPr lang="en-GB" sz="3200" dirty="0">
                <a:solidFill>
                  <a:srgbClr val="FFFFFF"/>
                </a:solidFill>
              </a:rPr>
            </a:br>
            <a:br>
              <a:rPr lang="en-GB" sz="3200" dirty="0">
                <a:solidFill>
                  <a:srgbClr val="FFFFFF"/>
                </a:solidFill>
              </a:rPr>
            </a:br>
            <a:endParaRPr lang="en-GB" sz="3200" dirty="0">
              <a:solidFill>
                <a:srgbClr val="FFFFFF"/>
              </a:solidFill>
            </a:endParaRPr>
          </a:p>
        </p:txBody>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5155905" y="485678"/>
            <a:ext cx="6792255" cy="6138642"/>
          </a:xfrm>
        </p:spPr>
        <p:txBody>
          <a:bodyPr anchor="ctr">
            <a:normAutofit/>
          </a:bodyPr>
          <a:lstStyle/>
          <a:p>
            <a:pPr marL="0" indent="0">
              <a:buNone/>
            </a:pPr>
            <a:endParaRPr lang="en-GB" dirty="0"/>
          </a:p>
        </p:txBody>
      </p:sp>
    </p:spTree>
    <p:extLst>
      <p:ext uri="{BB962C8B-B14F-4D97-AF65-F5344CB8AC3E}">
        <p14:creationId xmlns:p14="http://schemas.microsoft.com/office/powerpoint/2010/main" val="715417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499F183-99EE-4B1F-BA64-21A07922AE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B783A767-5AFC-40D0-A72C-09036EA172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16">
            <a:extLst>
              <a:ext uri="{FF2B5EF4-FFF2-40B4-BE49-F238E27FC236}">
                <a16:creationId xmlns:a16="http://schemas.microsoft.com/office/drawing/2014/main" id="{41262CAC-6BC8-43F9-9113-770A2772F6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18">
            <a:extLst>
              <a:ext uri="{FF2B5EF4-FFF2-40B4-BE49-F238E27FC236}">
                <a16:creationId xmlns:a16="http://schemas.microsoft.com/office/drawing/2014/main" id="{1AA2CCB6-DFD2-41CD-96FE-0140B7935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21" name="Rectangle 20">
            <a:extLst>
              <a:ext uri="{FF2B5EF4-FFF2-40B4-BE49-F238E27FC236}">
                <a16:creationId xmlns:a16="http://schemas.microsoft.com/office/drawing/2014/main" id="{6A225C9B-755F-4F91-9681-5E07AFAA71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window, clock&#10;&#10;Description automatically generated">
            <a:extLst>
              <a:ext uri="{FF2B5EF4-FFF2-40B4-BE49-F238E27FC236}">
                <a16:creationId xmlns:a16="http://schemas.microsoft.com/office/drawing/2014/main" id="{6496E400-8232-44C6-AD56-AADF8770A836}"/>
              </a:ext>
            </a:extLst>
          </p:cNvPr>
          <p:cNvPicPr>
            <a:picLocks noChangeAspect="1"/>
          </p:cNvPicPr>
          <p:nvPr/>
        </p:nvPicPr>
        <p:blipFill>
          <a:blip r:embed="rId2"/>
          <a:stretch>
            <a:fillRect/>
          </a:stretch>
        </p:blipFill>
        <p:spPr>
          <a:xfrm>
            <a:off x="1675637" y="1208531"/>
            <a:ext cx="5029858" cy="4735069"/>
          </a:xfrm>
          <a:prstGeom prst="rect">
            <a:avLst/>
          </a:prstGeom>
        </p:spPr>
      </p:pic>
      <p:sp>
        <p:nvSpPr>
          <p:cNvPr id="23" name="Rectangle 22">
            <a:extLst>
              <a:ext uri="{FF2B5EF4-FFF2-40B4-BE49-F238E27FC236}">
                <a16:creationId xmlns:a16="http://schemas.microsoft.com/office/drawing/2014/main" id="{932CD2CD-6CF3-4EE9-A24A-A41D45DCF9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a:solidFill>
                  <a:srgbClr val="FFFFFF"/>
                </a:solidFill>
              </a:rPr>
              <a:t>Monday</a:t>
            </a:r>
          </a:p>
        </p:txBody>
      </p:sp>
    </p:spTree>
    <p:extLst>
      <p:ext uri="{BB962C8B-B14F-4D97-AF65-F5344CB8AC3E}">
        <p14:creationId xmlns:p14="http://schemas.microsoft.com/office/powerpoint/2010/main" val="1517866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8C266B9D-DC87-430A-8D3A-2E83639A17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69282F36-261B-49B3-8CA9-FB857C475A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5422"/>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18">
            <a:extLst>
              <a:ext uri="{FF2B5EF4-FFF2-40B4-BE49-F238E27FC236}">
                <a16:creationId xmlns:a16="http://schemas.microsoft.com/office/drawing/2014/main" id="{B87215C3-3B83-4BE7-9213-26E084BD61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4341"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21" name="Rectangle 20">
            <a:extLst>
              <a:ext uri="{FF2B5EF4-FFF2-40B4-BE49-F238E27FC236}">
                <a16:creationId xmlns:a16="http://schemas.microsoft.com/office/drawing/2014/main" id="{13A105D4-2907-419E-8223-4C266BA1E5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2">
            <a:extLst>
              <a:ext uri="{FF2B5EF4-FFF2-40B4-BE49-F238E27FC236}">
                <a16:creationId xmlns:a16="http://schemas.microsoft.com/office/drawing/2014/main" id="{1EEE7F17-8E08-4C69-8E22-661908E6DF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3" y="5873675"/>
            <a:ext cx="11296733" cy="51689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extBox 1">
            <a:extLst>
              <a:ext uri="{FF2B5EF4-FFF2-40B4-BE49-F238E27FC236}">
                <a16:creationId xmlns:a16="http://schemas.microsoft.com/office/drawing/2014/main" id="{E9842FC6-AA3B-45B1-9726-D0E33F434F09}"/>
              </a:ext>
            </a:extLst>
          </p:cNvPr>
          <p:cNvSpPr txBox="1"/>
          <p:nvPr/>
        </p:nvSpPr>
        <p:spPr>
          <a:xfrm>
            <a:off x="4019550" y="1866900"/>
            <a:ext cx="4933950" cy="369332"/>
          </a:xfrm>
          <a:prstGeom prst="rect">
            <a:avLst/>
          </a:prstGeom>
          <a:noFill/>
        </p:spPr>
        <p:txBody>
          <a:bodyPr wrap="square" rtlCol="0">
            <a:spAutoFit/>
          </a:bodyPr>
          <a:lstStyle/>
          <a:p>
            <a:r>
              <a:rPr lang="en-GB" dirty="0"/>
              <a:t>Main Picture to discuss</a:t>
            </a:r>
          </a:p>
        </p:txBody>
      </p:sp>
      <p:pic>
        <p:nvPicPr>
          <p:cNvPr id="4" name="Picture 3" descr="A picture containing drawing&#10;&#10;Description automatically generated">
            <a:extLst>
              <a:ext uri="{FF2B5EF4-FFF2-40B4-BE49-F238E27FC236}">
                <a16:creationId xmlns:a16="http://schemas.microsoft.com/office/drawing/2014/main" id="{42E8073F-2CF7-4359-9258-9E5B2107F786}"/>
              </a:ext>
            </a:extLst>
          </p:cNvPr>
          <p:cNvPicPr>
            <a:picLocks noChangeAspect="1"/>
          </p:cNvPicPr>
          <p:nvPr/>
        </p:nvPicPr>
        <p:blipFill>
          <a:blip r:embed="rId2"/>
          <a:stretch>
            <a:fillRect/>
          </a:stretch>
        </p:blipFill>
        <p:spPr>
          <a:xfrm>
            <a:off x="10928672" y="5353050"/>
            <a:ext cx="991797" cy="1251332"/>
          </a:xfrm>
          <a:prstGeom prst="rect">
            <a:avLst/>
          </a:prstGeom>
        </p:spPr>
      </p:pic>
    </p:spTree>
    <p:extLst>
      <p:ext uri="{BB962C8B-B14F-4D97-AF65-F5344CB8AC3E}">
        <p14:creationId xmlns:p14="http://schemas.microsoft.com/office/powerpoint/2010/main" val="427217582"/>
      </p:ext>
    </p:extLst>
  </p:cSld>
  <p:clrMapOvr>
    <a:masterClrMapping/>
  </p:clrMapOvr>
</p:sld>
</file>

<file path=ppt/theme/theme1.xml><?xml version="1.0" encoding="utf-8"?>
<a:theme xmlns:a="http://schemas.openxmlformats.org/drawingml/2006/main" name="Dividend">
  <a:themeElements>
    <a:clrScheme name="Dividend">
      <a:dk1>
        <a:sysClr val="windowText" lastClr="000000"/>
      </a:dk1>
      <a:lt1>
        <a:sysClr val="window" lastClr="FFFFFF"/>
      </a:lt1>
      <a:dk2>
        <a:srgbClr val="3D3D3D"/>
      </a:dk2>
      <a:lt2>
        <a:srgbClr val="EBEBEB"/>
      </a:lt2>
      <a:accent1>
        <a:srgbClr val="366658"/>
      </a:accent1>
      <a:accent2>
        <a:srgbClr val="8CB64A"/>
      </a:accent2>
      <a:accent3>
        <a:srgbClr val="88D5A9"/>
      </a:accent3>
      <a:accent4>
        <a:srgbClr val="969FA7"/>
      </a:accent4>
      <a:accent5>
        <a:srgbClr val="E8A844"/>
      </a:accent5>
      <a:accent6>
        <a:srgbClr val="A1561F"/>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4BEC0EAF-CF86-4D49-B83B-56CC62D3CFF1}"/>
    </a:ext>
  </a:extLst>
</a:theme>
</file>

<file path=docProps/app.xml><?xml version="1.0" encoding="utf-8"?>
<Properties xmlns="http://schemas.openxmlformats.org/officeDocument/2006/extended-properties" xmlns:vt="http://schemas.openxmlformats.org/officeDocument/2006/docPropsVTypes">
  <TotalTime>0</TotalTime>
  <Words>1301</Words>
  <Application>Microsoft Office PowerPoint</Application>
  <PresentationFormat>Widescreen</PresentationFormat>
  <Paragraphs>147</Paragraphs>
  <Slides>27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27</vt:i4>
      </vt:variant>
    </vt:vector>
  </HeadingPairs>
  <TitlesOfParts>
    <vt:vector size="30" baseType="lpstr">
      <vt:lpstr>Gill Sans MT</vt:lpstr>
      <vt:lpstr>Wingdings 2</vt:lpstr>
      <vt:lpstr>Dividend</vt:lpstr>
      <vt:lpstr>Class Worship and Reflections</vt:lpstr>
      <vt:lpstr>     Church of England Colours for Worship      </vt:lpstr>
      <vt:lpstr>Classroom Worship   Introduction for Teachers   </vt:lpstr>
      <vt:lpstr>Classroom Worship   Introduction for Teachers   </vt:lpstr>
      <vt:lpstr>     Gathering – these can be used at the beginning of each session       </vt:lpstr>
      <vt:lpstr>     Sending these can be used at the End of each session     </vt:lpstr>
      <vt:lpstr>Classroom Worship   Reflection Space   </vt:lpstr>
      <vt:lpstr>Monday</vt:lpstr>
      <vt:lpstr>PowerPoint Presentation</vt:lpstr>
      <vt:lpstr>PowerPoint Presentation</vt:lpstr>
      <vt:lpstr>Bible Passage</vt:lpstr>
      <vt:lpstr>Responding </vt:lpstr>
      <vt:lpstr>Prayer</vt:lpstr>
      <vt:lpstr>Tuesday</vt:lpstr>
      <vt:lpstr>Challenge question</vt:lpstr>
      <vt:lpstr>Challenge question – digging deeper</vt:lpstr>
      <vt:lpstr>Reflection Challenge</vt:lpstr>
      <vt:lpstr>Prayer</vt:lpstr>
      <vt:lpstr>Wednesday</vt:lpstr>
      <vt:lpstr>Prompted to action - challenge</vt:lpstr>
      <vt:lpstr>Prompted to action refelction</vt:lpstr>
      <vt:lpstr>Links with British Values</vt:lpstr>
      <vt:lpstr>Prayer</vt:lpstr>
      <vt:lpstr>Thursday</vt:lpstr>
      <vt:lpstr>Use the Meditation resource alongside the Spiritual Encounters – bible-based meditation teacher’s pack:  http://www.ldbe.co.uk/about/guidance- resources/worship-and-meditation/   (This can be adapted for use with all ages)   You may want to use the following reflection:         </vt:lpstr>
      <vt:lpstr>Friday</vt:lpstr>
      <vt:lpst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 Worship and Reflections</dc:title>
  <dc:creator>Alex Wolvers</dc:creator>
  <cp:lastModifiedBy>Alex Wolvers</cp:lastModifiedBy>
  <cp:revision>1</cp:revision>
  <dcterms:created xsi:type="dcterms:W3CDTF">2020-11-06T16:32:50Z</dcterms:created>
  <dcterms:modified xsi:type="dcterms:W3CDTF">2020-11-06T16:33:05Z</dcterms:modified>
</cp:coreProperties>
</file>