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52"/>
  </p:notesMasterIdLst>
  <p:sldIdLst>
    <p:sldId id="256" r:id="rId3"/>
    <p:sldId id="360" r:id="rId4"/>
    <p:sldId id="312" r:id="rId5"/>
    <p:sldId id="353" r:id="rId6"/>
    <p:sldId id="369" r:id="rId7"/>
    <p:sldId id="316" r:id="rId8"/>
    <p:sldId id="361" r:id="rId9"/>
    <p:sldId id="362" r:id="rId10"/>
    <p:sldId id="301" r:id="rId11"/>
    <p:sldId id="322" r:id="rId12"/>
    <p:sldId id="402" r:id="rId13"/>
    <p:sldId id="403" r:id="rId14"/>
    <p:sldId id="364" r:id="rId15"/>
    <p:sldId id="302" r:id="rId16"/>
    <p:sldId id="303" r:id="rId17"/>
    <p:sldId id="347" r:id="rId18"/>
    <p:sldId id="348" r:id="rId19"/>
    <p:sldId id="404" r:id="rId20"/>
    <p:sldId id="370" r:id="rId21"/>
    <p:sldId id="405" r:id="rId22"/>
    <p:sldId id="406" r:id="rId23"/>
    <p:sldId id="407" r:id="rId24"/>
    <p:sldId id="368" r:id="rId25"/>
    <p:sldId id="375" r:id="rId26"/>
    <p:sldId id="419" r:id="rId27"/>
    <p:sldId id="420" r:id="rId28"/>
    <p:sldId id="421" r:id="rId29"/>
    <p:sldId id="387" r:id="rId30"/>
    <p:sldId id="371" r:id="rId31"/>
    <p:sldId id="411" r:id="rId32"/>
    <p:sldId id="412" r:id="rId33"/>
    <p:sldId id="413" r:id="rId34"/>
    <p:sldId id="414" r:id="rId35"/>
    <p:sldId id="390" r:id="rId36"/>
    <p:sldId id="408" r:id="rId37"/>
    <p:sldId id="409" r:id="rId38"/>
    <p:sldId id="410" r:id="rId39"/>
    <p:sldId id="394" r:id="rId40"/>
    <p:sldId id="423" r:id="rId41"/>
    <p:sldId id="422" r:id="rId42"/>
    <p:sldId id="400" r:id="rId43"/>
    <p:sldId id="395" r:id="rId44"/>
    <p:sldId id="401" r:id="rId45"/>
    <p:sldId id="415" r:id="rId46"/>
    <p:sldId id="416" r:id="rId47"/>
    <p:sldId id="417" r:id="rId48"/>
    <p:sldId id="418" r:id="rId49"/>
    <p:sldId id="388" r:id="rId50"/>
    <p:sldId id="389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D7F1F5"/>
    <a:srgbClr val="CCECFF"/>
    <a:srgbClr val="EBE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0" autoAdjust="0"/>
    <p:restoredTop sz="94602" autoAdjust="0"/>
  </p:normalViewPr>
  <p:slideViewPr>
    <p:cSldViewPr>
      <p:cViewPr varScale="1">
        <p:scale>
          <a:sx n="62" d="100"/>
          <a:sy n="62" d="100"/>
        </p:scale>
        <p:origin x="1312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2FC84-9ADC-4260-A357-AD2EB12388AE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70945-9134-488E-8F6B-512C36CDF1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33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642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642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755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83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6255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1598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0945-9134-488E-8F6B-512C36CDF1C8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6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B9947-A004-4A06-BECF-5F1DDF95FDFA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455B-89E9-458F-BA17-4CC817621524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D7ECA-8288-44EC-9C04-8C00DE520F57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E2BFA-B120-6248-B6DD-989D7614AC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1CC8B2-DB58-9546-A878-28A45001A9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FAD58-1688-C24D-9924-D850717C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47FA-F45A-4CAF-B683-03FB5B5D566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D48A7-C75D-3846-9153-AC326565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FC1AC-870A-824F-AB07-C41B4CA90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80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E05D3-0E28-F342-987D-A30E26F4D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0F64-B36B-B449-988F-A079CF067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383C6-8764-B14C-BA3F-126C7BCC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EB2F-4AB9-4297-B13E-C33691693D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4547D-28EA-264E-9BC7-94D527795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86F61-4D0B-5E47-882C-A8DD8DF4C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00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8AE08-D324-574F-93D7-AD3BF2D7D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26E2D-2C3E-B34E-B014-FACC31AFB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131714-F2E9-A240-956B-3F7E888D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B19BD-4390-4629-AF8F-BF56D10036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E9D84-FFDB-074A-8889-D8828E1B7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A5E3F-3B34-7C44-A67D-5DAF6DC6C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41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3F6EC-8D27-1448-90DF-2346AB8B9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9316C-B8E4-4744-AFA6-80564B8EFD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58EF8-5277-0446-9304-2E04ED506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AE7726-FCAC-BB4B-AAB2-0F6667AE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82D6-FFAB-4D69-9A1C-302F0C8ACD1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E53D42-FCE0-7743-B517-43610707D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B93052-3787-C744-B5F4-6C4D65E8A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00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D9DED-D063-0C4C-B8C1-53DB769C8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D8043-1B4B-DC4A-9EF0-7F3AA27EA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BEF23-A864-D041-BBA1-4B1B8D5F5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76F50-2FC8-8C49-A93B-0DCE7DC129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EB204F-DB6C-2046-AB9D-9AE88BC672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7B86A6-C230-A24E-977F-F0934A1B1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22B7C-5B78-47CA-8F1C-4600E408FA3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B24C2F-D8A3-104D-90DA-DA49805C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4F91CE-22FD-9548-A819-FACB19A86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21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1DD3-EBE9-284C-8DDC-6408383C2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393B0B-ECE2-964D-BA30-1F9ED7738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42EAE-7F15-418D-B851-8427CA147F1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3B840C-04D0-9646-B922-DB5C22347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6DCC3F-C4D1-4F40-8CF5-90C66CBB9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90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718823-3EC8-984E-AF7C-3D22C1D8B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BC2DA-490B-432C-AF82-2B96E374C5C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BFFAC6-4291-4A45-90BA-CC0A07556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9EC6A-AD3B-9946-8C22-9E1747C62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989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A8B36-D0E0-794A-89B1-5810C489B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38FFA-B217-2147-8798-D440F15AE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75520-C93E-124C-B4B0-C1E357F8E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5B210D-3072-FB4E-ADCD-DA4865783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1FCE5-57D6-4EE3-8D63-7442D8445A8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A9E29E-DE13-CB4A-AAC3-FAB3C32EC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96DB-FCD1-7E46-9D66-4B998B974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2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AD44-9E30-4D75-BF00-0A06A773B960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7AA8-B29D-804D-994C-E5A6BD7CC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4AC6C5-9F91-6F4A-80E0-B24AA7D76A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34699-27AF-A740-A9CA-005D79D824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5E3AC-A350-9543-A2EE-C39D7D63F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00676-665C-427A-A1E6-9F8103E244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7D3DA9-5D69-4345-927D-C0D6CF782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466AA-7B5F-F844-99D1-D4EE8EBF6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7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B7F2A-32B3-B847-8015-E7905E427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7B7ED5-076D-654C-8C3C-0F0AE3C0F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AD725-581A-A648-BCB5-1280744F9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9136F-18DD-44A6-AF3F-50954D1773D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5EBDB-3ECD-7647-A68A-D8D3D0379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DCD04-BAA0-B24B-A0C5-A5C5ACE7B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860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30BE24-E6AE-FF4E-AA74-8C41C839F6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A686C-55F6-3141-A46E-4347A7EA4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FE1E5-5913-C34B-87AB-A17F88C56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26908-6093-4BCC-8174-49E667E048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34D2E-16CE-784D-97A1-8F5A49F9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1FED5-3B55-4B41-A871-B14BF9F63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07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304A-C72A-4DE4-A0B2-129A2A22D7DD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490-C4AF-4CB7-88C6-84FCBBC04EFF}" type="datetime1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31E5-4623-4B9D-A0D1-82D8571D5B8F}" type="datetime1">
              <a:rPr lang="en-US" smtClean="0"/>
              <a:t>9/18/2020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412F-FFDE-451D-8C68-D94FDED36326}" type="datetime1">
              <a:rPr lang="en-US" smtClean="0"/>
              <a:t>9/18/2020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E911B-BE02-4A8D-964B-5DD9CD81B487}" type="datetime1">
              <a:rPr lang="en-US" smtClean="0"/>
              <a:t>9/18/2020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9768-9BB9-469C-936B-1DE3CE314AA1}" type="datetime1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54BC4-90D4-4723-8017-2928B98CD59F}" type="datetime1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DDC7-35CE-41C8-842A-357A773CC236}" type="datetime1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Lichfield Diocese 2020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1A3BC7-4B86-6848-92A8-3E5F9D1C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1206E-FAEB-FD46-90A1-1244838C6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2B1AB-0B0D-AD4C-AD3B-16E28D79D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46D47-7EC1-4010-8175-9B3F9180C42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9/18/2020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3D2E9-7EFC-FE48-B512-4810E7F3F5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2F0FB-57CC-3544-A982-A2F7BB18E6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81829-0995-0C41-A06A-65C97F1C032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19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hyperlink" Target="https://yourmesshismessage.wordpress.com/tag/prayer-2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kotC93qSyPo" TargetMode="External"/><Relationship Id="rId5" Type="http://schemas.openxmlformats.org/officeDocument/2006/relationships/hyperlink" Target="https://www.youtube.com/watch?v=oBkgbz5SeNA" TargetMode="Externa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youtube.com/watch?v=14cBlpWzcFQ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s://www.youtube.com/watch?v=dCRunZGYBi4" TargetMode="External"/><Relationship Id="rId7" Type="http://schemas.openxmlformats.org/officeDocument/2006/relationships/hyperlink" Target="https://www.youtube.com/watch?v=-MmRGSEG2LM" TargetMode="External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jBwL3y-Wlms&amp;vl=en" TargetMode="External"/><Relationship Id="rId11" Type="http://schemas.openxmlformats.org/officeDocument/2006/relationships/image" Target="../media/image9.svg"/><Relationship Id="rId5" Type="http://schemas.openxmlformats.org/officeDocument/2006/relationships/hyperlink" Target="https://www.youtube.com/watch?v=EnMBUjCPaZ0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www.youtube.com/watch?v=H0iFgc5GjwA" TargetMode="External"/><Relationship Id="rId9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samaritans-purse.org.uk/what-we-do/operation-christmas-child/occ-videos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hyperlink" Target="https://yourmesshismessage.wordpress.com/tag/prayer-2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dbe.co.uk/about/guidance-resources/worship-and-meditation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youtube.com/watch?v=NWk8WCOdnV4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Three Gifts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Classroom Worship</a:t>
            </a: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latin typeface="Century Gothic" panose="020B0502020202020204" pitchFamily="34" charset="0"/>
            </a:endParaRPr>
          </a:p>
        </p:txBody>
      </p:sp>
      <p:pic>
        <p:nvPicPr>
          <p:cNvPr id="4" name="Picture 3" descr="DoL-2017-15m-linear-small-stra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3400"/>
            <a:ext cx="5334000" cy="121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38400"/>
          </a:xfrm>
        </p:spPr>
        <p:txBody>
          <a:bodyPr>
            <a:normAutofit/>
          </a:bodyPr>
          <a:lstStyle/>
          <a:p>
            <a:endParaRPr lang="en-GB" sz="4400" b="1" dirty="0">
              <a:latin typeface="Century Gothic" panose="020B0502020202020204" pitchFamily="34" charset="0"/>
            </a:endParaRPr>
          </a:p>
          <a:p>
            <a:r>
              <a:rPr lang="en-GB" sz="2000" b="1" i="1" dirty="0">
                <a:latin typeface="Century Gothic" panose="020B0502020202020204" pitchFamily="34" charset="0"/>
              </a:rPr>
              <a:t>Adapt as required to meet the needs of your class.</a:t>
            </a:r>
          </a:p>
          <a:p>
            <a:r>
              <a:rPr lang="en-GB" sz="2000" b="1" i="1" dirty="0">
                <a:latin typeface="Century Gothic" panose="020B0502020202020204" pitchFamily="34" charset="0"/>
              </a:rPr>
              <a:t>Choose greetings/activities/</a:t>
            </a:r>
            <a:r>
              <a:rPr lang="en-GB" sz="2000" b="1" i="1" dirty="0" err="1">
                <a:latin typeface="Century Gothic" panose="020B0502020202020204" pitchFamily="34" charset="0"/>
              </a:rPr>
              <a:t>sendings</a:t>
            </a:r>
            <a:r>
              <a:rPr lang="en-GB" sz="2000" b="1" i="1" dirty="0">
                <a:latin typeface="Century Gothic" panose="020B0502020202020204" pitchFamily="34" charset="0"/>
              </a:rPr>
              <a:t> from those provided and delete slides.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445201-5DD5-4876-9485-CC195E347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85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50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9FD37B-EAD2-4A9D-8822-F983BC9C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95512E-021B-46F9-9585-3AEC1785B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9030">
            <a:off x="5546560" y="1891242"/>
            <a:ext cx="1911318" cy="32739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3D4887-3101-4D1F-BCC8-87C8DDE53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07497">
            <a:off x="1103044" y="3691660"/>
            <a:ext cx="2543176" cy="21193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0CD82E-16FA-41B6-8240-66D0EDAECB4C}"/>
              </a:ext>
            </a:extLst>
          </p:cNvPr>
          <p:cNvSpPr txBox="1"/>
          <p:nvPr/>
        </p:nvSpPr>
        <p:spPr>
          <a:xfrm>
            <a:off x="990600" y="76200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7030A0"/>
                </a:solidFill>
                <a:latin typeface="Century Gothic" panose="020B0502020202020204" pitchFamily="34" charset="0"/>
              </a:rPr>
              <a:t>Who might these gifts be for</a:t>
            </a:r>
            <a:r>
              <a:rPr lang="en-GB" sz="3600" dirty="0">
                <a:solidFill>
                  <a:srgbClr val="7030A0"/>
                </a:solidFill>
              </a:rPr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9A5072-B007-4E15-8DBF-4CA766E17D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0041" y="1294036"/>
            <a:ext cx="3717818" cy="185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85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9FD37B-EAD2-4A9D-8822-F983BC9C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0CD82E-16FA-41B6-8240-66D0EDAECB4C}"/>
              </a:ext>
            </a:extLst>
          </p:cNvPr>
          <p:cNvSpPr txBox="1"/>
          <p:nvPr/>
        </p:nvSpPr>
        <p:spPr>
          <a:xfrm>
            <a:off x="990600" y="76200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7030A0"/>
                </a:solidFill>
                <a:latin typeface="Century Gothic" panose="020B0502020202020204" pitchFamily="34" charset="0"/>
              </a:rPr>
              <a:t>What gifts were given to Jesus</a:t>
            </a:r>
            <a:r>
              <a:rPr lang="en-GB" sz="3600" dirty="0">
                <a:solidFill>
                  <a:srgbClr val="7030A0"/>
                </a:solidFill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894477-8A2D-469C-B58C-66AEA926C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341" y="1582827"/>
            <a:ext cx="4072109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89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Lichfield Diocese 2020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9FD37B-EAD2-4A9D-8822-F983BC9C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0CD82E-16FA-41B6-8240-66D0EDAECB4C}"/>
              </a:ext>
            </a:extLst>
          </p:cNvPr>
          <p:cNvSpPr txBox="1"/>
          <p:nvPr/>
        </p:nvSpPr>
        <p:spPr>
          <a:xfrm>
            <a:off x="990600" y="76200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600" dirty="0">
              <a:solidFill>
                <a:srgbClr val="7030A0"/>
              </a:solidFill>
            </a:endParaRP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387C8322-7146-4484-8FCD-79DE2857CAEC}"/>
              </a:ext>
            </a:extLst>
          </p:cNvPr>
          <p:cNvSpPr/>
          <p:nvPr/>
        </p:nvSpPr>
        <p:spPr>
          <a:xfrm>
            <a:off x="710492" y="914400"/>
            <a:ext cx="7671508" cy="4876800"/>
          </a:xfrm>
          <a:prstGeom prst="cloudCallout">
            <a:avLst>
              <a:gd name="adj1" fmla="val -53070"/>
              <a:gd name="adj2" fmla="val 685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Century Gothic" panose="020B0502020202020204" pitchFamily="34" charset="0"/>
              </a:rPr>
              <a:t>What do you think the gifts mean?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9698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31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Encourage children to improvise prayers about gifts/based on the passage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A close up of a keyboard&#10;&#10;Description automatically generated">
            <a:extLst>
              <a:ext uri="{FF2B5EF4-FFF2-40B4-BE49-F238E27FC236}">
                <a16:creationId xmlns:a16="http://schemas.microsoft.com/office/drawing/2014/main" id="{E42E21A1-5428-4C7E-83F7-0F1E09D89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981200" y="3048000"/>
            <a:ext cx="4787435" cy="3137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8F72B9-836A-48E3-BF0D-51FAA48BC3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951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13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700" i="1" dirty="0" err="1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</a:t>
            </a:r>
            <a:r>
              <a:rPr lang="en-GB" sz="2700" i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to the theme thoughtfully and prayerfully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417638"/>
            <a:ext cx="7086600" cy="4525963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Dear Lord,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Thank you that you wanted both rich and poor to see baby Jesus.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Thank you that as we think about the visits of the wise men,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We are reminded that every person is important to you.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Please help us to use all the gifts that you have given to us.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Thank you for all the good things that you give.</a:t>
            </a:r>
          </a:p>
          <a:p>
            <a:pPr marL="0" indent="0">
              <a:buNone/>
            </a:pPr>
            <a:r>
              <a:rPr lang="en-GB" sz="3100" dirty="0">
                <a:solidFill>
                  <a:srgbClr val="7030A0"/>
                </a:solidFill>
                <a:latin typeface="Century Gothic" panose="020B0502020202020204" pitchFamily="34" charset="0"/>
              </a:rPr>
              <a:t>Amen. 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7B8B6E-2829-4BA5-AF17-F0605E988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6724" y="0"/>
            <a:ext cx="859537" cy="6858000"/>
          </a:xfrm>
          <a:prstGeom prst="rect">
            <a:avLst/>
          </a:prstGeom>
        </p:spPr>
      </p:pic>
      <p:pic>
        <p:nvPicPr>
          <p:cNvPr id="4102" name="Picture 6" descr="Free Nativity Scene Pictures, Download Free Clip Art, Free Clip Art on  Clipart Library">
            <a:extLst>
              <a:ext uri="{FF2B5EF4-FFF2-40B4-BE49-F238E27FC236}">
                <a16:creationId xmlns:a16="http://schemas.microsoft.com/office/drawing/2014/main" id="{9FB18C2A-0900-4DC2-83B8-81CC39333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674" y="5134663"/>
            <a:ext cx="2456526" cy="158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773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marL="0" indent="0"/>
            <a:r>
              <a:rPr lang="en-GB" b="1" dirty="0">
                <a:solidFill>
                  <a:srgbClr val="FF0000"/>
                </a:solidFill>
                <a:latin typeface="Century Gothic" panose="020B0502020202020204" pitchFamily="34" charset="0"/>
              </a:rPr>
              <a:t>SEND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God’s blessing surround us today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2FAF33-098E-483C-AB9A-8A503479F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85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6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Christ our Lord,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whom kings bowed down in worship and offered gifts,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reveal to you his glory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pour upon you the riches of his grace;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the blessing of the Father, Son and Holy Spirit,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be with us all, evermore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844E40-350A-4DA8-B021-A1C477B67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279" y="-2569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43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 the Father,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who led the wise men by the shining of a star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find the Christ, the Light from light,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lead you throughout the 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the light of Christ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shine in your hearts and fill your lives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with his joy and peace.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66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 to love and serve the Lord.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In the name of Christ. 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peace, go in joy, go in love.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We go into the world to walk in God's light, to rejoice in God's love and to reflect God's glory.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652944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Tuesday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3524378"/>
            <a:ext cx="8229600" cy="2232115"/>
          </a:xfrm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8AE112-6F43-43F8-BC5C-F2CC75E5E7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61466"/>
            <a:ext cx="2952516" cy="2671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E244F2-A3FA-4CAD-851C-D840FB43D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1587" y="7937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8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E4226C3-A767-44EC-BA21-DCDC12CC234A}"/>
              </a:ext>
            </a:extLst>
          </p:cNvPr>
          <p:cNvSpPr txBox="1"/>
          <p:nvPr/>
        </p:nvSpPr>
        <p:spPr>
          <a:xfrm>
            <a:off x="6097404" y="2330027"/>
            <a:ext cx="3046596" cy="21945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rPr>
              <a:t>Key to the structure of each day</a:t>
            </a:r>
          </a:p>
        </p:txBody>
      </p:sp>
      <p:pic>
        <p:nvPicPr>
          <p:cNvPr id="4" name="Picture 3" descr="A picture containing people, truck, traffic, group&#10;&#10;Description automatically generated">
            <a:extLst>
              <a:ext uri="{FF2B5EF4-FFF2-40B4-BE49-F238E27FC236}">
                <a16:creationId xmlns:a16="http://schemas.microsoft.com/office/drawing/2014/main" id="{03B53D24-2617-474E-84DA-2A600A72F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132256"/>
            <a:ext cx="5614804" cy="459010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F7C4E7-77EB-4E59-B600-FF312FAE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2600" y="6356350"/>
            <a:ext cx="398021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Lichfield Diocese 2020</a:t>
            </a:r>
          </a:p>
        </p:txBody>
      </p:sp>
    </p:spTree>
    <p:extLst>
      <p:ext uri="{BB962C8B-B14F-4D97-AF65-F5344CB8AC3E}">
        <p14:creationId xmlns:p14="http://schemas.microsoft.com/office/powerpoint/2010/main" val="3487134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3005" y="300305"/>
            <a:ext cx="6514409" cy="1143000"/>
          </a:xfrm>
          <a:ln w="38100">
            <a:noFil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/>
            <a:r>
              <a:rPr lang="en-GB" b="1" dirty="0">
                <a:solidFill>
                  <a:srgbClr val="7030A0"/>
                </a:solidFill>
                <a:latin typeface="Century Gothic" panose="020B0502020202020204" pitchFamily="34" charset="0"/>
              </a:rPr>
              <a:t>              Gathering</a:t>
            </a: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In the name of the Father,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Son, 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Holy Spirit.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Grace, mercy and 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9537A7-C600-4995-9CE0-470D520BA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83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39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Lord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light of Christ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5889C9-0DCB-47ED-B05B-8F91942D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80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5" y="1066800"/>
            <a:ext cx="7321001" cy="5241769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Alleluia, alleluia.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We have seen his star at its rising,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and have come to pay him homage.</a:t>
            </a:r>
          </a:p>
          <a:p>
            <a:pPr marL="0" indent="0" algn="ctr">
              <a:buNone/>
            </a:pPr>
            <a:r>
              <a:rPr lang="en-GB" sz="4200" b="1" dirty="0">
                <a:latin typeface="Century Gothic" panose="020B0502020202020204" pitchFamily="34" charset="0"/>
              </a:rPr>
              <a:t>Alleluia.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30F04E-ED3E-4B70-B33E-B8913DF71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85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  <a:t>Engage</a:t>
            </a:r>
            <a:b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rgbClr val="00B050"/>
                </a:solidFill>
                <a:latin typeface="Century Gothic" panose="020B0502020202020204" pitchFamily="34" charset="0"/>
              </a:rPr>
              <a:t>Encourage children to engage with Bible/Christian teaching</a:t>
            </a:r>
            <a:endParaRPr lang="en-GB" sz="4000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492" y="1809753"/>
            <a:ext cx="7391400" cy="1600195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entury Gothic" panose="020B0502020202020204" pitchFamily="34" charset="0"/>
              </a:rPr>
              <a:t>Retell the story from Matthew 2 in a different way. </a:t>
            </a:r>
          </a:p>
          <a:p>
            <a:pPr marL="0" indent="0">
              <a:buNone/>
            </a:pPr>
            <a:r>
              <a:rPr lang="en-GB" dirty="0">
                <a:latin typeface="Century Gothic" panose="020B0502020202020204" pitchFamily="34" charset="0"/>
              </a:rPr>
              <a:t>Use puppets, props or an action rhyme.</a:t>
            </a:r>
          </a:p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C956AE-183E-4C3B-8633-FBF213F01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933" y="0"/>
            <a:ext cx="859537" cy="6858000"/>
          </a:xfrm>
          <a:prstGeom prst="rect">
            <a:avLst/>
          </a:prstGeom>
        </p:spPr>
      </p:pic>
      <p:pic>
        <p:nvPicPr>
          <p:cNvPr id="1026" name="Picture 2" descr="Three Wise Men Finger Puppets | Free Craft Ideas | Baker Ross | Nativity  crafts, Sunday school crafts for kids, Three wise men">
            <a:extLst>
              <a:ext uri="{FF2B5EF4-FFF2-40B4-BE49-F238E27FC236}">
                <a16:creationId xmlns:a16="http://schemas.microsoft.com/office/drawing/2014/main" id="{58559FEE-3269-4369-AF72-43D84C1AD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619501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BC60FE-81F9-48DA-99FA-05ADCA954DF0}"/>
              </a:ext>
            </a:extLst>
          </p:cNvPr>
          <p:cNvSpPr txBox="1"/>
          <p:nvPr/>
        </p:nvSpPr>
        <p:spPr>
          <a:xfrm>
            <a:off x="228600" y="3409948"/>
            <a:ext cx="487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entury Gothic" panose="020B0502020202020204" pitchFamily="34" charset="0"/>
                <a:hlinkClick r:id="rId5"/>
              </a:rPr>
              <a:t>https://www.youtube.com/watch?v=oBkgbz5SeNA</a:t>
            </a:r>
            <a:endParaRPr lang="en-GB" sz="2800" dirty="0">
              <a:latin typeface="Century Gothic" panose="020B0502020202020204" pitchFamily="34" charset="0"/>
            </a:endParaRPr>
          </a:p>
          <a:p>
            <a:endParaRPr lang="en-GB" sz="2800" dirty="0">
              <a:latin typeface="Century Gothic" panose="020B0502020202020204" pitchFamily="34" charset="0"/>
            </a:endParaRPr>
          </a:p>
          <a:p>
            <a:r>
              <a:rPr lang="en-GB" sz="2800" dirty="0">
                <a:latin typeface="Century Gothic" panose="020B0502020202020204" pitchFamily="34" charset="0"/>
                <a:hlinkClick r:id="rId6"/>
              </a:rPr>
              <a:t>https://www.youtube.com/watch?v=kotC93qSyPo</a:t>
            </a:r>
            <a:endParaRPr lang="en-GB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055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523374-7F24-42AD-93DB-18142E59B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730" y="0"/>
            <a:ext cx="859537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A7300C-CB94-447C-BC0B-D76BFBB84841}"/>
              </a:ext>
            </a:extLst>
          </p:cNvPr>
          <p:cNvSpPr/>
          <p:nvPr/>
        </p:nvSpPr>
        <p:spPr>
          <a:xfrm>
            <a:off x="838200" y="136513"/>
            <a:ext cx="7162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Century Gothic" panose="020B0502020202020204" pitchFamily="34" charset="0"/>
              </a:rPr>
              <a:t>Action rhyme: The wise men and their camels 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The story is narrated by one person, and at certain points the audience responds with the appropriate noise or action as listed below. 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b="1" dirty="0">
                <a:latin typeface="Century Gothic" panose="020B0502020202020204" pitchFamily="34" charset="0"/>
              </a:rPr>
              <a:t>RESPONSES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STAR</a:t>
            </a:r>
            <a:r>
              <a:rPr lang="en-GB" sz="2400" dirty="0">
                <a:latin typeface="Century Gothic" panose="020B0502020202020204" pitchFamily="34" charset="0"/>
              </a:rPr>
              <a:t>: Twinkle, twinkle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WISE MEN</a:t>
            </a:r>
            <a:r>
              <a:rPr lang="en-GB" sz="2400" dirty="0">
                <a:latin typeface="Century Gothic" panose="020B0502020202020204" pitchFamily="34" charset="0"/>
              </a:rPr>
              <a:t>: Ding!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: Boo!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: Appropriate camel noise e.g. </a:t>
            </a:r>
            <a:r>
              <a:rPr lang="en-GB" sz="2400" dirty="0" err="1">
                <a:latin typeface="Century Gothic" panose="020B0502020202020204" pitchFamily="34" charset="0"/>
              </a:rPr>
              <a:t>Brrrrr</a:t>
            </a:r>
            <a:r>
              <a:rPr lang="en-GB" sz="2400" dirty="0">
                <a:latin typeface="Century Gothic" panose="020B0502020202020204" pitchFamily="34" charset="0"/>
              </a:rPr>
              <a:t>!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STABLE</a:t>
            </a:r>
            <a:r>
              <a:rPr lang="en-GB" sz="2400" dirty="0">
                <a:latin typeface="Century Gothic" panose="020B0502020202020204" pitchFamily="34" charset="0"/>
              </a:rPr>
              <a:t>: (Half the audience) Moo (The other half) Baa 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JOURNEY</a:t>
            </a:r>
            <a:r>
              <a:rPr lang="en-GB" sz="2400" dirty="0">
                <a:latin typeface="Century Gothic" panose="020B0502020202020204" pitchFamily="34" charset="0"/>
              </a:rPr>
              <a:t>: Clip, clop </a:t>
            </a:r>
          </a:p>
        </p:txBody>
      </p:sp>
      <p:pic>
        <p:nvPicPr>
          <p:cNvPr id="5124" name="Picture 4" descr="The Christmas Star of Bethlehem Part 3 | The Loafer Online">
            <a:extLst>
              <a:ext uri="{FF2B5EF4-FFF2-40B4-BE49-F238E27FC236}">
                <a16:creationId xmlns:a16="http://schemas.microsoft.com/office/drawing/2014/main" id="{3468EF8A-E727-4B1C-9A61-EAD14F555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208" y="4777330"/>
            <a:ext cx="2348792" cy="176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878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523374-7F24-42AD-93DB-18142E59B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730" y="0"/>
            <a:ext cx="859537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A7300C-CB94-447C-BC0B-D76BFBB84841}"/>
              </a:ext>
            </a:extLst>
          </p:cNvPr>
          <p:cNvSpPr/>
          <p:nvPr/>
        </p:nvSpPr>
        <p:spPr>
          <a:xfrm>
            <a:off x="304800" y="762000"/>
            <a:ext cx="79959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Once upon a time there were three </a:t>
            </a:r>
            <a:r>
              <a:rPr lang="en-GB" sz="2400" b="1" dirty="0">
                <a:latin typeface="Century Gothic" panose="020B0502020202020204" pitchFamily="34" charset="0"/>
              </a:rPr>
              <a:t>WISE MEN</a:t>
            </a:r>
            <a:r>
              <a:rPr lang="en-GB" sz="2400" dirty="0">
                <a:latin typeface="Century Gothic" panose="020B0502020202020204" pitchFamily="34" charset="0"/>
              </a:rPr>
              <a:t>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Who lived far away, way back when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 were the way to travel, not cars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and instead of maps they followed stars.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One day the </a:t>
            </a:r>
            <a:r>
              <a:rPr lang="en-GB" sz="2400" b="1" dirty="0">
                <a:latin typeface="Century Gothic" panose="020B0502020202020204" pitchFamily="34" charset="0"/>
              </a:rPr>
              <a:t>WISE MEN </a:t>
            </a:r>
            <a:r>
              <a:rPr lang="en-GB" sz="2400" dirty="0">
                <a:latin typeface="Century Gothic" panose="020B0502020202020204" pitchFamily="34" charset="0"/>
              </a:rPr>
              <a:t>had nothing to do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and their </a:t>
            </a:r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 were bored in their </a:t>
            </a:r>
            <a:r>
              <a:rPr lang="en-GB" sz="2400" b="1" dirty="0">
                <a:latin typeface="Century Gothic" panose="020B0502020202020204" pitchFamily="34" charset="0"/>
              </a:rPr>
              <a:t>STABLE</a:t>
            </a:r>
            <a:r>
              <a:rPr lang="en-GB" sz="2400" dirty="0">
                <a:latin typeface="Century Gothic" panose="020B0502020202020204" pitchFamily="34" charset="0"/>
              </a:rPr>
              <a:t> too,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when they all looked up and saw a </a:t>
            </a:r>
            <a:r>
              <a:rPr lang="en-GB" sz="2400" b="1" dirty="0">
                <a:latin typeface="Century Gothic" panose="020B0502020202020204" pitchFamily="34" charset="0"/>
              </a:rPr>
              <a:t>STAR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shining for a king in a country far.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Well, the </a:t>
            </a:r>
            <a:r>
              <a:rPr lang="en-GB" sz="2400" b="1" dirty="0">
                <a:latin typeface="Century Gothic" panose="020B0502020202020204" pitchFamily="34" charset="0"/>
              </a:rPr>
              <a:t>STAR</a:t>
            </a:r>
            <a:r>
              <a:rPr lang="en-GB" sz="2400" dirty="0">
                <a:latin typeface="Century Gothic" panose="020B0502020202020204" pitchFamily="34" charset="0"/>
              </a:rPr>
              <a:t> was moving so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they decided to go on a </a:t>
            </a:r>
            <a:r>
              <a:rPr lang="en-GB" sz="2400" b="1" dirty="0">
                <a:latin typeface="Century Gothic" panose="020B0502020202020204" pitchFamily="34" charset="0"/>
              </a:rPr>
              <a:t>JOURNEY</a:t>
            </a:r>
            <a:r>
              <a:rPr lang="en-GB" sz="2400" dirty="0">
                <a:latin typeface="Century Gothic" panose="020B0502020202020204" pitchFamily="34" charset="0"/>
              </a:rPr>
              <a:t> - but where they didn't know.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So they packed some peanut butter spread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and headed for the desert with the </a:t>
            </a:r>
            <a:r>
              <a:rPr lang="en-GB" sz="2400" b="1" dirty="0">
                <a:latin typeface="Century Gothic" panose="020B0502020202020204" pitchFamily="34" charset="0"/>
              </a:rPr>
              <a:t>STAR</a:t>
            </a:r>
            <a:r>
              <a:rPr lang="en-GB" sz="2400" dirty="0">
                <a:latin typeface="Century Gothic" panose="020B0502020202020204" pitchFamily="34" charset="0"/>
              </a:rPr>
              <a:t> up ahead.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3FC252-48B9-4427-B994-76D827B47C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57" r="7143"/>
          <a:stretch/>
        </p:blipFill>
        <p:spPr>
          <a:xfrm>
            <a:off x="7020712" y="3429000"/>
            <a:ext cx="1114458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46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523374-7F24-42AD-93DB-18142E59B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730" y="0"/>
            <a:ext cx="859537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A7300C-CB94-447C-BC0B-D76BFBB84841}"/>
              </a:ext>
            </a:extLst>
          </p:cNvPr>
          <p:cNvSpPr/>
          <p:nvPr/>
        </p:nvSpPr>
        <p:spPr>
          <a:xfrm>
            <a:off x="304800" y="762000"/>
            <a:ext cx="79959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On their </a:t>
            </a:r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 they rode along,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followed the </a:t>
            </a:r>
            <a:r>
              <a:rPr lang="en-GB" sz="2400" b="1" dirty="0">
                <a:latin typeface="Century Gothic" panose="020B0502020202020204" pitchFamily="34" charset="0"/>
              </a:rPr>
              <a:t>STAR</a:t>
            </a:r>
            <a:r>
              <a:rPr lang="en-GB" sz="2400" dirty="0">
                <a:latin typeface="Century Gothic" panose="020B0502020202020204" pitchFamily="34" charset="0"/>
              </a:rPr>
              <a:t> till their sandwiches had gone.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And when their </a:t>
            </a:r>
            <a:r>
              <a:rPr lang="en-GB" sz="2400" b="1" dirty="0">
                <a:latin typeface="Century Gothic" panose="020B0502020202020204" pitchFamily="34" charset="0"/>
              </a:rPr>
              <a:t>JOURNEY</a:t>
            </a:r>
            <a:r>
              <a:rPr lang="en-GB" sz="2400" dirty="0">
                <a:latin typeface="Century Gothic" panose="020B0502020202020204" pitchFamily="34" charset="0"/>
              </a:rPr>
              <a:t> came to an end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they found themselves in Bethlehem.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Now being </a:t>
            </a:r>
            <a:r>
              <a:rPr lang="en-GB" sz="2400" b="1" dirty="0">
                <a:latin typeface="Century Gothic" panose="020B0502020202020204" pitchFamily="34" charset="0"/>
              </a:rPr>
              <a:t>WISE MEN </a:t>
            </a:r>
            <a:r>
              <a:rPr lang="en-GB" sz="2400" dirty="0">
                <a:latin typeface="Century Gothic" panose="020B0502020202020204" pitchFamily="34" charset="0"/>
              </a:rPr>
              <a:t>they went to </a:t>
            </a:r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 the king,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he was the boss round there, and they told him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about the </a:t>
            </a:r>
            <a:r>
              <a:rPr lang="en-GB" sz="2400" b="1" dirty="0">
                <a:latin typeface="Century Gothic" panose="020B0502020202020204" pitchFamily="34" charset="0"/>
              </a:rPr>
              <a:t>JOURNEY</a:t>
            </a:r>
            <a:r>
              <a:rPr lang="en-GB" sz="2400" dirty="0">
                <a:latin typeface="Century Gothic" panose="020B0502020202020204" pitchFamily="34" charset="0"/>
              </a:rPr>
              <a:t>, and the </a:t>
            </a:r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 and the sandwiches too,</a:t>
            </a:r>
          </a:p>
          <a:p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 wasn't impressed - he was not a nice dude.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He told the </a:t>
            </a:r>
            <a:r>
              <a:rPr lang="en-GB" sz="2400" b="1" dirty="0">
                <a:latin typeface="Century Gothic" panose="020B0502020202020204" pitchFamily="34" charset="0"/>
              </a:rPr>
              <a:t>WISE MEN </a:t>
            </a:r>
            <a:r>
              <a:rPr lang="en-GB" sz="2400" dirty="0">
                <a:latin typeface="Century Gothic" panose="020B0502020202020204" pitchFamily="34" charset="0"/>
              </a:rPr>
              <a:t>to spill the beans,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And tell him if there really was a king to be seen.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But </a:t>
            </a:r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 was bad - he wanted to kill the king,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the </a:t>
            </a:r>
            <a:r>
              <a:rPr lang="en-GB" sz="2400" b="1" dirty="0">
                <a:latin typeface="Century Gothic" panose="020B0502020202020204" pitchFamily="34" charset="0"/>
              </a:rPr>
              <a:t>WISE MEN's CAMELS </a:t>
            </a:r>
            <a:r>
              <a:rPr lang="en-GB" sz="2400" dirty="0">
                <a:latin typeface="Century Gothic" panose="020B0502020202020204" pitchFamily="34" charset="0"/>
              </a:rPr>
              <a:t>had more brains than him. </a:t>
            </a:r>
          </a:p>
        </p:txBody>
      </p:sp>
      <p:pic>
        <p:nvPicPr>
          <p:cNvPr id="6148" name="Picture 4" descr="Camel animal nativity christmas traditional Vector Image">
            <a:extLst>
              <a:ext uri="{FF2B5EF4-FFF2-40B4-BE49-F238E27FC236}">
                <a16:creationId xmlns:a16="http://schemas.microsoft.com/office/drawing/2014/main" id="{E40A45C6-D715-47EE-8C62-69C24650FA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8"/>
          <a:stretch/>
        </p:blipFill>
        <p:spPr bwMode="auto">
          <a:xfrm>
            <a:off x="7162800" y="250686"/>
            <a:ext cx="895573" cy="8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919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3903" cy="73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523374-7F24-42AD-93DB-18142E59B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730" y="0"/>
            <a:ext cx="859537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A7300C-CB94-447C-BC0B-D76BFBB84841}"/>
              </a:ext>
            </a:extLst>
          </p:cNvPr>
          <p:cNvSpPr/>
          <p:nvPr/>
        </p:nvSpPr>
        <p:spPr>
          <a:xfrm>
            <a:off x="317500" y="906613"/>
            <a:ext cx="79959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So they </a:t>
            </a:r>
            <a:r>
              <a:rPr lang="en-GB" sz="2400" b="1" dirty="0" err="1">
                <a:latin typeface="Century Gothic" panose="020B0502020202020204" pitchFamily="34" charset="0"/>
              </a:rPr>
              <a:t>JOURNEY'd</a:t>
            </a:r>
            <a:r>
              <a:rPr lang="en-GB" sz="2400" dirty="0">
                <a:latin typeface="Century Gothic" panose="020B0502020202020204" pitchFamily="34" charset="0"/>
              </a:rPr>
              <a:t> on and the </a:t>
            </a:r>
            <a:r>
              <a:rPr lang="en-GB" sz="2400" b="1" dirty="0">
                <a:latin typeface="Century Gothic" panose="020B0502020202020204" pitchFamily="34" charset="0"/>
              </a:rPr>
              <a:t>STAR</a:t>
            </a:r>
            <a:r>
              <a:rPr lang="en-GB" sz="2400" dirty="0">
                <a:latin typeface="Century Gothic" panose="020B0502020202020204" pitchFamily="34" charset="0"/>
              </a:rPr>
              <a:t> came to rest,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over a </a:t>
            </a:r>
            <a:r>
              <a:rPr lang="en-GB" sz="2400" b="1" dirty="0">
                <a:latin typeface="Century Gothic" panose="020B0502020202020204" pitchFamily="34" charset="0"/>
              </a:rPr>
              <a:t>STABLE, </a:t>
            </a:r>
            <a:r>
              <a:rPr lang="en-GB" sz="2400" dirty="0">
                <a:latin typeface="Century Gothic" panose="020B0502020202020204" pitchFamily="34" charset="0"/>
              </a:rPr>
              <a:t>they were not impressed. </a:t>
            </a:r>
          </a:p>
          <a:p>
            <a:r>
              <a:rPr lang="en-GB" sz="2400" dirty="0" err="1">
                <a:latin typeface="Century Gothic" panose="020B0502020202020204" pitchFamily="34" charset="0"/>
              </a:rPr>
              <a:t>'Cause</a:t>
            </a:r>
            <a:r>
              <a:rPr lang="en-GB" sz="2400" dirty="0">
                <a:latin typeface="Century Gothic" panose="020B0502020202020204" pitchFamily="34" charset="0"/>
              </a:rPr>
              <a:t> the </a:t>
            </a:r>
            <a:r>
              <a:rPr lang="en-GB" sz="2400" b="1" dirty="0">
                <a:latin typeface="Century Gothic" panose="020B0502020202020204" pitchFamily="34" charset="0"/>
              </a:rPr>
              <a:t>STABLE </a:t>
            </a:r>
            <a:r>
              <a:rPr lang="en-GB" sz="2400" dirty="0">
                <a:latin typeface="Century Gothic" panose="020B0502020202020204" pitchFamily="34" charset="0"/>
              </a:rPr>
              <a:t>was dirty - it smelt of </a:t>
            </a:r>
            <a:r>
              <a:rPr lang="en-GB" sz="2400" b="1" dirty="0">
                <a:latin typeface="Century Gothic" panose="020B0502020202020204" pitchFamily="34" charset="0"/>
              </a:rPr>
              <a:t>CAMELS</a:t>
            </a:r>
            <a:r>
              <a:rPr lang="en-GB" sz="2400" dirty="0">
                <a:latin typeface="Century Gothic" panose="020B0502020202020204" pitchFamily="34" charset="0"/>
              </a:rPr>
              <a:t> and hay,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but being </a:t>
            </a:r>
            <a:r>
              <a:rPr lang="en-GB" sz="2400" b="1" dirty="0">
                <a:latin typeface="Century Gothic" panose="020B0502020202020204" pitchFamily="34" charset="0"/>
              </a:rPr>
              <a:t>WISE MEN </a:t>
            </a:r>
            <a:r>
              <a:rPr lang="en-GB" sz="2400" dirty="0">
                <a:latin typeface="Century Gothic" panose="020B0502020202020204" pitchFamily="34" charset="0"/>
              </a:rPr>
              <a:t>they went in anyway.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And there amongst the animals they saw the king,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just a tiny baby - but they worshipped him.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They all knelt down and gave him some gifts,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then they left and decided to give </a:t>
            </a:r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 a miss.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en-GB" sz="2400" dirty="0">
                <a:latin typeface="Century Gothic" panose="020B0502020202020204" pitchFamily="34" charset="0"/>
              </a:rPr>
              <a:t>And there's a message for us to remember today,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at Christmas time there's a choice to be made.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We can be like </a:t>
            </a:r>
            <a:r>
              <a:rPr lang="en-GB" sz="2400" b="1" dirty="0">
                <a:latin typeface="Century Gothic" panose="020B0502020202020204" pitchFamily="34" charset="0"/>
              </a:rPr>
              <a:t>HEROD</a:t>
            </a:r>
            <a:r>
              <a:rPr lang="en-GB" sz="2400" dirty="0">
                <a:latin typeface="Century Gothic" panose="020B0502020202020204" pitchFamily="34" charset="0"/>
              </a:rPr>
              <a:t> - he never found the king,</a:t>
            </a:r>
          </a:p>
          <a:p>
            <a:r>
              <a:rPr lang="en-GB" sz="2400" dirty="0">
                <a:latin typeface="Century Gothic" panose="020B0502020202020204" pitchFamily="34" charset="0"/>
              </a:rPr>
              <a:t>or like the </a:t>
            </a:r>
            <a:r>
              <a:rPr lang="en-GB" sz="2400" b="1" dirty="0">
                <a:latin typeface="Century Gothic" panose="020B0502020202020204" pitchFamily="34" charset="0"/>
              </a:rPr>
              <a:t>WISE MEN </a:t>
            </a:r>
            <a:r>
              <a:rPr lang="en-GB" sz="2400" dirty="0">
                <a:latin typeface="Century Gothic" panose="020B0502020202020204" pitchFamily="34" charset="0"/>
              </a:rPr>
              <a:t>- we can worship him. </a:t>
            </a:r>
          </a:p>
        </p:txBody>
      </p:sp>
      <p:pic>
        <p:nvPicPr>
          <p:cNvPr id="7170" name="Picture 2" descr="KS2 - Rock Around Christmas Nativity Performances (Year 3 &amp; Year 4) |  Walmsley C.E. Primary School">
            <a:extLst>
              <a:ext uri="{FF2B5EF4-FFF2-40B4-BE49-F238E27FC236}">
                <a16:creationId xmlns:a16="http://schemas.microsoft.com/office/drawing/2014/main" id="{9A06E0B0-39A3-463D-896A-CACCCD20D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23813"/>
            <a:ext cx="13716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2987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to the theme thoughtfully and prayerfully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253C58-810A-4320-929A-5FC2EC41C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221" y="0"/>
            <a:ext cx="859537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49C69DB-43AC-40A2-9763-D0B7CF47CA95}"/>
              </a:ext>
            </a:extLst>
          </p:cNvPr>
          <p:cNvSpPr/>
          <p:nvPr/>
        </p:nvSpPr>
        <p:spPr>
          <a:xfrm>
            <a:off x="571500" y="1770918"/>
            <a:ext cx="7924800" cy="399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800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sort of presents do kings expect?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2800" i="1" dirty="0">
              <a:solidFill>
                <a:srgbClr val="7030A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800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</a:t>
            </a:r>
            <a:r>
              <a:rPr lang="en-GB" sz="2800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800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would a poor person visiting Jesus give?</a:t>
            </a:r>
            <a:r>
              <a:rPr lang="en-GB" sz="2800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2800" i="1" dirty="0">
              <a:solidFill>
                <a:srgbClr val="7030A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800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Would they give nothing at all?</a:t>
            </a:r>
            <a:r>
              <a:rPr lang="en-GB" sz="2800" b="1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2800" dirty="0">
              <a:solidFill>
                <a:srgbClr val="7030A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800" i="1" dirty="0">
                <a:solidFill>
                  <a:srgbClr val="7030A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would you give to a special baby? </a:t>
            </a:r>
            <a:endParaRPr lang="en-GB" sz="2800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062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200" dirty="0" err="1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</a:t>
            </a:r>
            <a:r>
              <a:rPr lang="en-GB" sz="22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to the theme thoughtfully and prayerfully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59D066-32CA-4278-93B2-469EC1C80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703" y="0"/>
            <a:ext cx="859537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480E11-13EC-41FC-9B6B-EB4332E47C40}"/>
              </a:ext>
            </a:extLst>
          </p:cNvPr>
          <p:cNvSpPr/>
          <p:nvPr/>
        </p:nvSpPr>
        <p:spPr>
          <a:xfrm>
            <a:off x="571500" y="1770918"/>
            <a:ext cx="7924800" cy="103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800" dirty="0">
                <a:solidFill>
                  <a:srgbClr val="7030A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Create a  gift/draw a picture of a gift that you would give to Jesus – a special BABY</a:t>
            </a:r>
            <a:endParaRPr lang="en-GB" sz="2800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2" name="Picture 4" descr="Last-minute Christmas gift ideas - Saga">
            <a:extLst>
              <a:ext uri="{FF2B5EF4-FFF2-40B4-BE49-F238E27FC236}">
                <a16:creationId xmlns:a16="http://schemas.microsoft.com/office/drawing/2014/main" id="{8ABFBE12-CF48-44AC-82A9-DE833AB1E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152" y="3150629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791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rgbClr val="7030A0"/>
                </a:solidFill>
                <a:latin typeface="Century Gothic" panose="020B0502020202020204" pitchFamily="34" charset="0"/>
              </a:rPr>
              <a:t>Sacred Space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914400"/>
            <a:ext cx="8229600" cy="4267200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Ideas for the Worship Focus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00B0F0"/>
                </a:solidFill>
                <a:latin typeface="Century Gothic" panose="020B0502020202020204" pitchFamily="34" charset="0"/>
              </a:rPr>
              <a:t>Special covering – possibly using liturgical colours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7030A0"/>
                </a:solidFill>
                <a:latin typeface="Century Gothic" panose="020B0502020202020204" pitchFamily="34" charset="0"/>
              </a:rPr>
              <a:t>Candle or candles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00B0F0"/>
                </a:solidFill>
                <a:latin typeface="Century Gothic" panose="020B0502020202020204" pitchFamily="34" charset="0"/>
              </a:rPr>
              <a:t>Cross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7030A0"/>
                </a:solidFill>
                <a:latin typeface="Century Gothic" panose="020B0502020202020204" pitchFamily="34" charset="0"/>
              </a:rPr>
              <a:t>Prayer box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00B0F0"/>
                </a:solidFill>
                <a:latin typeface="Century Gothic" panose="020B0502020202020204" pitchFamily="34" charset="0"/>
              </a:rPr>
              <a:t>Pebbles (prayer)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7030A0"/>
                </a:solidFill>
                <a:latin typeface="Century Gothic" panose="020B0502020202020204" pitchFamily="34" charset="0"/>
              </a:rPr>
              <a:t>Flowers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316" name="Picture 4" descr="Image result for whole school worship tab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1876">
            <a:off x="3339938" y="2629147"/>
            <a:ext cx="41275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3324" name="Picture 12" descr="Image result for prayer pebb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826">
            <a:off x="2182421" y="4093021"/>
            <a:ext cx="1592785" cy="212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3329" name="Picture 17" descr="Image result for wooden cros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193">
            <a:off x="6448142" y="1857049"/>
            <a:ext cx="1474064" cy="19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7956243-A83E-F74D-A303-624838BE9263}"/>
              </a:ext>
            </a:extLst>
          </p:cNvPr>
          <p:cNvGrpSpPr/>
          <p:nvPr/>
        </p:nvGrpSpPr>
        <p:grpSpPr>
          <a:xfrm>
            <a:off x="8524637" y="-35728"/>
            <a:ext cx="695563" cy="6857997"/>
            <a:chOff x="11282948" y="-1"/>
            <a:chExt cx="981093" cy="706839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CE6543-D4A8-BD46-9E66-F51B338828F6}"/>
                </a:ext>
              </a:extLst>
            </p:cNvPr>
            <p:cNvSpPr txBox="1"/>
            <p:nvPr/>
          </p:nvSpPr>
          <p:spPr>
            <a:xfrm>
              <a:off x="11282948" y="-1"/>
              <a:ext cx="981093" cy="7068399"/>
            </a:xfrm>
            <a:prstGeom prst="rect">
              <a:avLst/>
            </a:prstGeom>
            <a:solidFill>
              <a:srgbClr val="7030A0"/>
            </a:solidFill>
          </p:spPr>
          <p:txBody>
            <a:bodyPr vert="vert"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prstClr val="black"/>
                  </a:solidFill>
                  <a:latin typeface="Century Gothic" panose="020B0502020202020204" pitchFamily="34" charset="0"/>
                  <a:ea typeface="Abadi MT Condensed Extra Bold" charset="0"/>
                  <a:cs typeface="Abadi MT Condensed Extra Bold" charset="0"/>
                </a:rPr>
                <a:t>Preparation time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3E6319B-4040-F040-8130-C5A3B0978768}"/>
                </a:ext>
              </a:extLst>
            </p:cNvPr>
            <p:cNvCxnSpPr/>
            <p:nvPr/>
          </p:nvCxnSpPr>
          <p:spPr>
            <a:xfrm>
              <a:off x="11755273" y="408075"/>
              <a:ext cx="0" cy="108987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EC3B393-D674-7F42-B5C8-BB0565886802}"/>
                </a:ext>
              </a:extLst>
            </p:cNvPr>
            <p:cNvCxnSpPr/>
            <p:nvPr/>
          </p:nvCxnSpPr>
          <p:spPr>
            <a:xfrm flipH="1">
              <a:off x="11400291" y="743663"/>
              <a:ext cx="70996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50349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marL="0" indent="0"/>
            <a:r>
              <a:rPr lang="en-GB" b="1" dirty="0">
                <a:solidFill>
                  <a:srgbClr val="FF0000"/>
                </a:solidFill>
                <a:latin typeface="Century Gothic" panose="020B0502020202020204" pitchFamily="34" charset="0"/>
              </a:rPr>
              <a:t>SEND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God’s blessing surround us today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2FAF33-098E-483C-AB9A-8A503479F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85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681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Christ our Lord,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whom kings bowed down in worship and offered gifts,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reveal to you his glory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pour upon you the riches of his grace;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the blessing of the Father, Son and Holy Spirit,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be with us all, evermore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844E40-350A-4DA8-B021-A1C477B67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279" y="-2569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44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 the Father,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who led the wise men by the shining of a star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find the Christ, the Light from light,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lead you throughout the 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the light of Christ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shine in your hearts and fill your lives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with his joy and peace.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06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 to love and serve the Lord.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In the name of Christ. 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peace, go in joy, go in love.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We go into the world to walk in God's light, to rejoice in God's love and to reflect God's glory.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061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652944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Wednesday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3524378"/>
            <a:ext cx="8229600" cy="2232115"/>
          </a:xfrm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5CA3D9-4E94-478C-AF99-FCC35F6FB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13" y="1860750"/>
            <a:ext cx="2127517" cy="212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E0A10A-8262-4289-A202-4D24E3FEE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6998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570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3005" y="300305"/>
            <a:ext cx="6514409" cy="1143000"/>
          </a:xfrm>
          <a:ln w="38100">
            <a:noFil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/>
            <a:r>
              <a:rPr lang="en-GB" b="1" dirty="0">
                <a:solidFill>
                  <a:srgbClr val="7030A0"/>
                </a:solidFill>
                <a:latin typeface="Century Gothic" panose="020B0502020202020204" pitchFamily="34" charset="0"/>
              </a:rPr>
              <a:t>              Gathering</a:t>
            </a: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In the name of the Father,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Son, 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Holy Spirit.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Grace, mercy and 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9537A7-C600-4995-9CE0-470D520BA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83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44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Lord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light of Christ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5889C9-0DCB-47ED-B05B-8F91942D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30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5" y="1066800"/>
            <a:ext cx="7321001" cy="5241769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Alleluia, alleluia.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We have seen his star at its rising,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and have come to pay him homage.</a:t>
            </a:r>
          </a:p>
          <a:p>
            <a:pPr marL="0" indent="0" algn="ctr">
              <a:buNone/>
            </a:pPr>
            <a:r>
              <a:rPr lang="en-GB" sz="4200" b="1" dirty="0">
                <a:latin typeface="Century Gothic" panose="020B0502020202020204" pitchFamily="34" charset="0"/>
              </a:rPr>
              <a:t>Alleluia.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30F04E-ED3E-4B70-B33E-B8913DF71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27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  <a:t>Engage</a:t>
            </a:r>
            <a:b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rgbClr val="00B050"/>
                </a:solidFill>
                <a:latin typeface="Century Gothic" panose="020B0502020202020204" pitchFamily="34" charset="0"/>
              </a:rPr>
              <a:t>Encourage children to engage with Bible/Christian teaching</a:t>
            </a:r>
            <a:endParaRPr lang="en-GB" sz="4000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828805"/>
            <a:ext cx="8197594" cy="1752595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GB" dirty="0">
                <a:latin typeface="Century Gothic" panose="020B0502020202020204" pitchFamily="34" charset="0"/>
              </a:rPr>
              <a:t>Wrap some rubbish gifts and ask volunteers to unwrap them.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  <a:p>
            <a:endParaRPr lang="en-GB" b="1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D4F69E-F487-43BA-99FC-62763141C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194" y="0"/>
            <a:ext cx="859537" cy="6858000"/>
          </a:xfrm>
          <a:prstGeom prst="rect">
            <a:avLst/>
          </a:prstGeom>
        </p:spPr>
      </p:pic>
      <p:pic>
        <p:nvPicPr>
          <p:cNvPr id="1030" name="Picture 6" descr="It's not the thought that counts at Christmas, it's how clever the present  is">
            <a:extLst>
              <a:ext uri="{FF2B5EF4-FFF2-40B4-BE49-F238E27FC236}">
                <a16:creationId xmlns:a16="http://schemas.microsoft.com/office/drawing/2014/main" id="{0ADB0204-BA27-4B3C-BDE9-905589545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352" y="3429000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00244209-E597-4BBE-BDB5-D4CA27B98E61}"/>
              </a:ext>
            </a:extLst>
          </p:cNvPr>
          <p:cNvSpPr/>
          <p:nvPr/>
        </p:nvSpPr>
        <p:spPr>
          <a:xfrm>
            <a:off x="349253" y="3939713"/>
            <a:ext cx="2717446" cy="1752595"/>
          </a:xfrm>
          <a:prstGeom prst="wedgeEllipseCallout">
            <a:avLst>
              <a:gd name="adj1" fmla="val 52837"/>
              <a:gd name="adj2" fmla="val 514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How did you feel unwrapping it?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B964B95B-5014-4A41-B358-C6ABB9E57362}"/>
              </a:ext>
            </a:extLst>
          </p:cNvPr>
          <p:cNvSpPr/>
          <p:nvPr/>
        </p:nvSpPr>
        <p:spPr>
          <a:xfrm>
            <a:off x="5737858" y="2514602"/>
            <a:ext cx="2717446" cy="1752595"/>
          </a:xfrm>
          <a:prstGeom prst="wedgeEllipseCallout">
            <a:avLst>
              <a:gd name="adj1" fmla="val -48111"/>
              <a:gd name="adj2" fmla="val 5029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How did you feel giving it?</a:t>
            </a:r>
          </a:p>
        </p:txBody>
      </p:sp>
    </p:spTree>
    <p:extLst>
      <p:ext uri="{BB962C8B-B14F-4D97-AF65-F5344CB8AC3E}">
        <p14:creationId xmlns:p14="http://schemas.microsoft.com/office/powerpoint/2010/main" val="2283855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  <a:t>Engage</a:t>
            </a:r>
            <a:b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rgbClr val="00B050"/>
                </a:solidFill>
                <a:latin typeface="Century Gothic" panose="020B0502020202020204" pitchFamily="34" charset="0"/>
              </a:rPr>
              <a:t>Encourage children to engage with Bible/Christian teaching</a:t>
            </a:r>
            <a:endParaRPr lang="en-GB" sz="4000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828805"/>
            <a:ext cx="8197594" cy="1752595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GB" dirty="0">
                <a:latin typeface="Century Gothic" panose="020B0502020202020204" pitchFamily="34" charset="0"/>
                <a:hlinkClick r:id="rId2"/>
              </a:rPr>
              <a:t>https://www.youtube.com/watch?v=14cBlpWzcFQ</a:t>
            </a:r>
            <a:endParaRPr lang="en-GB" dirty="0">
              <a:latin typeface="Century Gothic" panose="020B0502020202020204" pitchFamily="34" charset="0"/>
            </a:endParaRPr>
          </a:p>
          <a:p>
            <a:endParaRPr lang="en-GB" b="1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D4F69E-F487-43BA-99FC-62763141C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194" y="0"/>
            <a:ext cx="859537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052636-8955-4B2F-9684-F6483884E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598" y="2742774"/>
            <a:ext cx="5874198" cy="328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97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rgbClr val="7030A0"/>
                </a:solidFill>
                <a:latin typeface="Century Gothic" panose="020B0502020202020204" pitchFamily="34" charset="0"/>
              </a:rPr>
              <a:t>Music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1231970"/>
            <a:ext cx="8229600" cy="452452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200" b="1" dirty="0">
                <a:solidFill>
                  <a:srgbClr val="7030A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Ideas for music/songs to use whilst gathering</a:t>
            </a:r>
          </a:p>
          <a:p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</a:rPr>
              <a:t>Light of the World</a:t>
            </a:r>
          </a:p>
          <a:p>
            <a:pPr marL="0" indent="0">
              <a:buNone/>
            </a:pPr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  <a:hlinkClick r:id="rId3"/>
              </a:rPr>
              <a:t>https://www.youtube.com/watch?v=dCRunZGYBi4</a:t>
            </a:r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</a:rPr>
              <a:t>Christmas Medley</a:t>
            </a:r>
          </a:p>
          <a:p>
            <a:pPr marL="0" indent="0">
              <a:buNone/>
            </a:pPr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  <a:hlinkClick r:id="rId4"/>
              </a:rPr>
              <a:t>https://www.youtube.com/watch?v=H0iFgc5GjwA</a:t>
            </a:r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b="1" dirty="0">
              <a:solidFill>
                <a:srgbClr val="7030A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600" b="1" dirty="0">
                <a:solidFill>
                  <a:srgbClr val="7030A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Ideas for music/songs to use during worship</a:t>
            </a:r>
          </a:p>
          <a:p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</a:rPr>
              <a:t>Born is the King </a:t>
            </a:r>
          </a:p>
          <a:p>
            <a:pPr marL="0" indent="0">
              <a:buNone/>
            </a:pPr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  <a:hlinkClick r:id="rId5"/>
              </a:rPr>
              <a:t>https://www.youtube.com/watch?v=EnMBUjCPaZ0</a:t>
            </a:r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</a:rPr>
              <a:t>We Three Kings of Orient Are</a:t>
            </a:r>
          </a:p>
          <a:p>
            <a:pPr marL="0" indent="0">
              <a:buNone/>
            </a:pPr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  <a:hlinkClick r:id="rId6"/>
              </a:rPr>
              <a:t>https://www.youtube.com/watch?v=jBwL3y-Wlms&amp;vl=en</a:t>
            </a:r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</a:rPr>
              <a:t>Light of the World</a:t>
            </a:r>
          </a:p>
          <a:p>
            <a:pPr marL="0" indent="0">
              <a:buNone/>
            </a:pPr>
            <a:r>
              <a:rPr lang="en-GB" sz="1600" dirty="0">
                <a:latin typeface="Century Gothic" panose="020B0502020202020204" pitchFamily="34" charset="0"/>
                <a:cs typeface="Calibri" panose="020F0502020204030204" pitchFamily="34" charset="0"/>
                <a:hlinkClick r:id="rId7"/>
              </a:rPr>
              <a:t>https://www.youtube.com/watch?v=-MmRGSEG2LM</a:t>
            </a:r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endParaRPr lang="en-GB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endParaRPr lang="en-GB" sz="22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endParaRPr lang="en-GB" sz="22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200" u="sng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200" u="sng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3324" name="Picture 12" descr="Image result for prayer pebbl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826">
            <a:off x="821346" y="5514434"/>
            <a:ext cx="861358" cy="114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3329" name="Picture 17" descr="Image result for wooden cros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193">
            <a:off x="7115286" y="5512376"/>
            <a:ext cx="839031" cy="112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Music notation">
            <a:extLst>
              <a:ext uri="{FF2B5EF4-FFF2-40B4-BE49-F238E27FC236}">
                <a16:creationId xmlns:a16="http://schemas.microsoft.com/office/drawing/2014/main" id="{A4899EE4-D595-4FB4-8337-2740DFE837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58558" y="-91799"/>
            <a:ext cx="1447800" cy="1447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5BAB53-CA06-4499-8C62-CB67F885E4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22562" y="7937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708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  <a:t>Engage</a:t>
            </a:r>
            <a:b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rgbClr val="00B050"/>
                </a:solidFill>
                <a:latin typeface="Century Gothic" panose="020B0502020202020204" pitchFamily="34" charset="0"/>
              </a:rPr>
              <a:t>Encourage children to engage with Bible/Christian teaching</a:t>
            </a:r>
            <a:endParaRPr lang="en-GB" sz="4000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828805"/>
            <a:ext cx="8197594" cy="1752595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entury Gothic" panose="020B0502020202020204" pitchFamily="34" charset="0"/>
                <a:hlinkClick r:id="rId2"/>
              </a:rPr>
              <a:t>https://www.samaritans-purse.org.uk/what-we-do/operation-christmas-child/occ-videos/</a:t>
            </a:r>
            <a:endParaRPr lang="en-GB" dirty="0">
              <a:latin typeface="Century Gothic" panose="020B0502020202020204" pitchFamily="34" charset="0"/>
            </a:endParaRPr>
          </a:p>
          <a:p>
            <a:endParaRPr lang="en-GB" b="1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D4F69E-F487-43BA-99FC-62763141C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194" y="0"/>
            <a:ext cx="8595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569D07-B842-4DAA-B00F-1510BA6735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9268" y="2906761"/>
            <a:ext cx="5051422" cy="334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139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EC03F53-640A-4C96-B423-66524E121E7F}"/>
              </a:ext>
            </a:extLst>
          </p:cNvPr>
          <p:cNvSpPr txBox="1"/>
          <p:nvPr/>
        </p:nvSpPr>
        <p:spPr>
          <a:xfrm>
            <a:off x="990600" y="110254"/>
            <a:ext cx="794899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Look at examples of charities that provide gifts at Christmas.</a:t>
            </a:r>
          </a:p>
          <a:p>
            <a:endParaRPr lang="en-GB" b="1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3777C9-4894-45BC-8E81-39E1F2388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EF6857-149B-46A6-944D-C471E794F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40962">
            <a:off x="3885002" y="1247980"/>
            <a:ext cx="4064000" cy="22653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63ED5D-8726-4387-813E-39CCCCB45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401807">
            <a:off x="876300" y="4204426"/>
            <a:ext cx="6324600" cy="172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037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200" dirty="0" err="1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</a:t>
            </a:r>
            <a:r>
              <a:rPr lang="en-GB" sz="22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to the theme thoughtfully and prayerfully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CA20B139-CAF5-4814-A48C-89C235C9C4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600206"/>
            <a:ext cx="791908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30754B-195B-4716-B125-7BDD752E9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19" y="0"/>
            <a:ext cx="859537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AE042F-1A2A-41C4-A802-EC41637082E0}"/>
              </a:ext>
            </a:extLst>
          </p:cNvPr>
          <p:cNvSpPr/>
          <p:nvPr/>
        </p:nvSpPr>
        <p:spPr>
          <a:xfrm>
            <a:off x="727002" y="2632722"/>
            <a:ext cx="7467601" cy="2859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 a Christmas box for the homeless – assemble with objects brought in/ bring in shoe boxes if school takes part in this project.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Create a Christmas card for someone in the community – lonely, homeless etc</a:t>
            </a:r>
          </a:p>
        </p:txBody>
      </p:sp>
      <p:pic>
        <p:nvPicPr>
          <p:cNvPr id="3076" name="Picture 4" descr="Brush Tooth Paste Free Photo - Toothbrush Clipart , Free Transparent Clipart  - ClipartKey">
            <a:extLst>
              <a:ext uri="{FF2B5EF4-FFF2-40B4-BE49-F238E27FC236}">
                <a16:creationId xmlns:a16="http://schemas.microsoft.com/office/drawing/2014/main" id="{B6406575-545B-42EA-9522-EB99E0402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5552">
            <a:off x="5962863" y="5121282"/>
            <a:ext cx="1904970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he dirty history of soap">
            <a:extLst>
              <a:ext uri="{FF2B5EF4-FFF2-40B4-BE49-F238E27FC236}">
                <a16:creationId xmlns:a16="http://schemas.microsoft.com/office/drawing/2014/main" id="{74A02130-8CC5-4D78-913E-877785565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5" r="11483" b="22004"/>
          <a:stretch/>
        </p:blipFill>
        <p:spPr bwMode="auto">
          <a:xfrm rot="21237187">
            <a:off x="238049" y="1427699"/>
            <a:ext cx="1496019" cy="103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622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 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200" dirty="0" err="1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Respond</a:t>
            </a:r>
            <a:r>
              <a:rPr lang="en-GB" sz="22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to the theme thoughtfully and prayerfully</a:t>
            </a:r>
            <a:br>
              <a:rPr lang="en-GB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n-GB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577"/>
            <a:ext cx="87304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A close up of a keyboard&#10;&#10;Description automatically generated">
            <a:extLst>
              <a:ext uri="{FF2B5EF4-FFF2-40B4-BE49-F238E27FC236}">
                <a16:creationId xmlns:a16="http://schemas.microsoft.com/office/drawing/2014/main" id="{E42E21A1-5428-4C7E-83F7-0F1E09D89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8965" y="1672841"/>
            <a:ext cx="7210115" cy="47253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31A8A7-C47D-4C5C-8513-3A3036C31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2256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732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marL="0" indent="0"/>
            <a:r>
              <a:rPr lang="en-GB" b="1" dirty="0">
                <a:solidFill>
                  <a:srgbClr val="FF0000"/>
                </a:solidFill>
                <a:latin typeface="Century Gothic" panose="020B0502020202020204" pitchFamily="34" charset="0"/>
              </a:rPr>
              <a:t>SEND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God’s blessing surround us today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2FAF33-098E-483C-AB9A-8A503479F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85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680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Christ our Lord,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whom kings bowed down in worship and offered gifts,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reveal to you his glory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pour upon you the riches of his grace;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the blessing of the Father, Son and Holy Spirit,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be with us all, evermore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844E40-350A-4DA8-B021-A1C477B67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279" y="-2569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329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God the Father,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who led the wise men by the shining of a star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to find the Christ, the Light from light,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lead you throughout the day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May the light of Christ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shine in your hearts and fill your lives</a:t>
            </a: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with his joy and peace.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718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 to love and serve the Lord.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In the name of Christ. 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Go in peace, go in joy, go in love.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Amen.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GB" sz="4000" dirty="0">
                <a:latin typeface="Century Gothic" panose="020B0502020202020204" pitchFamily="34" charset="0"/>
              </a:rPr>
              <a:t>We go into the world to walk in God's light, to rejoice in God's love and to reflect God's glory.</a:t>
            </a:r>
          </a:p>
          <a:p>
            <a:pPr marL="0" indent="0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Lichfield Diocese 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2403"/>
            <a:ext cx="1143000" cy="150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D08FD4-3488-49C6-A95A-328E11DA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374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652944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Thursday</a:t>
            </a:r>
            <a:b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Meditation</a:t>
            </a:r>
            <a:b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3524378"/>
            <a:ext cx="8229600" cy="2232115"/>
          </a:xfrm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pPr marL="0" indent="0">
              <a:buNone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http://www.ldbe.co.uk/about/guidance-resources/worship-and-meditation/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7F5FF5-C022-453E-9672-B254045343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459" y="1999104"/>
            <a:ext cx="1981200" cy="1838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0D716B-D251-4928-8421-891FF87B32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6256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855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957708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Friday</a:t>
            </a:r>
            <a:b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Celebration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3524378"/>
            <a:ext cx="8229600" cy="2232115"/>
          </a:xfrm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E1257B8-B2BB-469D-96C8-09AB34431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205333"/>
            <a:ext cx="1995264" cy="20714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7D8128-C8AA-4714-B8D4-55163D9FEE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3231" y="13074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8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2652944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Monday</a:t>
            </a:r>
            <a:br>
              <a:rPr lang="en-GB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br>
              <a:rPr lang="en-GB" dirty="0">
                <a:latin typeface="Century Gothic" panose="020B0502020202020204" pitchFamily="34" charset="0"/>
              </a:rPr>
            </a:b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941" y="3524378"/>
            <a:ext cx="8229600" cy="2232115"/>
          </a:xfrm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sp>
        <p:nvSpPr>
          <p:cNvPr id="5" name="AutoShape 8" descr="Image result for prayer pebbl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10" descr="Image result for prayer pebbles"/>
          <p:cNvSpPr>
            <a:spLocks noChangeAspect="1" noChangeArrowheads="1"/>
          </p:cNvSpPr>
          <p:nvPr/>
        </p:nvSpPr>
        <p:spPr bwMode="auto">
          <a:xfrm>
            <a:off x="307975" y="79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AutoShape 14" descr="Image result for prayer cross"/>
          <p:cNvSpPr>
            <a:spLocks noChangeAspect="1" noChangeArrowheads="1"/>
          </p:cNvSpPr>
          <p:nvPr/>
        </p:nvSpPr>
        <p:spPr bwMode="auto">
          <a:xfrm>
            <a:off x="460375" y="1603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44214-E6BF-4817-9EE6-27B26A902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592" y="1676400"/>
            <a:ext cx="2950535" cy="29064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6D76C6-8EF9-484C-B149-FDD2629D6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423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06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3005" y="300305"/>
            <a:ext cx="6514409" cy="1143000"/>
          </a:xfrm>
          <a:ln w="38100">
            <a:noFil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/>
            <a:r>
              <a:rPr lang="en-GB" b="1" dirty="0">
                <a:solidFill>
                  <a:srgbClr val="7030A0"/>
                </a:solidFill>
                <a:latin typeface="Century Gothic" panose="020B0502020202020204" pitchFamily="34" charset="0"/>
              </a:rPr>
              <a:t>              Gathering</a:t>
            </a:r>
            <a:endParaRPr lang="en-GB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In the name of the Father,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Son, </a:t>
            </a: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and of the Holy Spirit.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Amen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Grace, mercy and 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9537A7-C600-4995-9CE0-470D520BA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834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40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Lord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Peace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n-GB" sz="4000" dirty="0">
                <a:latin typeface="Century Gothic" panose="020B0502020202020204" pitchFamily="34" charset="0"/>
              </a:rPr>
              <a:t>The light of Christ be with you</a:t>
            </a:r>
          </a:p>
          <a:p>
            <a:pPr marL="0" indent="0" algn="ctr">
              <a:buNone/>
            </a:pPr>
            <a:r>
              <a:rPr lang="en-GB" sz="4000" b="1" dirty="0">
                <a:latin typeface="Century Gothic" panose="020B0502020202020204" pitchFamily="34" charset="0"/>
              </a:rPr>
              <a:t>And also with you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5889C9-0DCB-47ED-B05B-8F91942D7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95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5" y="1066800"/>
            <a:ext cx="7321001" cy="5241769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Alleluia, alleluia.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We have seen his star at its rising,</a:t>
            </a:r>
          </a:p>
          <a:p>
            <a:pPr marL="0" indent="0" algn="ctr">
              <a:buNone/>
            </a:pPr>
            <a:r>
              <a:rPr lang="en-GB" sz="4200" dirty="0">
                <a:latin typeface="Century Gothic" panose="020B0502020202020204" pitchFamily="34" charset="0"/>
              </a:rPr>
              <a:t>and have come to pay him homage.</a:t>
            </a:r>
          </a:p>
          <a:p>
            <a:pPr marL="0" indent="0" algn="ctr">
              <a:buNone/>
            </a:pPr>
            <a:r>
              <a:rPr lang="en-GB" sz="4200" b="1" dirty="0">
                <a:latin typeface="Century Gothic" panose="020B0502020202020204" pitchFamily="34" charset="0"/>
              </a:rPr>
              <a:t>Alleluia.</a:t>
            </a:r>
          </a:p>
          <a:p>
            <a:pPr marL="0" indent="0" algn="ctr">
              <a:buNone/>
            </a:pPr>
            <a:endParaRPr lang="en-GB" sz="4000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30F04E-ED3E-4B70-B33E-B8913DF71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7580" y="0"/>
            <a:ext cx="859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14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0" indent="0"/>
            <a: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  <a:t>ENGAGE </a:t>
            </a:r>
            <a:br>
              <a:rPr lang="en-GB" b="1" dirty="0">
                <a:solidFill>
                  <a:srgbClr val="00B050"/>
                </a:solidFill>
                <a:latin typeface="Century Gothic" panose="020B0502020202020204" pitchFamily="34" charset="0"/>
              </a:rPr>
            </a:br>
            <a:r>
              <a:rPr lang="en-GB" sz="2200" dirty="0">
                <a:solidFill>
                  <a:srgbClr val="00B050"/>
                </a:solidFill>
                <a:latin typeface="Century Gothic" panose="020B0502020202020204" pitchFamily="34" charset="0"/>
              </a:rPr>
              <a:t>Encourage children to engage with Bible/Christian teaching</a:t>
            </a:r>
            <a:endParaRPr lang="en-GB" sz="4000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828805"/>
            <a:ext cx="70866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Century Gothic" panose="020B0502020202020204" pitchFamily="34" charset="0"/>
                <a:hlinkClick r:id="rId2"/>
              </a:rPr>
              <a:t>https://www.youtube.com/watch?v=NWk8WCOdnV4</a:t>
            </a:r>
            <a:endParaRPr lang="en-GB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Lichfield Diocese 2020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49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5F29E0-7E72-42C1-96F6-EEB215CFF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5304" y="0"/>
            <a:ext cx="85953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4FCB94-2D08-4D99-A95F-5E484CC3B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9202" y="2896337"/>
            <a:ext cx="58483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32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2005</Words>
  <Application>Microsoft Office PowerPoint</Application>
  <PresentationFormat>On-screen Show (4:3)</PresentationFormat>
  <Paragraphs>344</Paragraphs>
  <Slides>49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Century Gothic</vt:lpstr>
      <vt:lpstr>Courier New</vt:lpstr>
      <vt:lpstr>Office Theme</vt:lpstr>
      <vt:lpstr>2_Office Theme</vt:lpstr>
      <vt:lpstr>Three Gifts Classroom Worship </vt:lpstr>
      <vt:lpstr>PowerPoint Presentation</vt:lpstr>
      <vt:lpstr> Sacred Space  </vt:lpstr>
      <vt:lpstr> Music  </vt:lpstr>
      <vt:lpstr> Monday  </vt:lpstr>
      <vt:lpstr>              Gathering</vt:lpstr>
      <vt:lpstr>PowerPoint Presentation</vt:lpstr>
      <vt:lpstr>PowerPoint Presentation</vt:lpstr>
      <vt:lpstr>ENGAGE  Encourage children to engage with Bible/Christian teaching</vt:lpstr>
      <vt:lpstr>PowerPoint Presentation</vt:lpstr>
      <vt:lpstr>PowerPoint Presentation</vt:lpstr>
      <vt:lpstr>PowerPoint Presentation</vt:lpstr>
      <vt:lpstr>   RESPOND   Encourage children to improvise prayers about gifts/based on the passage </vt:lpstr>
      <vt:lpstr> RESPOND  Respond to the theme thoughtfully and prayerfully </vt:lpstr>
      <vt:lpstr>SEND</vt:lpstr>
      <vt:lpstr>PowerPoint Presentation</vt:lpstr>
      <vt:lpstr>PowerPoint Presentation</vt:lpstr>
      <vt:lpstr>PowerPoint Presentation</vt:lpstr>
      <vt:lpstr> Tuesday  </vt:lpstr>
      <vt:lpstr>              Gathering</vt:lpstr>
      <vt:lpstr>PowerPoint Presentation</vt:lpstr>
      <vt:lpstr>PowerPoint Presentation</vt:lpstr>
      <vt:lpstr>Engage Encourage children to engage with Bible/Christian teaching</vt:lpstr>
      <vt:lpstr>PowerPoint Presentation</vt:lpstr>
      <vt:lpstr>PowerPoint Presentation</vt:lpstr>
      <vt:lpstr>PowerPoint Presentation</vt:lpstr>
      <vt:lpstr>PowerPoint Presentation</vt:lpstr>
      <vt:lpstr> RESPOND  Respond to the theme thoughtfully and prayerfully </vt:lpstr>
      <vt:lpstr> RESPOND  Respond to the theme thoughtfully and prayerfully </vt:lpstr>
      <vt:lpstr>SEND</vt:lpstr>
      <vt:lpstr>PowerPoint Presentation</vt:lpstr>
      <vt:lpstr>PowerPoint Presentation</vt:lpstr>
      <vt:lpstr>PowerPoint Presentation</vt:lpstr>
      <vt:lpstr> Wednesday  </vt:lpstr>
      <vt:lpstr>              Gathering</vt:lpstr>
      <vt:lpstr>PowerPoint Presentation</vt:lpstr>
      <vt:lpstr>PowerPoint Presentation</vt:lpstr>
      <vt:lpstr>Engage Encourage children to engage with Bible/Christian teaching</vt:lpstr>
      <vt:lpstr>Engage Encourage children to engage with Bible/Christian teaching</vt:lpstr>
      <vt:lpstr>Engage Encourage children to engage with Bible/Christian teaching</vt:lpstr>
      <vt:lpstr>PowerPoint Presentation</vt:lpstr>
      <vt:lpstr> RESPOND  Respond to the theme thoughtfully and prayerfully </vt:lpstr>
      <vt:lpstr> RESPOND  Respond to the theme thoughtfully and prayerfully </vt:lpstr>
      <vt:lpstr>SEND</vt:lpstr>
      <vt:lpstr>PowerPoint Presentation</vt:lpstr>
      <vt:lpstr>PowerPoint Presentation</vt:lpstr>
      <vt:lpstr>PowerPoint Presentation</vt:lpstr>
      <vt:lpstr>  Thursday Meditation   </vt:lpstr>
      <vt:lpstr> Friday Celebration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Rainbow  Classroom Worship</dc:title>
  <dc:creator>Alex Wolvers</dc:creator>
  <cp:lastModifiedBy>Lynsay Jennings</cp:lastModifiedBy>
  <cp:revision>38</cp:revision>
  <dcterms:created xsi:type="dcterms:W3CDTF">2020-08-12T11:54:37Z</dcterms:created>
  <dcterms:modified xsi:type="dcterms:W3CDTF">2020-09-18T12:18:47Z</dcterms:modified>
</cp:coreProperties>
</file>