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7" r:id="rId5"/>
    <p:sldId id="268" r:id="rId6"/>
    <p:sldId id="262" r:id="rId7"/>
    <p:sldId id="266" r:id="rId8"/>
    <p:sldId id="260" r:id="rId9"/>
    <p:sldId id="263" r:id="rId10"/>
    <p:sldId id="264" r:id="rId11"/>
    <p:sldId id="265"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644"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dirty="0"/>
              <a:pPr/>
              <a:t>12/11/2020</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dirty="0"/>
              <a:pPr/>
              <a:t>12/11/2020</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12/11/2020</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12/11/2020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12/11/2020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12/11/2020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12/11/2020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12/11/2020</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dirty="0"/>
              <a:pPr/>
              <a:t>12/11/2020</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dirty="0"/>
              <a:pPr/>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hyperlink" Target="https://commons.wikimedia.org/wiki/File:United_Kingdom_Flag_Background.svg" TargetMode="External"/><Relationship Id="rId2" Type="http://schemas.openxmlformats.org/officeDocument/2006/relationships/image" Target="../media/image6.png"/><Relationship Id="rId1" Type="http://schemas.openxmlformats.org/officeDocument/2006/relationships/slideLayout" Target="../slideLayouts/slideLayout6.xml"/><Relationship Id="rId4" Type="http://schemas.openxmlformats.org/officeDocument/2006/relationships/hyperlink" Target="https://creativecommons.org/licenses/by-sa/3.0/"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2A6ED-D597-429E-A2B5-6ABED52E1BB5}"/>
              </a:ext>
            </a:extLst>
          </p:cNvPr>
          <p:cNvSpPr>
            <a:spLocks noGrp="1"/>
          </p:cNvSpPr>
          <p:nvPr>
            <p:ph type="ctrTitle"/>
          </p:nvPr>
        </p:nvSpPr>
        <p:spPr/>
        <p:txBody>
          <a:bodyPr>
            <a:normAutofit/>
          </a:bodyPr>
          <a:lstStyle/>
          <a:p>
            <a:r>
              <a:rPr lang="en-GB" sz="6600" dirty="0"/>
              <a:t>Picture Reflections</a:t>
            </a:r>
          </a:p>
        </p:txBody>
      </p:sp>
      <p:sp>
        <p:nvSpPr>
          <p:cNvPr id="3" name="Subtitle 2">
            <a:extLst>
              <a:ext uri="{FF2B5EF4-FFF2-40B4-BE49-F238E27FC236}">
                <a16:creationId xmlns:a16="http://schemas.microsoft.com/office/drawing/2014/main" id="{84BB492B-99BC-41DB-B0C4-56BD035EB387}"/>
              </a:ext>
            </a:extLst>
          </p:cNvPr>
          <p:cNvSpPr>
            <a:spLocks noGrp="1"/>
          </p:cNvSpPr>
          <p:nvPr>
            <p:ph type="subTitle" idx="1"/>
          </p:nvPr>
        </p:nvSpPr>
        <p:spPr/>
        <p:txBody>
          <a:bodyPr>
            <a:normAutofit/>
          </a:bodyPr>
          <a:lstStyle/>
          <a:p>
            <a:pPr algn="r"/>
            <a:r>
              <a:rPr lang="en-GB" sz="3200" dirty="0"/>
              <a:t>Equality and Respect </a:t>
            </a:r>
          </a:p>
        </p:txBody>
      </p:sp>
    </p:spTree>
    <p:extLst>
      <p:ext uri="{BB962C8B-B14F-4D97-AF65-F5344CB8AC3E}">
        <p14:creationId xmlns:p14="http://schemas.microsoft.com/office/powerpoint/2010/main" val="35733943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reflection</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575894" y="2066925"/>
            <a:ext cx="11158905" cy="462459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TextBox 3">
            <a:extLst>
              <a:ext uri="{FF2B5EF4-FFF2-40B4-BE49-F238E27FC236}">
                <a16:creationId xmlns:a16="http://schemas.microsoft.com/office/drawing/2014/main" id="{B610516A-8D7C-4624-948F-1644466570C7}"/>
              </a:ext>
            </a:extLst>
          </p:cNvPr>
          <p:cNvSpPr txBox="1"/>
          <p:nvPr/>
        </p:nvSpPr>
        <p:spPr>
          <a:xfrm>
            <a:off x="794802" y="2255563"/>
            <a:ext cx="10591800" cy="5078313"/>
          </a:xfrm>
          <a:prstGeom prst="rect">
            <a:avLst/>
          </a:prstGeom>
          <a:noFill/>
        </p:spPr>
        <p:txBody>
          <a:bodyPr wrap="square" rtlCol="0">
            <a:spAutoFit/>
          </a:bodyPr>
          <a:lstStyle/>
          <a:p>
            <a:r>
              <a:rPr lang="en-GB" dirty="0">
                <a:latin typeface="Century Gothic" panose="020B0502020202020204" pitchFamily="34" charset="0"/>
              </a:rPr>
              <a:t>The shepherds in Luke’s Christmas story don’t make it warm and cuddly. In fact they make it an extraordinary event. When a royal baby is born in the UK, there is a great fuss made. There is an announcement posted outside Buckingham Palace, the newspapers run headlines and reporters gather outside the hospital to get the first photograph. Jesus’ birth was completely the opposite. When God came to earth as a baby we see the world turned upside down. In Luke’s account of the first Christmas the poor, the marginalized, the people without any power or privilege, like the shepherds, are told first about this amazing birth. What is more amazing is that they are told via a host of angels – God’s heavenly messengers are sent to tell these unsuspecting shepherds to most amazing news of all times.</a:t>
            </a:r>
          </a:p>
          <a:p>
            <a:endParaRPr lang="en-GB" dirty="0">
              <a:latin typeface="Century Gothic" panose="020B0502020202020204" pitchFamily="34" charset="0"/>
            </a:endParaRPr>
          </a:p>
          <a:p>
            <a:r>
              <a:rPr lang="en-GB" dirty="0">
                <a:latin typeface="Century Gothic" panose="020B0502020202020204" pitchFamily="34" charset="0"/>
              </a:rPr>
              <a:t>This account of the first Christmas shows how much God values and respects all people. In God’s kingdom there is equality for all.</a:t>
            </a:r>
          </a:p>
          <a:p>
            <a:endParaRPr lang="en-GB" dirty="0">
              <a:latin typeface="Century Gothic" panose="020B0502020202020204" pitchFamily="34" charset="0"/>
            </a:endParaRPr>
          </a:p>
          <a:p>
            <a:pPr algn="ctr"/>
            <a:r>
              <a:rPr lang="en-GB" b="1" dirty="0">
                <a:solidFill>
                  <a:srgbClr val="C00000"/>
                </a:solidFill>
                <a:latin typeface="Century Gothic" panose="020B0502020202020204" pitchFamily="34" charset="0"/>
              </a:rPr>
              <a:t>Who are the downtrodden and forgotten in our society? </a:t>
            </a:r>
          </a:p>
          <a:p>
            <a:pPr algn="ctr"/>
            <a:r>
              <a:rPr lang="en-GB" b="1" dirty="0">
                <a:solidFill>
                  <a:srgbClr val="C00000"/>
                </a:solidFill>
                <a:latin typeface="Century Gothic" panose="020B0502020202020204" pitchFamily="34" charset="0"/>
              </a:rPr>
              <a:t>What do we learn from this story about how we should treat them?</a:t>
            </a:r>
          </a:p>
          <a:p>
            <a:endParaRPr lang="en-GB" dirty="0">
              <a:latin typeface="Century Gothic" panose="020B0502020202020204" pitchFamily="34" charset="0"/>
            </a:endParaRPr>
          </a:p>
          <a:p>
            <a:endParaRPr lang="en-GB" dirty="0">
              <a:latin typeface="Century Gothic" panose="020B0502020202020204" pitchFamily="34" charset="0"/>
            </a:endParaRPr>
          </a:p>
          <a:p>
            <a:endParaRPr lang="en-GB" dirty="0">
              <a:latin typeface="Century Gothic" panose="020B0502020202020204" pitchFamily="34" charset="0"/>
            </a:endParaRPr>
          </a:p>
        </p:txBody>
      </p:sp>
    </p:spTree>
    <p:extLst>
      <p:ext uri="{BB962C8B-B14F-4D97-AF65-F5344CB8AC3E}">
        <p14:creationId xmlns:p14="http://schemas.microsoft.com/office/powerpoint/2010/main" val="33971674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ogo, company name&#10;&#10;Description automatically generated">
            <a:extLst>
              <a:ext uri="{FF2B5EF4-FFF2-40B4-BE49-F238E27FC236}">
                <a16:creationId xmlns:a16="http://schemas.microsoft.com/office/drawing/2014/main" id="{3F3FEC4F-2ADA-4713-A0E5-1B234CA01081}"/>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0" y="381000"/>
            <a:ext cx="12192000" cy="6096000"/>
          </a:xfrm>
          <a:prstGeom prst="rect">
            <a:avLst/>
          </a:prstGeom>
        </p:spPr>
      </p:pic>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British Values</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5" name="TextBox 4">
            <a:extLst>
              <a:ext uri="{FF2B5EF4-FFF2-40B4-BE49-F238E27FC236}">
                <a16:creationId xmlns:a16="http://schemas.microsoft.com/office/drawing/2014/main" id="{67118D01-90CC-4AE8-8871-0E41A97E204C}"/>
              </a:ext>
            </a:extLst>
          </p:cNvPr>
          <p:cNvSpPr txBox="1"/>
          <p:nvPr/>
        </p:nvSpPr>
        <p:spPr>
          <a:xfrm>
            <a:off x="1080549" y="2422206"/>
            <a:ext cx="10020300" cy="3785652"/>
          </a:xfrm>
          <a:prstGeom prst="rect">
            <a:avLst/>
          </a:prstGeom>
          <a:noFill/>
        </p:spPr>
        <p:txBody>
          <a:bodyPr wrap="square" rtlCol="0">
            <a:spAutoFit/>
          </a:bodyPr>
          <a:lstStyle/>
          <a:p>
            <a:pPr algn="ctr"/>
            <a:r>
              <a:rPr lang="en-GB" sz="4000" b="1" dirty="0"/>
              <a:t>Respect</a:t>
            </a:r>
          </a:p>
          <a:p>
            <a:pPr algn="ctr"/>
            <a:r>
              <a:rPr lang="en-GB" sz="4000" dirty="0"/>
              <a:t>We respect others</a:t>
            </a:r>
          </a:p>
          <a:p>
            <a:pPr algn="ctr"/>
            <a:r>
              <a:rPr lang="en-GB" sz="4000" dirty="0"/>
              <a:t>We know that we are all special</a:t>
            </a:r>
          </a:p>
          <a:p>
            <a:pPr algn="ctr"/>
            <a:r>
              <a:rPr lang="en-GB" sz="4000" dirty="0"/>
              <a:t>We understand the consequences of our actions</a:t>
            </a:r>
          </a:p>
          <a:p>
            <a:pPr algn="ctr"/>
            <a:r>
              <a:rPr lang="en-GB" sz="4000" dirty="0"/>
              <a:t>We treat everybody equally</a:t>
            </a:r>
          </a:p>
        </p:txBody>
      </p:sp>
      <p:sp>
        <p:nvSpPr>
          <p:cNvPr id="7" name="TextBox 6">
            <a:extLst>
              <a:ext uri="{FF2B5EF4-FFF2-40B4-BE49-F238E27FC236}">
                <a16:creationId xmlns:a16="http://schemas.microsoft.com/office/drawing/2014/main" id="{5A39F38C-610D-4AC5-9012-987C8E2CC2CF}"/>
              </a:ext>
            </a:extLst>
          </p:cNvPr>
          <p:cNvSpPr txBox="1"/>
          <p:nvPr/>
        </p:nvSpPr>
        <p:spPr>
          <a:xfrm>
            <a:off x="0" y="6477000"/>
            <a:ext cx="12192000" cy="230832"/>
          </a:xfrm>
          <a:prstGeom prst="rect">
            <a:avLst/>
          </a:prstGeom>
          <a:noFill/>
        </p:spPr>
        <p:txBody>
          <a:bodyPr wrap="square" rtlCol="0">
            <a:spAutoFit/>
          </a:bodyPr>
          <a:lstStyle/>
          <a:p>
            <a:r>
              <a:rPr lang="en-GB" sz="900">
                <a:hlinkClick r:id="rId3" tooltip="https://commons.wikimedia.org/wiki/File:United_Kingdom_Flag_Background.svg"/>
              </a:rPr>
              <a:t>This Photo</a:t>
            </a:r>
            <a:r>
              <a:rPr lang="en-GB" sz="900"/>
              <a:t> by Unknown Author is licensed under </a:t>
            </a:r>
            <a:r>
              <a:rPr lang="en-GB" sz="900">
                <a:hlinkClick r:id="rId4" tooltip="https://creativecommons.org/licenses/by-sa/3.0/"/>
              </a:rPr>
              <a:t>CC BY-SA</a:t>
            </a:r>
            <a:endParaRPr lang="en-GB" sz="900"/>
          </a:p>
        </p:txBody>
      </p:sp>
    </p:spTree>
    <p:extLst>
      <p:ext uri="{BB962C8B-B14F-4D97-AF65-F5344CB8AC3E}">
        <p14:creationId xmlns:p14="http://schemas.microsoft.com/office/powerpoint/2010/main" val="29105955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 name="Rectangle 40">
            <a:extLst>
              <a:ext uri="{FF2B5EF4-FFF2-40B4-BE49-F238E27FC236}">
                <a16:creationId xmlns:a16="http://schemas.microsoft.com/office/drawing/2014/main" id="{8C266B9D-DC87-430A-8D3A-2E83639A17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69282F36-261B-49B3-8CA9-FB857C475A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5422"/>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45" name="Rectangle 44">
            <a:extLst>
              <a:ext uri="{FF2B5EF4-FFF2-40B4-BE49-F238E27FC236}">
                <a16:creationId xmlns:a16="http://schemas.microsoft.com/office/drawing/2014/main" id="{B87215C3-3B83-4BE7-9213-26E084BD61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4341"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47" name="Rectangle 46">
            <a:extLst>
              <a:ext uri="{FF2B5EF4-FFF2-40B4-BE49-F238E27FC236}">
                <a16:creationId xmlns:a16="http://schemas.microsoft.com/office/drawing/2014/main" id="{13A105D4-2907-419E-8223-4C266BA1E5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pic>
        <p:nvPicPr>
          <p:cNvPr id="4" name="Picture 3" descr="A picture containing bird, water, light, skiing&#10;&#10;Description automatically generated">
            <a:extLst>
              <a:ext uri="{FF2B5EF4-FFF2-40B4-BE49-F238E27FC236}">
                <a16:creationId xmlns:a16="http://schemas.microsoft.com/office/drawing/2014/main" id="{6FBF90FC-A83B-4964-A74F-63FA91085DB2}"/>
              </a:ext>
            </a:extLst>
          </p:cNvPr>
          <p:cNvPicPr>
            <a:picLocks noChangeAspect="1"/>
          </p:cNvPicPr>
          <p:nvPr/>
        </p:nvPicPr>
        <p:blipFill>
          <a:blip r:embed="rId2"/>
          <a:stretch>
            <a:fillRect/>
          </a:stretch>
        </p:blipFill>
        <p:spPr>
          <a:xfrm>
            <a:off x="969133" y="599724"/>
            <a:ext cx="10246941" cy="5200321"/>
          </a:xfrm>
          <a:prstGeom prst="rect">
            <a:avLst/>
          </a:prstGeom>
        </p:spPr>
      </p:pic>
      <p:sp>
        <p:nvSpPr>
          <p:cNvPr id="49" name="Rectangle 48">
            <a:extLst>
              <a:ext uri="{FF2B5EF4-FFF2-40B4-BE49-F238E27FC236}">
                <a16:creationId xmlns:a16="http://schemas.microsoft.com/office/drawing/2014/main" id="{1EEE7F17-8E08-4C69-8E22-661908E6DF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3" y="5873675"/>
            <a:ext cx="11296733" cy="51689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6223461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99C6F4E-B37F-4564-859A-E453E5C3CA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4C365DF-48BC-4BA2-85FE-997D0076EA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chemeClr val="bg1"/>
          </a:solidFill>
          <a:ln w="22225">
            <a:solidFill>
              <a:srgbClr val="C19B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5424E717-F3D1-4318-B517-549319F5FA22}"/>
              </a:ext>
            </a:extLst>
          </p:cNvPr>
          <p:cNvSpPr/>
          <p:nvPr/>
        </p:nvSpPr>
        <p:spPr>
          <a:xfrm>
            <a:off x="6629400" y="643467"/>
            <a:ext cx="4743450" cy="278553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5" name="Picture 4">
            <a:extLst>
              <a:ext uri="{FF2B5EF4-FFF2-40B4-BE49-F238E27FC236}">
                <a16:creationId xmlns:a16="http://schemas.microsoft.com/office/drawing/2014/main" id="{5695124B-ACBD-4092-AC5E-15EC985CCCFE}"/>
              </a:ext>
            </a:extLst>
          </p:cNvPr>
          <p:cNvPicPr>
            <a:picLocks noChangeAspect="1"/>
          </p:cNvPicPr>
          <p:nvPr/>
        </p:nvPicPr>
        <p:blipFill>
          <a:blip r:embed="rId2"/>
          <a:stretch>
            <a:fillRect/>
          </a:stretch>
        </p:blipFill>
        <p:spPr>
          <a:xfrm>
            <a:off x="819149" y="3498220"/>
            <a:ext cx="4767485" cy="2810500"/>
          </a:xfrm>
          <a:prstGeom prst="rect">
            <a:avLst/>
          </a:prstGeom>
        </p:spPr>
      </p:pic>
      <p:pic>
        <p:nvPicPr>
          <p:cNvPr id="7" name="Picture 6">
            <a:extLst>
              <a:ext uri="{FF2B5EF4-FFF2-40B4-BE49-F238E27FC236}">
                <a16:creationId xmlns:a16="http://schemas.microsoft.com/office/drawing/2014/main" id="{FFAB5D37-A195-458C-9C42-36DB1A3C713C}"/>
              </a:ext>
            </a:extLst>
          </p:cNvPr>
          <p:cNvPicPr>
            <a:picLocks noChangeAspect="1"/>
          </p:cNvPicPr>
          <p:nvPr/>
        </p:nvPicPr>
        <p:blipFill>
          <a:blip r:embed="rId2"/>
          <a:stretch>
            <a:fillRect/>
          </a:stretch>
        </p:blipFill>
        <p:spPr>
          <a:xfrm>
            <a:off x="6629400" y="3527214"/>
            <a:ext cx="4767485" cy="2810500"/>
          </a:xfrm>
          <a:prstGeom prst="rect">
            <a:avLst/>
          </a:prstGeom>
        </p:spPr>
      </p:pic>
      <p:sp>
        <p:nvSpPr>
          <p:cNvPr id="9" name="TextBox 8">
            <a:extLst>
              <a:ext uri="{FF2B5EF4-FFF2-40B4-BE49-F238E27FC236}">
                <a16:creationId xmlns:a16="http://schemas.microsoft.com/office/drawing/2014/main" id="{6F0058EC-6A97-46A2-9502-DEFBE4F8A053}"/>
              </a:ext>
            </a:extLst>
          </p:cNvPr>
          <p:cNvSpPr txBox="1"/>
          <p:nvPr/>
        </p:nvSpPr>
        <p:spPr>
          <a:xfrm>
            <a:off x="6905625" y="857250"/>
            <a:ext cx="4048125" cy="2308324"/>
          </a:xfrm>
          <a:prstGeom prst="rect">
            <a:avLst/>
          </a:prstGeom>
          <a:noFill/>
        </p:spPr>
        <p:txBody>
          <a:bodyPr wrap="square" rtlCol="0">
            <a:spAutoFit/>
          </a:bodyPr>
          <a:lstStyle/>
          <a:p>
            <a:pPr algn="ctr"/>
            <a:r>
              <a:rPr lang="en-GB" sz="4800" b="1" dirty="0">
                <a:latin typeface="Century Gothic" panose="020B0502020202020204" pitchFamily="34" charset="0"/>
              </a:rPr>
              <a:t>What do you see in the picture?</a:t>
            </a:r>
          </a:p>
        </p:txBody>
      </p:sp>
      <p:sp>
        <p:nvSpPr>
          <p:cNvPr id="11" name="TextBox 10">
            <a:extLst>
              <a:ext uri="{FF2B5EF4-FFF2-40B4-BE49-F238E27FC236}">
                <a16:creationId xmlns:a16="http://schemas.microsoft.com/office/drawing/2014/main" id="{94AB62F7-2784-45F1-9CBC-4CD6DD33C529}"/>
              </a:ext>
            </a:extLst>
          </p:cNvPr>
          <p:cNvSpPr txBox="1"/>
          <p:nvPr/>
        </p:nvSpPr>
        <p:spPr>
          <a:xfrm>
            <a:off x="6743700" y="3723376"/>
            <a:ext cx="4448175" cy="2400657"/>
          </a:xfrm>
          <a:prstGeom prst="rect">
            <a:avLst/>
          </a:prstGeom>
          <a:noFill/>
        </p:spPr>
        <p:txBody>
          <a:bodyPr wrap="square" rtlCol="0">
            <a:spAutoFit/>
          </a:bodyPr>
          <a:lstStyle/>
          <a:p>
            <a:pPr algn="ctr"/>
            <a:r>
              <a:rPr lang="en-GB" sz="3200" b="1" dirty="0">
                <a:latin typeface="Century Gothic" panose="020B0502020202020204" pitchFamily="34" charset="0"/>
              </a:rPr>
              <a:t>What questions do you have about this picture?</a:t>
            </a:r>
          </a:p>
          <a:p>
            <a:pPr algn="ctr"/>
            <a:endParaRPr lang="en-GB" sz="3200" b="1" dirty="0">
              <a:latin typeface="Century Gothic" panose="020B0502020202020204" pitchFamily="34" charset="0"/>
            </a:endParaRPr>
          </a:p>
          <a:p>
            <a:r>
              <a:rPr lang="en-GB" sz="2200" dirty="0">
                <a:latin typeface="Century Gothic" panose="020B0502020202020204" pitchFamily="34" charset="0"/>
              </a:rPr>
              <a:t>Come up with three questions</a:t>
            </a:r>
          </a:p>
        </p:txBody>
      </p:sp>
      <p:sp>
        <p:nvSpPr>
          <p:cNvPr id="12" name="TextBox 11">
            <a:extLst>
              <a:ext uri="{FF2B5EF4-FFF2-40B4-BE49-F238E27FC236}">
                <a16:creationId xmlns:a16="http://schemas.microsoft.com/office/drawing/2014/main" id="{E83FB7E7-E7DF-4DCE-851E-1C2C6B682080}"/>
              </a:ext>
            </a:extLst>
          </p:cNvPr>
          <p:cNvSpPr txBox="1"/>
          <p:nvPr/>
        </p:nvSpPr>
        <p:spPr>
          <a:xfrm>
            <a:off x="1083578" y="3614789"/>
            <a:ext cx="4238625" cy="2708434"/>
          </a:xfrm>
          <a:prstGeom prst="rect">
            <a:avLst/>
          </a:prstGeom>
          <a:noFill/>
        </p:spPr>
        <p:txBody>
          <a:bodyPr wrap="square" rtlCol="0">
            <a:spAutoFit/>
          </a:bodyPr>
          <a:lstStyle/>
          <a:p>
            <a:pPr algn="ctr"/>
            <a:r>
              <a:rPr lang="en-GB" sz="3400" b="1" dirty="0">
                <a:latin typeface="Century Gothic" panose="020B0502020202020204" pitchFamily="34" charset="0"/>
              </a:rPr>
              <a:t>Can you make a prediction about what we are going to talk about today?</a:t>
            </a:r>
          </a:p>
        </p:txBody>
      </p:sp>
      <p:pic>
        <p:nvPicPr>
          <p:cNvPr id="3" name="Picture 2">
            <a:extLst>
              <a:ext uri="{FF2B5EF4-FFF2-40B4-BE49-F238E27FC236}">
                <a16:creationId xmlns:a16="http://schemas.microsoft.com/office/drawing/2014/main" id="{6B41DD80-88DB-4FF3-9A76-1FDF0B59A7AE}"/>
              </a:ext>
            </a:extLst>
          </p:cNvPr>
          <p:cNvPicPr>
            <a:picLocks noChangeAspect="1"/>
          </p:cNvPicPr>
          <p:nvPr/>
        </p:nvPicPr>
        <p:blipFill>
          <a:blip r:embed="rId3"/>
          <a:stretch>
            <a:fillRect/>
          </a:stretch>
        </p:blipFill>
        <p:spPr>
          <a:xfrm>
            <a:off x="819149" y="719865"/>
            <a:ext cx="4768231" cy="2419572"/>
          </a:xfrm>
          <a:prstGeom prst="rect">
            <a:avLst/>
          </a:prstGeom>
        </p:spPr>
      </p:pic>
    </p:spTree>
    <p:extLst>
      <p:ext uri="{BB962C8B-B14F-4D97-AF65-F5344CB8AC3E}">
        <p14:creationId xmlns:p14="http://schemas.microsoft.com/office/powerpoint/2010/main" val="1723506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A birth is announced</a:t>
            </a:r>
          </a:p>
        </p:txBody>
      </p:sp>
      <p:sp>
        <p:nvSpPr>
          <p:cNvPr id="3" name="TextBox 2">
            <a:extLst>
              <a:ext uri="{FF2B5EF4-FFF2-40B4-BE49-F238E27FC236}">
                <a16:creationId xmlns:a16="http://schemas.microsoft.com/office/drawing/2014/main" id="{FCC3CCB5-C83C-40EF-A5EF-88CA7F516C90}"/>
              </a:ext>
            </a:extLst>
          </p:cNvPr>
          <p:cNvSpPr txBox="1"/>
          <p:nvPr/>
        </p:nvSpPr>
        <p:spPr>
          <a:xfrm>
            <a:off x="457200" y="2133600"/>
            <a:ext cx="11258550" cy="4247317"/>
          </a:xfrm>
          <a:prstGeom prst="rect">
            <a:avLst/>
          </a:prstGeom>
          <a:noFill/>
        </p:spPr>
        <p:txBody>
          <a:bodyPr wrap="square" rtlCol="0">
            <a:spAutoFit/>
          </a:bodyPr>
          <a:lstStyle/>
          <a:p>
            <a:r>
              <a:rPr lang="en-GB" dirty="0">
                <a:latin typeface="Century Gothic" panose="020B0502020202020204" pitchFamily="34" charset="0"/>
              </a:rPr>
              <a:t>While Joseph and Mary were in Bethlehem, the time came for her to have the baby. She gave birth to her first son. There were no rooms left in the inn. So she wrapped the baby with cloths and laid him in a box where animals are fed.</a:t>
            </a:r>
          </a:p>
          <a:p>
            <a:endParaRPr lang="en-GB" dirty="0">
              <a:latin typeface="Century Gothic" panose="020B0502020202020204" pitchFamily="34" charset="0"/>
            </a:endParaRPr>
          </a:p>
          <a:p>
            <a:r>
              <a:rPr lang="en-GB" dirty="0">
                <a:latin typeface="Century Gothic" panose="020B0502020202020204" pitchFamily="34" charset="0"/>
              </a:rPr>
              <a:t>That night, some shepherds were in the fields nearby watching their sheep. An angel of the Lord stood before them. The glory of the Lord was shining around them, and suddenly they became very frightened. The angel said to them, “Don’t be afraid, because I am bringing you some good news. It will be a joy to all the people. Today your Saviour was born in David’s town. He is Christ, the Lord. This is how you will know him: You will find a baby wrapped in cloths and lying in a feeding box.”</a:t>
            </a:r>
          </a:p>
          <a:p>
            <a:endParaRPr lang="en-GB" dirty="0">
              <a:latin typeface="Century Gothic" panose="020B0502020202020204" pitchFamily="34" charset="0"/>
            </a:endParaRPr>
          </a:p>
          <a:p>
            <a:r>
              <a:rPr lang="en-GB" dirty="0">
                <a:latin typeface="Century Gothic" panose="020B0502020202020204" pitchFamily="34" charset="0"/>
              </a:rPr>
              <a:t>Then a very large group of angels from heaven joined the first angel. All the angels were praising God, saying:</a:t>
            </a:r>
          </a:p>
          <a:p>
            <a:endParaRPr lang="en-GB" dirty="0">
              <a:latin typeface="Century Gothic" panose="020B0502020202020204" pitchFamily="34" charset="0"/>
            </a:endParaRPr>
          </a:p>
          <a:p>
            <a:r>
              <a:rPr lang="en-GB" dirty="0">
                <a:latin typeface="Century Gothic" panose="020B0502020202020204" pitchFamily="34" charset="0"/>
              </a:rPr>
              <a:t>“Give glory to God in heaven,</a:t>
            </a:r>
          </a:p>
          <a:p>
            <a:r>
              <a:rPr lang="en-GB" dirty="0">
                <a:latin typeface="Century Gothic" panose="020B0502020202020204" pitchFamily="34" charset="0"/>
              </a:rPr>
              <a:t>    and on earth let there be peace to the people who please God.”</a:t>
            </a:r>
          </a:p>
        </p:txBody>
      </p:sp>
    </p:spTree>
    <p:extLst>
      <p:ext uri="{BB962C8B-B14F-4D97-AF65-F5344CB8AC3E}">
        <p14:creationId xmlns:p14="http://schemas.microsoft.com/office/powerpoint/2010/main" val="2934632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A birth is announced</a:t>
            </a:r>
          </a:p>
        </p:txBody>
      </p:sp>
      <p:sp>
        <p:nvSpPr>
          <p:cNvPr id="3" name="TextBox 2">
            <a:extLst>
              <a:ext uri="{FF2B5EF4-FFF2-40B4-BE49-F238E27FC236}">
                <a16:creationId xmlns:a16="http://schemas.microsoft.com/office/drawing/2014/main" id="{FCC3CCB5-C83C-40EF-A5EF-88CA7F516C90}"/>
              </a:ext>
            </a:extLst>
          </p:cNvPr>
          <p:cNvSpPr txBox="1"/>
          <p:nvPr/>
        </p:nvSpPr>
        <p:spPr>
          <a:xfrm>
            <a:off x="457200" y="2133600"/>
            <a:ext cx="11258550" cy="3416320"/>
          </a:xfrm>
          <a:prstGeom prst="rect">
            <a:avLst/>
          </a:prstGeom>
          <a:noFill/>
        </p:spPr>
        <p:txBody>
          <a:bodyPr wrap="square" rtlCol="0">
            <a:spAutoFit/>
          </a:bodyPr>
          <a:lstStyle/>
          <a:p>
            <a:r>
              <a:rPr lang="en-GB" dirty="0">
                <a:latin typeface="Century Gothic" panose="020B0502020202020204" pitchFamily="34" charset="0"/>
              </a:rPr>
              <a:t>Then the angels left the shepherds and went back to heaven. The shepherds said to each other, “Let us go to Bethlehem and see this thing that has happened. We will see this thing the Lord told us about.”</a:t>
            </a:r>
          </a:p>
          <a:p>
            <a:endParaRPr lang="en-GB" dirty="0">
              <a:latin typeface="Century Gothic" panose="020B0502020202020204" pitchFamily="34" charset="0"/>
            </a:endParaRPr>
          </a:p>
          <a:p>
            <a:r>
              <a:rPr lang="en-GB" dirty="0">
                <a:latin typeface="Century Gothic" panose="020B0502020202020204" pitchFamily="34" charset="0"/>
              </a:rPr>
              <a:t>So the shepherds went quickly and found Mary and Joseph. And the shepherds saw the baby lying in a feeding box. Then they told what the angels had said about this child. Everyone was amazed when they heard what the shepherds said to them. Mary hid these things in her heart; she continued to think about them. Then the shepherds went back to their sheep, praising God and thanking him for everything that they had seen and heard. It was just as the angel had told them.</a:t>
            </a:r>
          </a:p>
          <a:p>
            <a:endParaRPr lang="en-GB" dirty="0">
              <a:latin typeface="Century Gothic" panose="020B0502020202020204" pitchFamily="34" charset="0"/>
            </a:endParaRPr>
          </a:p>
          <a:p>
            <a:r>
              <a:rPr lang="en-GB" dirty="0">
                <a:latin typeface="Century Gothic" panose="020B0502020202020204" pitchFamily="34" charset="0"/>
              </a:rPr>
              <a:t>When the baby was eight days old, he was circumcised, and he was named Jesus. This name had been given by the angel before the baby began to grow inside Mary.</a:t>
            </a:r>
          </a:p>
        </p:txBody>
      </p:sp>
    </p:spTree>
    <p:extLst>
      <p:ext uri="{BB962C8B-B14F-4D97-AF65-F5344CB8AC3E}">
        <p14:creationId xmlns:p14="http://schemas.microsoft.com/office/powerpoint/2010/main" val="393726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endParaRPr lang="en-GB" dirty="0"/>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5" name="TextBox 4">
            <a:extLst>
              <a:ext uri="{FF2B5EF4-FFF2-40B4-BE49-F238E27FC236}">
                <a16:creationId xmlns:a16="http://schemas.microsoft.com/office/drawing/2014/main" id="{67118D01-90CC-4AE8-8871-0E41A97E204C}"/>
              </a:ext>
            </a:extLst>
          </p:cNvPr>
          <p:cNvSpPr txBox="1"/>
          <p:nvPr/>
        </p:nvSpPr>
        <p:spPr>
          <a:xfrm>
            <a:off x="1171038" y="2914650"/>
            <a:ext cx="9839325" cy="2800767"/>
          </a:xfrm>
          <a:prstGeom prst="rect">
            <a:avLst/>
          </a:prstGeom>
          <a:noFill/>
        </p:spPr>
        <p:txBody>
          <a:bodyPr wrap="square" rtlCol="0">
            <a:spAutoFit/>
          </a:bodyPr>
          <a:lstStyle/>
          <a:p>
            <a:pPr algn="ctr"/>
            <a:r>
              <a:rPr lang="en-GB" sz="4400" b="1" dirty="0">
                <a:latin typeface="Century Gothic" panose="020B0502020202020204" pitchFamily="34" charset="0"/>
              </a:rPr>
              <a:t>How do you feel about this story?</a:t>
            </a:r>
          </a:p>
          <a:p>
            <a:pPr algn="ctr"/>
            <a:endParaRPr lang="en-GB" sz="4400" b="1" dirty="0">
              <a:latin typeface="Century Gothic" panose="020B0502020202020204" pitchFamily="34" charset="0"/>
            </a:endParaRPr>
          </a:p>
          <a:p>
            <a:pPr algn="ctr"/>
            <a:r>
              <a:rPr lang="en-GB" sz="4400" b="1" dirty="0">
                <a:latin typeface="Century Gothic" panose="020B0502020202020204" pitchFamily="34" charset="0"/>
              </a:rPr>
              <a:t>What is your one key emotional response word?</a:t>
            </a:r>
          </a:p>
        </p:txBody>
      </p:sp>
    </p:spTree>
    <p:extLst>
      <p:ext uri="{BB962C8B-B14F-4D97-AF65-F5344CB8AC3E}">
        <p14:creationId xmlns:p14="http://schemas.microsoft.com/office/powerpoint/2010/main" val="437609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Announcing a Royal birth</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4" y="2261681"/>
            <a:ext cx="10620375" cy="435292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4" name="Picture 3">
            <a:extLst>
              <a:ext uri="{FF2B5EF4-FFF2-40B4-BE49-F238E27FC236}">
                <a16:creationId xmlns:a16="http://schemas.microsoft.com/office/drawing/2014/main" id="{7937511B-135A-4AAF-883B-86075E7A326B}"/>
              </a:ext>
            </a:extLst>
          </p:cNvPr>
          <p:cNvPicPr>
            <a:picLocks noChangeAspect="1"/>
          </p:cNvPicPr>
          <p:nvPr/>
        </p:nvPicPr>
        <p:blipFill>
          <a:blip r:embed="rId2"/>
          <a:stretch>
            <a:fillRect/>
          </a:stretch>
        </p:blipFill>
        <p:spPr>
          <a:xfrm>
            <a:off x="1019174" y="2569061"/>
            <a:ext cx="3949399" cy="2631589"/>
          </a:xfrm>
          <a:prstGeom prst="rect">
            <a:avLst/>
          </a:prstGeom>
        </p:spPr>
      </p:pic>
      <p:pic>
        <p:nvPicPr>
          <p:cNvPr id="5" name="Picture 4">
            <a:extLst>
              <a:ext uri="{FF2B5EF4-FFF2-40B4-BE49-F238E27FC236}">
                <a16:creationId xmlns:a16="http://schemas.microsoft.com/office/drawing/2014/main" id="{94A6F80B-1FC8-4882-8538-ADE86D5FF04D}"/>
              </a:ext>
            </a:extLst>
          </p:cNvPr>
          <p:cNvPicPr>
            <a:picLocks noChangeAspect="1"/>
          </p:cNvPicPr>
          <p:nvPr/>
        </p:nvPicPr>
        <p:blipFill>
          <a:blip r:embed="rId3"/>
          <a:stretch>
            <a:fillRect/>
          </a:stretch>
        </p:blipFill>
        <p:spPr>
          <a:xfrm>
            <a:off x="5819775" y="2569061"/>
            <a:ext cx="5124132" cy="2600170"/>
          </a:xfrm>
          <a:prstGeom prst="rect">
            <a:avLst/>
          </a:prstGeom>
        </p:spPr>
      </p:pic>
      <p:sp>
        <p:nvSpPr>
          <p:cNvPr id="6" name="TextBox 5">
            <a:extLst>
              <a:ext uri="{FF2B5EF4-FFF2-40B4-BE49-F238E27FC236}">
                <a16:creationId xmlns:a16="http://schemas.microsoft.com/office/drawing/2014/main" id="{C3AAB10D-ABFC-4BB2-9E67-21D6A21D1D13}"/>
              </a:ext>
            </a:extLst>
          </p:cNvPr>
          <p:cNvSpPr txBox="1"/>
          <p:nvPr/>
        </p:nvSpPr>
        <p:spPr>
          <a:xfrm>
            <a:off x="1019174" y="5562600"/>
            <a:ext cx="4048126"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dirty="0">
                <a:latin typeface="Century Gothic" panose="020B0502020202020204" pitchFamily="34" charset="0"/>
              </a:rPr>
              <a:t>A royal birth is announced outside the palace</a:t>
            </a:r>
          </a:p>
        </p:txBody>
      </p:sp>
      <p:sp>
        <p:nvSpPr>
          <p:cNvPr id="7" name="TextBox 6">
            <a:extLst>
              <a:ext uri="{FF2B5EF4-FFF2-40B4-BE49-F238E27FC236}">
                <a16:creationId xmlns:a16="http://schemas.microsoft.com/office/drawing/2014/main" id="{899D0CE9-B987-4D39-A02E-CCDD4D3CCF7F}"/>
              </a:ext>
            </a:extLst>
          </p:cNvPr>
          <p:cNvSpPr txBox="1"/>
          <p:nvPr/>
        </p:nvSpPr>
        <p:spPr>
          <a:xfrm>
            <a:off x="5924550" y="5562599"/>
            <a:ext cx="5019357"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dirty="0">
                <a:latin typeface="Century Gothic" panose="020B0502020202020204" pitchFamily="34" charset="0"/>
              </a:rPr>
              <a:t>A royal birth is announced on the hills outside Bethlehem</a:t>
            </a:r>
          </a:p>
        </p:txBody>
      </p:sp>
    </p:spTree>
    <p:extLst>
      <p:ext uri="{BB962C8B-B14F-4D97-AF65-F5344CB8AC3E}">
        <p14:creationId xmlns:p14="http://schemas.microsoft.com/office/powerpoint/2010/main" val="27180994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a:xfrm>
            <a:off x="575894" y="1002393"/>
            <a:ext cx="11029616" cy="988332"/>
          </a:xfrm>
        </p:spPr>
        <p:txBody>
          <a:bodyPr>
            <a:normAutofit fontScale="90000"/>
          </a:bodyPr>
          <a:lstStyle/>
          <a:p>
            <a:pPr algn="ctr"/>
            <a:r>
              <a:rPr lang="en-GB" b="1" dirty="0"/>
              <a:t>Why Do you think the shepherds were the first to hear the news about Jesus’ birth?</a:t>
            </a:r>
            <a:br>
              <a:rPr lang="en-GB" dirty="0"/>
            </a:br>
            <a:endParaRPr lang="en-GB" dirty="0"/>
          </a:p>
        </p:txBody>
      </p:sp>
      <p:sp>
        <p:nvSpPr>
          <p:cNvPr id="3" name="TextBox 2">
            <a:extLst>
              <a:ext uri="{FF2B5EF4-FFF2-40B4-BE49-F238E27FC236}">
                <a16:creationId xmlns:a16="http://schemas.microsoft.com/office/drawing/2014/main" id="{8BFA5D32-7758-41EA-9F4B-6BC2AC927E56}"/>
              </a:ext>
            </a:extLst>
          </p:cNvPr>
          <p:cNvSpPr txBox="1"/>
          <p:nvPr/>
        </p:nvSpPr>
        <p:spPr>
          <a:xfrm>
            <a:off x="480477" y="1990725"/>
            <a:ext cx="11220450" cy="4247317"/>
          </a:xfrm>
          <a:prstGeom prst="rect">
            <a:avLst/>
          </a:prstGeom>
          <a:noFill/>
        </p:spPr>
        <p:txBody>
          <a:bodyPr wrap="square" rtlCol="0">
            <a:spAutoFit/>
          </a:bodyPr>
          <a:lstStyle/>
          <a:p>
            <a:r>
              <a:rPr lang="en-GB" dirty="0">
                <a:latin typeface="Century Gothic" panose="020B0502020202020204" pitchFamily="34" charset="0"/>
              </a:rPr>
              <a:t>Though being a shepherd was the most ancient job for the Israelites, it was not one that many people really wanted to do. Being a shepherd was a dirty job, and according to the Bible, at that time, sheep farmers were generally seen as having low or little value by other people. The shepherds were quietly getting on with their own business when suddenly an angel appeared to them. It is not surprising that they were afraid!</a:t>
            </a:r>
          </a:p>
          <a:p>
            <a:endParaRPr lang="en-GB" dirty="0">
              <a:latin typeface="Century Gothic" panose="020B0502020202020204" pitchFamily="34" charset="0"/>
            </a:endParaRPr>
          </a:p>
          <a:p>
            <a:r>
              <a:rPr lang="en-GB" dirty="0">
                <a:latin typeface="Century Gothic" panose="020B0502020202020204" pitchFamily="34" charset="0"/>
              </a:rPr>
              <a:t>This is only the second time in the whole Bible that a group of angels rather than one angel had appeared to people, so this proved that they had a very important message to give to them. We don't know the names of the angels or how many there were of them, but in the Bible it says that there are millions of angels - so it would have been an amazing experience!</a:t>
            </a:r>
          </a:p>
          <a:p>
            <a:endParaRPr lang="en-GB" dirty="0">
              <a:latin typeface="Century Gothic" panose="020B0502020202020204" pitchFamily="34" charset="0"/>
            </a:endParaRPr>
          </a:p>
          <a:p>
            <a:r>
              <a:rPr lang="en-GB" dirty="0">
                <a:latin typeface="Century Gothic" panose="020B0502020202020204" pitchFamily="34" charset="0"/>
              </a:rPr>
              <a:t>Having seen the new baby, the Bible says "...they spread the word concerning what had been told them about this child, and all who heard it were amazed at what the shepherds said to them.“</a:t>
            </a:r>
          </a:p>
          <a:p>
            <a:endParaRPr lang="en-GB" dirty="0">
              <a:latin typeface="Century Gothic" panose="020B0502020202020204" pitchFamily="34" charset="0"/>
            </a:endParaRPr>
          </a:p>
          <a:p>
            <a:r>
              <a:rPr lang="en-GB" dirty="0">
                <a:latin typeface="Century Gothic" panose="020B0502020202020204" pitchFamily="34" charset="0"/>
              </a:rPr>
              <a:t> </a:t>
            </a:r>
          </a:p>
        </p:txBody>
      </p:sp>
    </p:spTree>
    <p:extLst>
      <p:ext uri="{BB962C8B-B14F-4D97-AF65-F5344CB8AC3E}">
        <p14:creationId xmlns:p14="http://schemas.microsoft.com/office/powerpoint/2010/main" val="35126249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16">
            <a:extLst>
              <a:ext uri="{FF2B5EF4-FFF2-40B4-BE49-F238E27FC236}">
                <a16:creationId xmlns:a16="http://schemas.microsoft.com/office/drawing/2014/main" id="{A499F183-99EE-4B1F-BA64-21A07922AE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18">
            <a:extLst>
              <a:ext uri="{FF2B5EF4-FFF2-40B4-BE49-F238E27FC236}">
                <a16:creationId xmlns:a16="http://schemas.microsoft.com/office/drawing/2014/main" id="{B783A767-5AFC-40D0-A72C-09036EA172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0">
            <a:extLst>
              <a:ext uri="{FF2B5EF4-FFF2-40B4-BE49-F238E27FC236}">
                <a16:creationId xmlns:a16="http://schemas.microsoft.com/office/drawing/2014/main" id="{41262CAC-6BC8-43F9-9113-770A2772F6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2">
            <a:extLst>
              <a:ext uri="{FF2B5EF4-FFF2-40B4-BE49-F238E27FC236}">
                <a16:creationId xmlns:a16="http://schemas.microsoft.com/office/drawing/2014/main" id="{B3BACAB1-2B34-4A74-AD7B-BB0B9591DB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a:xfrm>
            <a:off x="581192" y="702156"/>
            <a:ext cx="11029616" cy="1013800"/>
          </a:xfrm>
        </p:spPr>
        <p:txBody>
          <a:bodyPr vert="horz" lIns="91440" tIns="45720" rIns="91440" bIns="45720" rtlCol="0" anchor="b">
            <a:normAutofit/>
          </a:bodyPr>
          <a:lstStyle/>
          <a:p>
            <a:r>
              <a:rPr lang="en-US"/>
              <a:t>Challenge question</a:t>
            </a:r>
          </a:p>
        </p:txBody>
      </p:sp>
      <p:sp>
        <p:nvSpPr>
          <p:cNvPr id="25" name="Rectangle 24">
            <a:extLst>
              <a:ext uri="{FF2B5EF4-FFF2-40B4-BE49-F238E27FC236}">
                <a16:creationId xmlns:a16="http://schemas.microsoft.com/office/drawing/2014/main" id="{E83CCD68-169B-401E-9352-6930D4A6E8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2180496"/>
            <a:ext cx="3703320" cy="404568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92424FE7-BE04-4041-BFB8-6881F0AED755}"/>
              </a:ext>
            </a:extLst>
          </p:cNvPr>
          <p:cNvPicPr>
            <a:picLocks noChangeAspect="1"/>
          </p:cNvPicPr>
          <p:nvPr/>
        </p:nvPicPr>
        <p:blipFill>
          <a:blip r:embed="rId2"/>
          <a:stretch>
            <a:fillRect/>
          </a:stretch>
        </p:blipFill>
        <p:spPr>
          <a:xfrm>
            <a:off x="657225" y="2389374"/>
            <a:ext cx="3305175" cy="3592582"/>
          </a:xfrm>
          <a:prstGeom prst="rect">
            <a:avLst/>
          </a:prstGeom>
        </p:spPr>
      </p:pic>
      <p:sp>
        <p:nvSpPr>
          <p:cNvPr id="4" name="Speech Bubble: Oval 3">
            <a:extLst>
              <a:ext uri="{FF2B5EF4-FFF2-40B4-BE49-F238E27FC236}">
                <a16:creationId xmlns:a16="http://schemas.microsoft.com/office/drawing/2014/main" id="{817F84FC-B7E7-4D1B-8CFA-C8C412CC7661}"/>
              </a:ext>
            </a:extLst>
          </p:cNvPr>
          <p:cNvSpPr/>
          <p:nvPr/>
        </p:nvSpPr>
        <p:spPr>
          <a:xfrm>
            <a:off x="4505328" y="1962849"/>
            <a:ext cx="7240138" cy="4280744"/>
          </a:xfrm>
          <a:prstGeom prst="wedgeEllipseCallout">
            <a:avLst>
              <a:gd name="adj1" fmla="val 45867"/>
              <a:gd name="adj2" fmla="val 54489"/>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rmAutofit/>
          </a:bodyPr>
          <a:lstStyle/>
          <a:p>
            <a:pPr marL="0" marR="0" lvl="0" indent="0" algn="ctr" fontAlgn="auto">
              <a:spcBef>
                <a:spcPct val="20000"/>
              </a:spcBef>
              <a:spcAft>
                <a:spcPts val="600"/>
              </a:spcAft>
              <a:buClr>
                <a:schemeClr val="accent2"/>
              </a:buClr>
              <a:buSzPct val="92000"/>
              <a:buFont typeface="Wingdings 2" panose="05020102010507070707" pitchFamily="18" charset="2"/>
              <a:buChar char=""/>
              <a:tabLst/>
              <a:defRPr/>
            </a:pPr>
            <a:r>
              <a:rPr kumimoji="0" lang="en-US" sz="2400" b="1" i="0" u="none" strike="noStrike" cap="none" spc="0" normalizeH="0" baseline="0" noProof="0" dirty="0">
                <a:ln>
                  <a:noFill/>
                </a:ln>
                <a:solidFill>
                  <a:schemeClr val="tx2"/>
                </a:solidFill>
                <a:effectLst/>
                <a:uLnTx/>
                <a:uFillTx/>
                <a:latin typeface="Century Gothic" panose="020B0502020202020204" pitchFamily="34" charset="0"/>
              </a:rPr>
              <a:t>Why do you think God chose to tell the shepherds before anyone else about Jesus’ birth?</a:t>
            </a:r>
          </a:p>
          <a:p>
            <a:pPr marL="0" marR="0" lvl="0" indent="0" algn="ctr" fontAlgn="auto">
              <a:spcBef>
                <a:spcPct val="20000"/>
              </a:spcBef>
              <a:spcAft>
                <a:spcPts val="600"/>
              </a:spcAft>
              <a:buClr>
                <a:schemeClr val="accent2"/>
              </a:buClr>
              <a:buSzPct val="92000"/>
              <a:buFont typeface="Wingdings 2" panose="05020102010507070707" pitchFamily="18" charset="2"/>
              <a:buChar char=""/>
              <a:tabLst/>
              <a:defRPr/>
            </a:pPr>
            <a:endParaRPr kumimoji="0" lang="en-US" sz="2400" b="1" i="0" u="none" strike="noStrike" cap="none" spc="0" normalizeH="0" baseline="0" noProof="0" dirty="0">
              <a:ln>
                <a:noFill/>
              </a:ln>
              <a:solidFill>
                <a:schemeClr val="tx2"/>
              </a:solidFill>
              <a:effectLst/>
              <a:uLnTx/>
              <a:uFillTx/>
              <a:latin typeface="Century Gothic" panose="020B0502020202020204" pitchFamily="34" charset="0"/>
            </a:endParaRPr>
          </a:p>
          <a:p>
            <a:pPr marL="0" marR="0" lvl="0" indent="0" algn="ctr" fontAlgn="auto">
              <a:spcBef>
                <a:spcPct val="20000"/>
              </a:spcBef>
              <a:spcAft>
                <a:spcPts val="600"/>
              </a:spcAft>
              <a:buClr>
                <a:schemeClr val="accent2"/>
              </a:buClr>
              <a:buSzPct val="92000"/>
              <a:buFont typeface="Wingdings 2" panose="05020102010507070707" pitchFamily="18" charset="2"/>
              <a:buChar char=""/>
              <a:tabLst/>
              <a:defRPr/>
            </a:pPr>
            <a:r>
              <a:rPr kumimoji="0" lang="en-US" sz="2400" b="1" i="0" u="none" strike="noStrike" cap="none" spc="0" normalizeH="0" baseline="0" noProof="0" dirty="0">
                <a:ln>
                  <a:noFill/>
                </a:ln>
                <a:solidFill>
                  <a:schemeClr val="tx2"/>
                </a:solidFill>
                <a:effectLst/>
                <a:uLnTx/>
                <a:uFillTx/>
                <a:latin typeface="Century Gothic" panose="020B0502020202020204" pitchFamily="34" charset="0"/>
              </a:rPr>
              <a:t>What does this tell you about how God sees all people?</a:t>
            </a:r>
          </a:p>
        </p:txBody>
      </p:sp>
      <p:sp>
        <p:nvSpPr>
          <p:cNvPr id="5" name="TextBox 4">
            <a:extLst>
              <a:ext uri="{FF2B5EF4-FFF2-40B4-BE49-F238E27FC236}">
                <a16:creationId xmlns:a16="http://schemas.microsoft.com/office/drawing/2014/main" id="{67118D01-90CC-4AE8-8871-0E41A97E204C}"/>
              </a:ext>
            </a:extLst>
          </p:cNvPr>
          <p:cNvSpPr txBox="1"/>
          <p:nvPr/>
        </p:nvSpPr>
        <p:spPr>
          <a:xfrm>
            <a:off x="1171036" y="2409825"/>
            <a:ext cx="9839325" cy="1154162"/>
          </a:xfrm>
          <a:prstGeom prst="rect">
            <a:avLst/>
          </a:prstGeom>
          <a:noFill/>
        </p:spPr>
        <p:txBody>
          <a:bodyPr wrap="square" rtlCol="0">
            <a:spAutoFit/>
          </a:bodyPr>
          <a:lstStyle/>
          <a:p>
            <a:pPr algn="ctr">
              <a:spcAft>
                <a:spcPts val="600"/>
              </a:spcAft>
            </a:pPr>
            <a:endParaRPr lang="en-GB" sz="3200"/>
          </a:p>
          <a:p>
            <a:pPr algn="ctr">
              <a:spcAft>
                <a:spcPts val="600"/>
              </a:spcAft>
            </a:pPr>
            <a:endParaRPr lang="en-GB" sz="3200"/>
          </a:p>
        </p:txBody>
      </p:sp>
    </p:spTree>
    <p:extLst>
      <p:ext uri="{BB962C8B-B14F-4D97-AF65-F5344CB8AC3E}">
        <p14:creationId xmlns:p14="http://schemas.microsoft.com/office/powerpoint/2010/main" val="2905551389"/>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366658"/>
      </a:accent1>
      <a:accent2>
        <a:srgbClr val="8CB64A"/>
      </a:accent2>
      <a:accent3>
        <a:srgbClr val="88D5A9"/>
      </a:accent3>
      <a:accent4>
        <a:srgbClr val="969FA7"/>
      </a:accent4>
      <a:accent5>
        <a:srgbClr val="E8A844"/>
      </a:accent5>
      <a:accent6>
        <a:srgbClr val="A1561F"/>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4BEC0EAF-CF86-4D49-B83B-56CC62D3CFF1}"/>
    </a:ext>
  </a:extLst>
</a:theme>
</file>

<file path=docProps/app.xml><?xml version="1.0" encoding="utf-8"?>
<Properties xmlns="http://schemas.openxmlformats.org/officeDocument/2006/extended-properties" xmlns:vt="http://schemas.openxmlformats.org/officeDocument/2006/docPropsVTypes">
  <TotalTime>79</TotalTime>
  <Words>963</Words>
  <Application>Microsoft Office PowerPoint</Application>
  <PresentationFormat>Widescreen</PresentationFormat>
  <Paragraphs>55</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Century Gothic</vt:lpstr>
      <vt:lpstr>Gill Sans MT</vt:lpstr>
      <vt:lpstr>Wingdings 2</vt:lpstr>
      <vt:lpstr>Dividend</vt:lpstr>
      <vt:lpstr>Picture Reflections</vt:lpstr>
      <vt:lpstr>PowerPoint Presentation</vt:lpstr>
      <vt:lpstr>PowerPoint Presentation</vt:lpstr>
      <vt:lpstr>A birth is announced</vt:lpstr>
      <vt:lpstr>A birth is announced</vt:lpstr>
      <vt:lpstr>PowerPoint Presentation</vt:lpstr>
      <vt:lpstr>Announcing a Royal birth</vt:lpstr>
      <vt:lpstr>Why Do you think the shepherds were the first to hear the news about Jesus’ birth? </vt:lpstr>
      <vt:lpstr>Challenge question</vt:lpstr>
      <vt:lpstr>reflection</vt:lpstr>
      <vt:lpstr>British Values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Picture Reflections</dc:title>
  <dc:creator>Alex Wolvers</dc:creator>
  <cp:lastModifiedBy>Alex Wolvers</cp:lastModifiedBy>
  <cp:revision>3</cp:revision>
  <dcterms:created xsi:type="dcterms:W3CDTF">2020-12-11T09:14:49Z</dcterms:created>
  <dcterms:modified xsi:type="dcterms:W3CDTF">2020-12-11T10:34:41Z</dcterms:modified>
</cp:coreProperties>
</file>