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7" r:id="rId5"/>
    <p:sldId id="262" r:id="rId6"/>
    <p:sldId id="260"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12/3/2020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12/3/2020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12/3/2020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12/3/2020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12/3/2020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United_Kingdom_Flag_Background.svg" TargetMode="External"/><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hyperlink" Target="https://creativecommons.org/licenses/by-sa/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p:txBody>
          <a:bodyPr>
            <a:normAutofit/>
          </a:bodyPr>
          <a:lstStyle/>
          <a:p>
            <a:r>
              <a:rPr lang="en-GB" sz="6600" dirty="0"/>
              <a:t>Picture Reflections</a:t>
            </a:r>
          </a:p>
        </p:txBody>
      </p:sp>
      <p:sp>
        <p:nvSpPr>
          <p:cNvPr id="3" name="Subtitle 2">
            <a:extLst>
              <a:ext uri="{FF2B5EF4-FFF2-40B4-BE49-F238E27FC236}">
                <a16:creationId xmlns:a16="http://schemas.microsoft.com/office/drawing/2014/main" id="{84BB492B-99BC-41DB-B0C4-56BD035EB387}"/>
              </a:ext>
            </a:extLst>
          </p:cNvPr>
          <p:cNvSpPr>
            <a:spLocks noGrp="1"/>
          </p:cNvSpPr>
          <p:nvPr>
            <p:ph type="subTitle" idx="1"/>
          </p:nvPr>
        </p:nvSpPr>
        <p:spPr/>
        <p:txBody>
          <a:bodyPr>
            <a:normAutofit/>
          </a:bodyPr>
          <a:lstStyle/>
          <a:p>
            <a:pPr algn="r"/>
            <a:r>
              <a:rPr lang="en-GB" sz="3200" dirty="0"/>
              <a:t>Equality and Respect </a:t>
            </a:r>
          </a:p>
        </p:txBody>
      </p:sp>
    </p:spTree>
    <p:extLst>
      <p:ext uri="{BB962C8B-B14F-4D97-AF65-F5344CB8AC3E}">
        <p14:creationId xmlns:p14="http://schemas.microsoft.com/office/powerpoint/2010/main" val="3573394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66">
            <a:extLst>
              <a:ext uri="{FF2B5EF4-FFF2-40B4-BE49-F238E27FC236}">
                <a16:creationId xmlns:a16="http://schemas.microsoft.com/office/drawing/2014/main" id="{5E22EDAF-5B6B-4EDA-874A-D2323A5631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68">
            <a:extLst>
              <a:ext uri="{FF2B5EF4-FFF2-40B4-BE49-F238E27FC236}">
                <a16:creationId xmlns:a16="http://schemas.microsoft.com/office/drawing/2014/main" id="{447093E9-0FF5-4C8A-87CA-1A77A8A8AA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9" name="Rectangle 70">
            <a:extLst>
              <a:ext uri="{FF2B5EF4-FFF2-40B4-BE49-F238E27FC236}">
                <a16:creationId xmlns:a16="http://schemas.microsoft.com/office/drawing/2014/main" id="{1531B9EF-E1F9-40FE-9CC0-C4C5F7025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80" name="Rectangle 72">
            <a:extLst>
              <a:ext uri="{FF2B5EF4-FFF2-40B4-BE49-F238E27FC236}">
                <a16:creationId xmlns:a16="http://schemas.microsoft.com/office/drawing/2014/main" id="{A8457049-EBE6-4D4A-9603-74419DBBE7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3" name="Picture 2" descr="A picture containing indoor, cat, laying, lying&#10;&#10;Description automatically generated">
            <a:extLst>
              <a:ext uri="{FF2B5EF4-FFF2-40B4-BE49-F238E27FC236}">
                <a16:creationId xmlns:a16="http://schemas.microsoft.com/office/drawing/2014/main" id="{32DEC9C9-BED4-4DE0-8B5C-8F2D65F36E49}"/>
              </a:ext>
            </a:extLst>
          </p:cNvPr>
          <p:cNvPicPr>
            <a:picLocks noChangeAspect="1"/>
          </p:cNvPicPr>
          <p:nvPr/>
        </p:nvPicPr>
        <p:blipFill rotWithShape="1">
          <a:blip r:embed="rId2"/>
          <a:srcRect r="-1" b="14320"/>
          <a:stretch/>
        </p:blipFill>
        <p:spPr>
          <a:xfrm>
            <a:off x="446532" y="599724"/>
            <a:ext cx="11292143" cy="5200321"/>
          </a:xfrm>
          <a:prstGeom prst="rect">
            <a:avLst/>
          </a:prstGeom>
        </p:spPr>
      </p:pic>
      <p:sp>
        <p:nvSpPr>
          <p:cNvPr id="81" name="Rectangle 74">
            <a:extLst>
              <a:ext uri="{FF2B5EF4-FFF2-40B4-BE49-F238E27FC236}">
                <a16:creationId xmlns:a16="http://schemas.microsoft.com/office/drawing/2014/main" id="{D54EC586-DBC6-420F-A910-59AC50ABF9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622346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9C6F4E-B37F-4564-859A-E453E5C3C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4C365DF-48BC-4BA2-85FE-997D0076E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chemeClr val="bg1"/>
          </a:solidFill>
          <a:ln w="22225">
            <a:solidFill>
              <a:srgbClr val="C19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5424E717-F3D1-4318-B517-549319F5FA22}"/>
              </a:ext>
            </a:extLst>
          </p:cNvPr>
          <p:cNvSpPr/>
          <p:nvPr/>
        </p:nvSpPr>
        <p:spPr>
          <a:xfrm>
            <a:off x="6629400" y="643467"/>
            <a:ext cx="4743450" cy="278553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5" name="Picture 4">
            <a:extLst>
              <a:ext uri="{FF2B5EF4-FFF2-40B4-BE49-F238E27FC236}">
                <a16:creationId xmlns:a16="http://schemas.microsoft.com/office/drawing/2014/main" id="{5695124B-ACBD-4092-AC5E-15EC985CCCFE}"/>
              </a:ext>
            </a:extLst>
          </p:cNvPr>
          <p:cNvPicPr>
            <a:picLocks noChangeAspect="1"/>
          </p:cNvPicPr>
          <p:nvPr/>
        </p:nvPicPr>
        <p:blipFill>
          <a:blip r:embed="rId2"/>
          <a:stretch>
            <a:fillRect/>
          </a:stretch>
        </p:blipFill>
        <p:spPr>
          <a:xfrm>
            <a:off x="819149" y="3498220"/>
            <a:ext cx="4767485" cy="2810500"/>
          </a:xfrm>
          <a:prstGeom prst="rect">
            <a:avLst/>
          </a:prstGeom>
        </p:spPr>
      </p:pic>
      <p:pic>
        <p:nvPicPr>
          <p:cNvPr id="7" name="Picture 6">
            <a:extLst>
              <a:ext uri="{FF2B5EF4-FFF2-40B4-BE49-F238E27FC236}">
                <a16:creationId xmlns:a16="http://schemas.microsoft.com/office/drawing/2014/main" id="{FFAB5D37-A195-458C-9C42-36DB1A3C713C}"/>
              </a:ext>
            </a:extLst>
          </p:cNvPr>
          <p:cNvPicPr>
            <a:picLocks noChangeAspect="1"/>
          </p:cNvPicPr>
          <p:nvPr/>
        </p:nvPicPr>
        <p:blipFill>
          <a:blip r:embed="rId2"/>
          <a:stretch>
            <a:fillRect/>
          </a:stretch>
        </p:blipFill>
        <p:spPr>
          <a:xfrm>
            <a:off x="6629400" y="3527214"/>
            <a:ext cx="4767485" cy="2810500"/>
          </a:xfrm>
          <a:prstGeom prst="rect">
            <a:avLst/>
          </a:prstGeom>
        </p:spPr>
      </p:pic>
      <p:sp>
        <p:nvSpPr>
          <p:cNvPr id="9" name="TextBox 8">
            <a:extLst>
              <a:ext uri="{FF2B5EF4-FFF2-40B4-BE49-F238E27FC236}">
                <a16:creationId xmlns:a16="http://schemas.microsoft.com/office/drawing/2014/main" id="{6F0058EC-6A97-46A2-9502-DEFBE4F8A053}"/>
              </a:ext>
            </a:extLst>
          </p:cNvPr>
          <p:cNvSpPr txBox="1"/>
          <p:nvPr/>
        </p:nvSpPr>
        <p:spPr>
          <a:xfrm>
            <a:off x="6905625" y="857250"/>
            <a:ext cx="4048125" cy="2308324"/>
          </a:xfrm>
          <a:prstGeom prst="rect">
            <a:avLst/>
          </a:prstGeom>
          <a:noFill/>
        </p:spPr>
        <p:txBody>
          <a:bodyPr wrap="square" rtlCol="0">
            <a:spAutoFit/>
          </a:bodyPr>
          <a:lstStyle/>
          <a:p>
            <a:pPr algn="ctr"/>
            <a:r>
              <a:rPr lang="en-GB" sz="4800" b="1" dirty="0"/>
              <a:t>What do you see in the picture?</a:t>
            </a:r>
          </a:p>
        </p:txBody>
      </p:sp>
      <p:sp>
        <p:nvSpPr>
          <p:cNvPr id="11" name="TextBox 10">
            <a:extLst>
              <a:ext uri="{FF2B5EF4-FFF2-40B4-BE49-F238E27FC236}">
                <a16:creationId xmlns:a16="http://schemas.microsoft.com/office/drawing/2014/main" id="{94AB62F7-2784-45F1-9CBC-4CD6DD33C529}"/>
              </a:ext>
            </a:extLst>
          </p:cNvPr>
          <p:cNvSpPr txBox="1"/>
          <p:nvPr/>
        </p:nvSpPr>
        <p:spPr>
          <a:xfrm>
            <a:off x="6905625" y="3723376"/>
            <a:ext cx="4152900" cy="2431435"/>
          </a:xfrm>
          <a:prstGeom prst="rect">
            <a:avLst/>
          </a:prstGeom>
          <a:noFill/>
        </p:spPr>
        <p:txBody>
          <a:bodyPr wrap="square" rtlCol="0">
            <a:spAutoFit/>
          </a:bodyPr>
          <a:lstStyle/>
          <a:p>
            <a:pPr algn="ctr"/>
            <a:r>
              <a:rPr lang="en-GB" sz="3200" b="1" dirty="0"/>
              <a:t>What questions do you have about this picture?</a:t>
            </a:r>
          </a:p>
          <a:p>
            <a:pPr algn="ctr"/>
            <a:endParaRPr lang="en-GB" sz="3200" b="1" dirty="0"/>
          </a:p>
          <a:p>
            <a:pPr algn="ctr"/>
            <a:r>
              <a:rPr lang="en-GB" sz="2400" dirty="0"/>
              <a:t>Come up with three questions.</a:t>
            </a:r>
          </a:p>
        </p:txBody>
      </p:sp>
      <p:sp>
        <p:nvSpPr>
          <p:cNvPr id="12" name="TextBox 11">
            <a:extLst>
              <a:ext uri="{FF2B5EF4-FFF2-40B4-BE49-F238E27FC236}">
                <a16:creationId xmlns:a16="http://schemas.microsoft.com/office/drawing/2014/main" id="{E83FB7E7-E7DF-4DCE-851E-1C2C6B682080}"/>
              </a:ext>
            </a:extLst>
          </p:cNvPr>
          <p:cNvSpPr txBox="1"/>
          <p:nvPr/>
        </p:nvSpPr>
        <p:spPr>
          <a:xfrm>
            <a:off x="1133474" y="3619497"/>
            <a:ext cx="4238625" cy="2185214"/>
          </a:xfrm>
          <a:prstGeom prst="rect">
            <a:avLst/>
          </a:prstGeom>
          <a:noFill/>
        </p:spPr>
        <p:txBody>
          <a:bodyPr wrap="square" rtlCol="0">
            <a:spAutoFit/>
          </a:bodyPr>
          <a:lstStyle/>
          <a:p>
            <a:pPr algn="ctr"/>
            <a:r>
              <a:rPr lang="en-GB" sz="3400" b="1" dirty="0"/>
              <a:t>Can you make a prediction about what we are going to talk about today?</a:t>
            </a:r>
          </a:p>
        </p:txBody>
      </p:sp>
      <p:pic>
        <p:nvPicPr>
          <p:cNvPr id="3" name="Picture 2">
            <a:extLst>
              <a:ext uri="{FF2B5EF4-FFF2-40B4-BE49-F238E27FC236}">
                <a16:creationId xmlns:a16="http://schemas.microsoft.com/office/drawing/2014/main" id="{905E7D0E-BF5E-4D59-BFEB-7F8CEA751A7F}"/>
              </a:ext>
            </a:extLst>
          </p:cNvPr>
          <p:cNvPicPr>
            <a:picLocks noChangeAspect="1"/>
          </p:cNvPicPr>
          <p:nvPr/>
        </p:nvPicPr>
        <p:blipFill>
          <a:blip r:embed="rId3"/>
          <a:stretch>
            <a:fillRect/>
          </a:stretch>
        </p:blipFill>
        <p:spPr>
          <a:xfrm>
            <a:off x="819149" y="784810"/>
            <a:ext cx="5115033" cy="2354627"/>
          </a:xfrm>
          <a:prstGeom prst="rect">
            <a:avLst/>
          </a:prstGeom>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God has no favourites - Equality in the Christmas story</a:t>
            </a:r>
          </a:p>
        </p:txBody>
      </p:sp>
      <p:sp>
        <p:nvSpPr>
          <p:cNvPr id="3" name="TextBox 2">
            <a:extLst>
              <a:ext uri="{FF2B5EF4-FFF2-40B4-BE49-F238E27FC236}">
                <a16:creationId xmlns:a16="http://schemas.microsoft.com/office/drawing/2014/main" id="{6ED8BA87-0B04-4C97-A6A9-A35428D8C513}"/>
              </a:ext>
            </a:extLst>
          </p:cNvPr>
          <p:cNvSpPr txBox="1"/>
          <p:nvPr/>
        </p:nvSpPr>
        <p:spPr>
          <a:xfrm>
            <a:off x="495300" y="2124075"/>
            <a:ext cx="11287125" cy="3447098"/>
          </a:xfrm>
          <a:prstGeom prst="rect">
            <a:avLst/>
          </a:prstGeom>
          <a:noFill/>
        </p:spPr>
        <p:txBody>
          <a:bodyPr wrap="square" rtlCol="0">
            <a:spAutoFit/>
          </a:bodyPr>
          <a:lstStyle/>
          <a:p>
            <a:r>
              <a:rPr lang="en-GB" sz="2000" b="1" dirty="0"/>
              <a:t>The Birth of Jesus (Luke Chapter 2)</a:t>
            </a:r>
          </a:p>
          <a:p>
            <a:endParaRPr lang="en-GB" dirty="0"/>
          </a:p>
          <a:p>
            <a:r>
              <a:rPr lang="en-GB" sz="2000" dirty="0"/>
              <a:t>At that time, Augustus Caesar sent an order to all people in the countries that were under Roman rule. The order said that they must list their names in a register. This was the first registration taken while Quirinius was governor of Syria. And everyone went to their own towns to be registered.</a:t>
            </a:r>
          </a:p>
          <a:p>
            <a:endParaRPr lang="en-GB" sz="2000" dirty="0"/>
          </a:p>
          <a:p>
            <a:r>
              <a:rPr lang="en-GB" sz="2000" dirty="0"/>
              <a:t>So Joseph left Nazareth, a town in Galilee. He went to the town of Bethlehem in Judea. This town was known as the town of David. Joseph went there because he was from the family of David. Joseph registered with Mary because she was engaged to marry him. (Mary was now pregnant.) While Joseph and Mary were in Bethlehem, the time came for her to have the baby. She gave birth to her first son. There were no rooms left in the inn. So she wrapped the baby with cloths and laid him in a box where animals are fed.</a:t>
            </a:r>
          </a:p>
        </p:txBody>
      </p:sp>
    </p:spTree>
    <p:extLst>
      <p:ext uri="{BB962C8B-B14F-4D97-AF65-F5344CB8AC3E}">
        <p14:creationId xmlns:p14="http://schemas.microsoft.com/office/powerpoint/2010/main" val="2934632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endParaRPr lang="en-GB"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t>How do you feel about this story?</a:t>
            </a:r>
          </a:p>
          <a:p>
            <a:pPr algn="ctr"/>
            <a:endParaRPr lang="en-GB" sz="4400" b="1" dirty="0"/>
          </a:p>
          <a:p>
            <a:pPr algn="ctr"/>
            <a:r>
              <a:rPr lang="en-GB" sz="4400" b="1" dirty="0"/>
              <a:t>What is your one key emotional response word?</a:t>
            </a:r>
          </a:p>
        </p:txBody>
      </p:sp>
    </p:spTree>
    <p:extLst>
      <p:ext uri="{BB962C8B-B14F-4D97-AF65-F5344CB8AC3E}">
        <p14:creationId xmlns:p14="http://schemas.microsoft.com/office/powerpoint/2010/main" val="437609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God has no favourites - Equality in the Christmas story</a:t>
            </a:r>
          </a:p>
        </p:txBody>
      </p:sp>
      <p:sp>
        <p:nvSpPr>
          <p:cNvPr id="3" name="TextBox 2">
            <a:extLst>
              <a:ext uri="{FF2B5EF4-FFF2-40B4-BE49-F238E27FC236}">
                <a16:creationId xmlns:a16="http://schemas.microsoft.com/office/drawing/2014/main" id="{18AC5EF1-2569-465C-B9D2-CF610F9D1E94}"/>
              </a:ext>
            </a:extLst>
          </p:cNvPr>
          <p:cNvSpPr txBox="1"/>
          <p:nvPr/>
        </p:nvSpPr>
        <p:spPr>
          <a:xfrm>
            <a:off x="457200" y="2076450"/>
            <a:ext cx="11268075" cy="3970318"/>
          </a:xfrm>
          <a:prstGeom prst="rect">
            <a:avLst/>
          </a:prstGeom>
          <a:noFill/>
        </p:spPr>
        <p:txBody>
          <a:bodyPr wrap="square" rtlCol="0">
            <a:spAutoFit/>
          </a:bodyPr>
          <a:lstStyle/>
          <a:p>
            <a:r>
              <a:rPr lang="en-GB" dirty="0"/>
              <a:t>According to the Bible, after Jesus was born, he was wrapped in strips of cloth and placed in a manger.  A manger is a feeding trough from which donkeys, horses, and other animals eat. While we usually think the manger was made of wood, the only examples we have left in the Holy Land from ancient times are actually large stones that have been carved out on top to hold straw.</a:t>
            </a:r>
          </a:p>
          <a:p>
            <a:r>
              <a:rPr lang="en-GB" dirty="0"/>
              <a:t> </a:t>
            </a:r>
          </a:p>
          <a:p>
            <a:r>
              <a:rPr lang="en-GB" dirty="0"/>
              <a:t>The gospel writer Luke mentions the manger three times in just a few verses as he tells the story of Jesus’ birth. This is unusual and should lead us to ask why. Why does Luke feel it important to tell us about Jesus’ first bed? And why does he mention it three times?</a:t>
            </a:r>
          </a:p>
          <a:p>
            <a:r>
              <a:rPr lang="en-GB" dirty="0"/>
              <a:t> </a:t>
            </a:r>
          </a:p>
          <a:p>
            <a:r>
              <a:rPr lang="en-GB" dirty="0"/>
              <a:t>One reason for Christians is that the manger points to Jesus’ humble birth. Christians believe that it points to an amazing truth: that on his first night on this earth, the Son of God, slept in a trough where the animals fed. What a picture of God’s desire to show that he has no favourites. God does not judge a person by wealth or status, He does not have favourites but treats all people equally.  This is why Jesus was born on earth in the poorest of situations, giving up all the glory and beauty of heaven.</a:t>
            </a:r>
          </a:p>
        </p:txBody>
      </p:sp>
    </p:spTree>
    <p:extLst>
      <p:ext uri="{BB962C8B-B14F-4D97-AF65-F5344CB8AC3E}">
        <p14:creationId xmlns:p14="http://schemas.microsoft.com/office/powerpoint/2010/main" val="3512624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Challenge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171036" y="2409825"/>
            <a:ext cx="9839325" cy="4524315"/>
          </a:xfrm>
          <a:prstGeom prst="rect">
            <a:avLst/>
          </a:prstGeom>
          <a:noFill/>
        </p:spPr>
        <p:txBody>
          <a:bodyPr wrap="square" rtlCol="0">
            <a:spAutoFit/>
          </a:bodyPr>
          <a:lstStyle/>
          <a:p>
            <a:pPr algn="ctr"/>
            <a:r>
              <a:rPr lang="en-GB" sz="3200" dirty="0"/>
              <a:t>The Christmas accounts shows that God doesn’t show favourites and treats all people equally.</a:t>
            </a:r>
          </a:p>
          <a:p>
            <a:pPr algn="ctr"/>
            <a:endParaRPr lang="en-GB" sz="3200" dirty="0"/>
          </a:p>
          <a:p>
            <a:pPr algn="ctr"/>
            <a:r>
              <a:rPr lang="en-GB" sz="3200" dirty="0"/>
              <a:t>Why do you think it is important for us to treat all people equally? </a:t>
            </a:r>
          </a:p>
          <a:p>
            <a:pPr algn="ctr"/>
            <a:endParaRPr lang="en-GB" sz="3200" dirty="0"/>
          </a:p>
          <a:p>
            <a:pPr algn="ctr"/>
            <a:r>
              <a:rPr lang="en-GB" sz="3200" dirty="0"/>
              <a:t>How does it make us feel if we are treated unfairly?</a:t>
            </a:r>
          </a:p>
          <a:p>
            <a:pPr algn="ctr"/>
            <a:endParaRPr lang="en-GB" sz="3200" dirty="0"/>
          </a:p>
          <a:p>
            <a:pPr algn="ctr"/>
            <a:endParaRPr lang="en-GB" sz="3200" dirty="0"/>
          </a:p>
        </p:txBody>
      </p:sp>
    </p:spTree>
    <p:extLst>
      <p:ext uri="{BB962C8B-B14F-4D97-AF65-F5344CB8AC3E}">
        <p14:creationId xmlns:p14="http://schemas.microsoft.com/office/powerpoint/2010/main" val="2905551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reflection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1" y="2106124"/>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080548" y="2266649"/>
            <a:ext cx="10020300" cy="4031873"/>
          </a:xfrm>
          <a:prstGeom prst="rect">
            <a:avLst/>
          </a:prstGeom>
          <a:noFill/>
        </p:spPr>
        <p:txBody>
          <a:bodyPr wrap="square" rtlCol="0">
            <a:spAutoFit/>
          </a:bodyPr>
          <a:lstStyle/>
          <a:p>
            <a:pPr algn="ctr"/>
            <a:r>
              <a:rPr lang="en-GB" sz="3200" dirty="0"/>
              <a:t>Many of us long to know that we are loved and that we are seen as equal to others. We do not want to be treated unfairly or be seen as different – we want to be respected for who we are. Sadly, however, we can sometimes treat others unfairly and without respect because of where they live, what they look like or where they come from. Christians believe that the Christmas story shows that God doesn’t behave like that and nor should we.</a:t>
            </a:r>
          </a:p>
        </p:txBody>
      </p:sp>
    </p:spTree>
    <p:extLst>
      <p:ext uri="{BB962C8B-B14F-4D97-AF65-F5344CB8AC3E}">
        <p14:creationId xmlns:p14="http://schemas.microsoft.com/office/powerpoint/2010/main" val="3397167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3F3FEC4F-2ADA-4713-A0E5-1B234CA0108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1000"/>
            <a:ext cx="12192000" cy="6096000"/>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British Values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TextBox 4">
            <a:extLst>
              <a:ext uri="{FF2B5EF4-FFF2-40B4-BE49-F238E27FC236}">
                <a16:creationId xmlns:a16="http://schemas.microsoft.com/office/drawing/2014/main" id="{67118D01-90CC-4AE8-8871-0E41A97E204C}"/>
              </a:ext>
            </a:extLst>
          </p:cNvPr>
          <p:cNvSpPr txBox="1"/>
          <p:nvPr/>
        </p:nvSpPr>
        <p:spPr>
          <a:xfrm>
            <a:off x="1080549" y="2422206"/>
            <a:ext cx="10020300" cy="3785652"/>
          </a:xfrm>
          <a:prstGeom prst="rect">
            <a:avLst/>
          </a:prstGeom>
          <a:noFill/>
        </p:spPr>
        <p:txBody>
          <a:bodyPr wrap="square" rtlCol="0">
            <a:spAutoFit/>
          </a:bodyPr>
          <a:lstStyle/>
          <a:p>
            <a:pPr algn="ctr"/>
            <a:r>
              <a:rPr lang="en-GB" sz="4000" b="1" dirty="0"/>
              <a:t>Respect</a:t>
            </a:r>
          </a:p>
          <a:p>
            <a:pPr algn="ctr"/>
            <a:r>
              <a:rPr lang="en-GB" sz="4000" dirty="0"/>
              <a:t>We respect others</a:t>
            </a:r>
          </a:p>
          <a:p>
            <a:pPr algn="ctr"/>
            <a:r>
              <a:rPr lang="en-GB" sz="4000" dirty="0"/>
              <a:t>We know that we are all special</a:t>
            </a:r>
          </a:p>
          <a:p>
            <a:pPr algn="ctr"/>
            <a:r>
              <a:rPr lang="en-GB" sz="4000" dirty="0"/>
              <a:t>We understand the consequences of our actions</a:t>
            </a:r>
          </a:p>
          <a:p>
            <a:pPr algn="ctr"/>
            <a:r>
              <a:rPr lang="en-GB" sz="4000" dirty="0"/>
              <a:t>We treat everybody equally</a:t>
            </a:r>
          </a:p>
        </p:txBody>
      </p:sp>
      <p:sp>
        <p:nvSpPr>
          <p:cNvPr id="7" name="TextBox 6">
            <a:extLst>
              <a:ext uri="{FF2B5EF4-FFF2-40B4-BE49-F238E27FC236}">
                <a16:creationId xmlns:a16="http://schemas.microsoft.com/office/drawing/2014/main" id="{5A39F38C-610D-4AC5-9012-987C8E2CC2CF}"/>
              </a:ext>
            </a:extLst>
          </p:cNvPr>
          <p:cNvSpPr txBox="1"/>
          <p:nvPr/>
        </p:nvSpPr>
        <p:spPr>
          <a:xfrm>
            <a:off x="0" y="6477000"/>
            <a:ext cx="12192000" cy="230832"/>
          </a:xfrm>
          <a:prstGeom prst="rect">
            <a:avLst/>
          </a:prstGeom>
          <a:noFill/>
        </p:spPr>
        <p:txBody>
          <a:bodyPr wrap="square" rtlCol="0">
            <a:spAutoFit/>
          </a:bodyPr>
          <a:lstStyle/>
          <a:p>
            <a:r>
              <a:rPr lang="en-GB" sz="900">
                <a:hlinkClick r:id="rId3" tooltip="https://commons.wikimedia.org/wiki/File:United_Kingdom_Flag_Background.svg"/>
              </a:rPr>
              <a:t>This Photo</a:t>
            </a:r>
            <a:r>
              <a:rPr lang="en-GB" sz="900"/>
              <a:t> by Unknown Author is licensed under </a:t>
            </a:r>
            <a:r>
              <a:rPr lang="en-GB" sz="900">
                <a:hlinkClick r:id="rId4" tooltip="https://creativecommons.org/licenses/by-sa/3.0/"/>
              </a:rPr>
              <a:t>CC BY-SA</a:t>
            </a:r>
            <a:endParaRPr lang="en-GB" sz="900"/>
          </a:p>
        </p:txBody>
      </p:sp>
    </p:spTree>
    <p:extLst>
      <p:ext uri="{BB962C8B-B14F-4D97-AF65-F5344CB8AC3E}">
        <p14:creationId xmlns:p14="http://schemas.microsoft.com/office/powerpoint/2010/main" val="2910595511"/>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366658"/>
      </a:accent1>
      <a:accent2>
        <a:srgbClr val="8CB64A"/>
      </a:accent2>
      <a:accent3>
        <a:srgbClr val="88D5A9"/>
      </a:accent3>
      <a:accent4>
        <a:srgbClr val="969FA7"/>
      </a:accent4>
      <a:accent5>
        <a:srgbClr val="E8A844"/>
      </a:accent5>
      <a:accent6>
        <a:srgbClr val="A1561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docProps/app.xml><?xml version="1.0" encoding="utf-8"?>
<Properties xmlns="http://schemas.openxmlformats.org/officeDocument/2006/extended-properties" xmlns:vt="http://schemas.openxmlformats.org/officeDocument/2006/docPropsVTypes">
  <TotalTime>89</TotalTime>
  <Words>678</Words>
  <Application>Microsoft Office PowerPoint</Application>
  <PresentationFormat>Widescreen</PresentationFormat>
  <Paragraphs>37</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Gill Sans MT</vt:lpstr>
      <vt:lpstr>Wingdings 2</vt:lpstr>
      <vt:lpstr>Dividend</vt:lpstr>
      <vt:lpstr>Picture Reflections</vt:lpstr>
      <vt:lpstr>PowerPoint Presentation</vt:lpstr>
      <vt:lpstr>PowerPoint Presentation</vt:lpstr>
      <vt:lpstr>God has no favourites - Equality in the Christmas story</vt:lpstr>
      <vt:lpstr>PowerPoint Presentation</vt:lpstr>
      <vt:lpstr>God has no favourites - Equality in the Christmas story</vt:lpstr>
      <vt:lpstr>Challenge question</vt:lpstr>
      <vt:lpstr>reflection</vt:lpstr>
      <vt:lpstr>British Values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Picture Reflections</dc:title>
  <dc:creator>Alex Wolvers</dc:creator>
  <cp:lastModifiedBy>Alex Wolvers</cp:lastModifiedBy>
  <cp:revision>5</cp:revision>
  <dcterms:created xsi:type="dcterms:W3CDTF">2020-12-01T13:18:48Z</dcterms:created>
  <dcterms:modified xsi:type="dcterms:W3CDTF">2020-12-03T08:23:10Z</dcterms:modified>
</cp:coreProperties>
</file>