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36"/>
  </p:notesMasterIdLst>
  <p:sldIdLst>
    <p:sldId id="256" r:id="rId2"/>
    <p:sldId id="267" r:id="rId3"/>
    <p:sldId id="310" r:id="rId4"/>
    <p:sldId id="270" r:id="rId5"/>
    <p:sldId id="296" r:id="rId6"/>
    <p:sldId id="268" r:id="rId7"/>
    <p:sldId id="289" r:id="rId8"/>
    <p:sldId id="269" r:id="rId9"/>
    <p:sldId id="290" r:id="rId10"/>
    <p:sldId id="292" r:id="rId11"/>
    <p:sldId id="277" r:id="rId12"/>
    <p:sldId id="271" r:id="rId13"/>
    <p:sldId id="304" r:id="rId14"/>
    <p:sldId id="312" r:id="rId15"/>
    <p:sldId id="285" r:id="rId16"/>
    <p:sldId id="297" r:id="rId17"/>
    <p:sldId id="313" r:id="rId18"/>
    <p:sldId id="279" r:id="rId19"/>
    <p:sldId id="272" r:id="rId20"/>
    <p:sldId id="314" r:id="rId21"/>
    <p:sldId id="307" r:id="rId22"/>
    <p:sldId id="266" r:id="rId23"/>
    <p:sldId id="258" r:id="rId24"/>
    <p:sldId id="276" r:id="rId25"/>
    <p:sldId id="273" r:id="rId26"/>
    <p:sldId id="286" r:id="rId27"/>
    <p:sldId id="301" r:id="rId28"/>
    <p:sldId id="309" r:id="rId29"/>
    <p:sldId id="282" r:id="rId30"/>
    <p:sldId id="274" r:id="rId31"/>
    <p:sldId id="283" r:id="rId32"/>
    <p:sldId id="275" r:id="rId33"/>
    <p:sldId id="284" r:id="rId34"/>
    <p:sldId id="288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say Jennings" initials="LJ" lastIdx="1" clrIdx="0">
    <p:extLst>
      <p:ext uri="{19B8F6BF-5375-455C-9EA6-DF929625EA0E}">
        <p15:presenceInfo xmlns:p15="http://schemas.microsoft.com/office/powerpoint/2012/main" userId="S::lynsay.jennings@lichfield.anglican.org::b1a73c2d-75c6-426b-88bc-47e69d0d28e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56" autoAdjust="0"/>
    <p:restoredTop sz="94660"/>
  </p:normalViewPr>
  <p:slideViewPr>
    <p:cSldViewPr snapToGrid="0">
      <p:cViewPr varScale="1">
        <p:scale>
          <a:sx n="59" d="100"/>
          <a:sy n="59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B86A4-9372-41B3-BC82-09B8EB71D832}" type="datetimeFigureOut">
              <a:rPr lang="en-GB" smtClean="0"/>
              <a:t>15/04/2021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3D5FD-25CE-4835-9DE9-7F9AD34F8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2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347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462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Allow children time to think about this. Was he giving advice about being a good builder or was it something else? Jesus is clear that His words give the foundations for good living.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50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224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9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the teachings of Jesus: Love God, love one another (even enemies), live in peace, forgive one another, be content with what you have and share with one another.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737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 a promise jar; add sticky notes to foundations for life wall; create a class  pledge etc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3D5FD-25CE-4835-9DE9-7F9AD34F8985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16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3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3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10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31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9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0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43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71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9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87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14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CXWHLB1f6_U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CXWHLB1f6_U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jpe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youtube.com/watch?v=PT-HBl2TVtI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www.ldbe.co.uk/about/guidance-%20resources/worship-and-medita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PvnZILn6EY" TargetMode="External"/><Relationship Id="rId2" Type="http://schemas.openxmlformats.org/officeDocument/2006/relationships/hyperlink" Target="https://www.youtube.com/watch?v=JeJvKkBV6r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s://www.youtube.com/watch?v=zSI_vkdd978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9">
            <a:extLst>
              <a:ext uri="{FF2B5EF4-FFF2-40B4-BE49-F238E27FC236}">
                <a16:creationId xmlns:a16="http://schemas.microsoft.com/office/drawing/2014/main" id="{99D7C13F-A74A-458C-BD0A-E94D29F59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1">
            <a:extLst>
              <a:ext uri="{FF2B5EF4-FFF2-40B4-BE49-F238E27FC236}">
                <a16:creationId xmlns:a16="http://schemas.microsoft.com/office/drawing/2014/main" id="{4EA0D2BB-E66C-43E1-9553-F0782C709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6079" y="723899"/>
            <a:ext cx="5009388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E2A6ED-D597-429E-A2B5-6ABED52E1B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2814" y="2130425"/>
            <a:ext cx="4115917" cy="2085869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FFFFF"/>
                </a:solidFill>
                <a:latin typeface="Century Gothic" panose="020B0502020202020204" pitchFamily="34" charset="0"/>
              </a:rPr>
              <a:t>Class Worship and Reflections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ECC352-F3A9-46C5-8644-CE5AC3D55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135" y="5208256"/>
            <a:ext cx="2816596" cy="8291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59B45E-9E82-487D-9A33-4B3176016126}"/>
              </a:ext>
            </a:extLst>
          </p:cNvPr>
          <p:cNvSpPr txBox="1"/>
          <p:nvPr/>
        </p:nvSpPr>
        <p:spPr>
          <a:xfrm>
            <a:off x="1086611" y="1421296"/>
            <a:ext cx="5009388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Parable of the Two Builders</a:t>
            </a:r>
          </a:p>
        </p:txBody>
      </p:sp>
    </p:spTree>
    <p:extLst>
      <p:ext uri="{BB962C8B-B14F-4D97-AF65-F5344CB8AC3E}">
        <p14:creationId xmlns:p14="http://schemas.microsoft.com/office/powerpoint/2010/main" val="3573394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" name="Rectangle 203">
            <a:extLst>
              <a:ext uri="{FF2B5EF4-FFF2-40B4-BE49-F238E27FC236}">
                <a16:creationId xmlns:a16="http://schemas.microsoft.com/office/drawing/2014/main" id="{28D511D2-9CF1-40DE-BB88-A5A48A0E8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0ADCA80-A0B1-4379-94EC-0A1A73BE1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1EB4D79C-3A0E-4CB5-9A3D-BB816FD52C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3839C3D0-536E-4C48-A1C1-D9B718A84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E12F48A-0055-4DF2-852E-6230BD32A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200" y="2142067"/>
            <a:ext cx="3412067" cy="297180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The parable of the builders</a:t>
            </a:r>
            <a:b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 descr="The Wise and Foolish Builders and the Faith/Works Dichotomy – Orthodox  Christian Theology">
            <a:extLst>
              <a:ext uri="{FF2B5EF4-FFF2-40B4-BE49-F238E27FC236}">
                <a16:creationId xmlns:a16="http://schemas.microsoft.com/office/drawing/2014/main" id="{310B0F43-07E0-43A0-9CCB-9E80572A6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654" y="1375002"/>
            <a:ext cx="6000750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239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1" name="Rectangle 75">
            <a:extLst>
              <a:ext uri="{FF2B5EF4-FFF2-40B4-BE49-F238E27FC236}">
                <a16:creationId xmlns:a16="http://schemas.microsoft.com/office/drawing/2014/main" id="{EE15E636-2C9E-42CB-B482-436AA81BF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77">
            <a:extLst>
              <a:ext uri="{FF2B5EF4-FFF2-40B4-BE49-F238E27FC236}">
                <a16:creationId xmlns:a16="http://schemas.microsoft.com/office/drawing/2014/main" id="{01D4AEDF-0CF9-4271-ABB7-3D3489BB4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8068" y="457200"/>
            <a:ext cx="3703320" cy="5935132"/>
            <a:chOff x="438068" y="457200"/>
            <a:chExt cx="3703320" cy="5935132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5CA534D-375A-405E-B686-06B63E6630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618067"/>
              <a:ext cx="3702134" cy="5774265"/>
            </a:xfrm>
            <a:prstGeom prst="rect">
              <a:avLst/>
            </a:prstGeom>
            <a:solidFill>
              <a:schemeClr val="accent1">
                <a:alpha val="97000"/>
              </a:scheme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3" name="Rectangle 79">
              <a:extLst>
                <a:ext uri="{FF2B5EF4-FFF2-40B4-BE49-F238E27FC236}">
                  <a16:creationId xmlns:a16="http://schemas.microsoft.com/office/drawing/2014/main" id="{AA2342F7-EF54-4210-9029-E977C9D57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585951"/>
            <a:ext cx="3412067" cy="137217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700" b="1" dirty="0">
                <a:latin typeface="Century Gothic" panose="020B0502020202020204" pitchFamily="34" charset="0"/>
              </a:rPr>
              <a:t>Classroom Worship </a:t>
            </a:r>
            <a:br>
              <a:rPr lang="en-US" sz="2700" b="1" dirty="0">
                <a:latin typeface="Century Gothic" panose="020B0502020202020204" pitchFamily="34" charset="0"/>
              </a:rPr>
            </a:br>
            <a:br>
              <a:rPr lang="en-US" sz="2700" b="1" dirty="0">
                <a:latin typeface="Century Gothic" panose="020B0502020202020204" pitchFamily="34" charset="0"/>
              </a:rPr>
            </a:br>
            <a:r>
              <a:rPr lang="en-US" sz="2700" b="1" dirty="0">
                <a:latin typeface="Century Gothic" panose="020B0502020202020204" pitchFamily="34" charset="0"/>
              </a:rPr>
              <a:t>Reflection Space</a:t>
            </a: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2700" dirty="0">
                <a:latin typeface="Century Gothic" panose="020B0502020202020204" pitchFamily="34" charset="0"/>
              </a:rPr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br>
              <a:rPr lang="en-US" sz="900" dirty="0"/>
            </a:br>
            <a:endParaRPr lang="en-US" sz="9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438399"/>
            <a:ext cx="3415074" cy="356446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b="1" cap="all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81F786-995E-444B-B265-3D7F51CF4FA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22" y="3355747"/>
            <a:ext cx="2935513" cy="191630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4">
            <a:extLst>
              <a:ext uri="{FF2B5EF4-FFF2-40B4-BE49-F238E27FC236}">
                <a16:creationId xmlns:a16="http://schemas.microsoft.com/office/drawing/2014/main" id="{B05C8B32-9320-4754-AAF7-3616B74D62A2}"/>
              </a:ext>
            </a:extLst>
          </p:cNvPr>
          <p:cNvSpPr txBox="1"/>
          <p:nvPr/>
        </p:nvSpPr>
        <p:spPr>
          <a:xfrm>
            <a:off x="4415022" y="243934"/>
            <a:ext cx="4474978" cy="2500928"/>
          </a:xfrm>
          <a:prstGeom prst="rect">
            <a:avLst/>
          </a:prstGeom>
          <a:solidFill>
            <a:srgbClr val="FFFFCC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en-GB" sz="2000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Build houses out of some different things. E.g. Lego, old boxes, playdough, tins, sand</a:t>
            </a: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was house was the strongest?</a:t>
            </a: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solidFill>
                  <a:srgbClr val="00206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you explain why?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074" name="Picture 2" descr="The Wise and Foolish Builders {Parables of Jesus Series} - Play Eat Grow">
            <a:extLst>
              <a:ext uri="{FF2B5EF4-FFF2-40B4-BE49-F238E27FC236}">
                <a16:creationId xmlns:a16="http://schemas.microsoft.com/office/drawing/2014/main" id="{D48BF4AC-684F-479F-B2D2-D742578E7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228847"/>
            <a:ext cx="41656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A29B9C8C-A431-4D17-A1E3-3E06888A2D2B}"/>
              </a:ext>
            </a:extLst>
          </p:cNvPr>
          <p:cNvSpPr/>
          <p:nvPr/>
        </p:nvSpPr>
        <p:spPr>
          <a:xfrm>
            <a:off x="9197934" y="413581"/>
            <a:ext cx="2686132" cy="2794000"/>
          </a:xfrm>
          <a:prstGeom prst="wedgeEllipseCallout">
            <a:avLst>
              <a:gd name="adj1" fmla="val 47250"/>
              <a:gd name="adj2" fmla="val 848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entury Gothic" panose="020B0502020202020204" pitchFamily="34" charset="0"/>
              </a:rPr>
              <a:t>Now try building your house on rock and then on sand. What do you notice?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1E2B1566-1661-4323-A07B-53D7C2F922C3}"/>
              </a:ext>
            </a:extLst>
          </p:cNvPr>
          <p:cNvSpPr/>
          <p:nvPr/>
        </p:nvSpPr>
        <p:spPr>
          <a:xfrm>
            <a:off x="9272362" y="3689006"/>
            <a:ext cx="2686132" cy="2591889"/>
          </a:xfrm>
          <a:prstGeom prst="wedgeEllipseCallout">
            <a:avLst>
              <a:gd name="adj1" fmla="val -42208"/>
              <a:gd name="adj2" fmla="val 66556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</a:rPr>
              <a:t>I wonder what would happen if you poured water on it?</a:t>
            </a:r>
          </a:p>
        </p:txBody>
      </p:sp>
    </p:spTree>
    <p:extLst>
      <p:ext uri="{BB962C8B-B14F-4D97-AF65-F5344CB8AC3E}">
        <p14:creationId xmlns:p14="http://schemas.microsoft.com/office/powerpoint/2010/main" val="715417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window, clock&#10;&#10;Description automatically generated">
            <a:extLst>
              <a:ext uri="{FF2B5EF4-FFF2-40B4-BE49-F238E27FC236}">
                <a16:creationId xmlns:a16="http://schemas.microsoft.com/office/drawing/2014/main" id="{6496E400-8232-44C6-AD56-AADF8770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637" y="1208531"/>
            <a:ext cx="5029858" cy="473506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Monday</a:t>
            </a:r>
          </a:p>
        </p:txBody>
      </p:sp>
    </p:spTree>
    <p:extLst>
      <p:ext uri="{BB962C8B-B14F-4D97-AF65-F5344CB8AC3E}">
        <p14:creationId xmlns:p14="http://schemas.microsoft.com/office/powerpoint/2010/main" val="1517866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4098" name="Picture 2" descr="Parable of The Wise And The Foolish Builders">
            <a:extLst>
              <a:ext uri="{FF2B5EF4-FFF2-40B4-BE49-F238E27FC236}">
                <a16:creationId xmlns:a16="http://schemas.microsoft.com/office/drawing/2014/main" id="{90F18FB5-59DF-42C6-8DED-AA603B336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14" y="2034524"/>
            <a:ext cx="4518974" cy="30212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n Every Season: The Wise Man Built His House Upon a Rock">
            <a:extLst>
              <a:ext uri="{FF2B5EF4-FFF2-40B4-BE49-F238E27FC236}">
                <a16:creationId xmlns:a16="http://schemas.microsoft.com/office/drawing/2014/main" id="{F780DF4D-A26E-473C-9D41-C3B97028F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502" y="2034523"/>
            <a:ext cx="4556650" cy="30212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567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24E717-F3D1-4318-B517-549319F5FA22}"/>
              </a:ext>
            </a:extLst>
          </p:cNvPr>
          <p:cNvSpPr/>
          <p:nvPr/>
        </p:nvSpPr>
        <p:spPr>
          <a:xfrm>
            <a:off x="6303057" y="643467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058EC-6A97-46A2-9502-DEFBE4F8A053}"/>
              </a:ext>
            </a:extLst>
          </p:cNvPr>
          <p:cNvSpPr txBox="1"/>
          <p:nvPr/>
        </p:nvSpPr>
        <p:spPr>
          <a:xfrm>
            <a:off x="6591942" y="882071"/>
            <a:ext cx="40481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entury Gothic" panose="020B0502020202020204" pitchFamily="34" charset="0"/>
              </a:rPr>
              <a:t>What do you see in the pictures?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713962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Can you make a prediction about what we are going to talk about today?</a:t>
            </a:r>
          </a:p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5584953-1ADF-4EB2-B636-BD4C68A796B0}"/>
              </a:ext>
            </a:extLst>
          </p:cNvPr>
          <p:cNvSpPr/>
          <p:nvPr/>
        </p:nvSpPr>
        <p:spPr>
          <a:xfrm>
            <a:off x="6373953" y="3667604"/>
            <a:ext cx="4743450" cy="2785533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entury Gothic" panose="020B0502020202020204" pitchFamily="34" charset="0"/>
              </a:rPr>
              <a:t>What questions do these pictures make you ask?</a:t>
            </a:r>
          </a:p>
          <a:p>
            <a:pPr algn="ctr"/>
            <a:endParaRPr lang="en-GB" sz="2800" b="1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  <a:cs typeface="Segoe UI" panose="020B0502040204020203" pitchFamily="34" charset="0"/>
              </a:rPr>
              <a:t>Think of two or three questions.</a:t>
            </a:r>
          </a:p>
          <a:p>
            <a:pPr algn="ctr"/>
            <a:endParaRPr lang="en-GB" dirty="0"/>
          </a:p>
        </p:txBody>
      </p:sp>
      <p:pic>
        <p:nvPicPr>
          <p:cNvPr id="5122" name="Picture 2" descr="Parable of The Wise And The Foolish Builders">
            <a:extLst>
              <a:ext uri="{FF2B5EF4-FFF2-40B4-BE49-F238E27FC236}">
                <a16:creationId xmlns:a16="http://schemas.microsoft.com/office/drawing/2014/main" id="{2FFAADBA-69A4-43ED-A17C-2692310D5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9" y="1328638"/>
            <a:ext cx="2441682" cy="1632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n Every Season: The Wise Man Built His House Upon a Rock">
            <a:extLst>
              <a:ext uri="{FF2B5EF4-FFF2-40B4-BE49-F238E27FC236}">
                <a16:creationId xmlns:a16="http://schemas.microsoft.com/office/drawing/2014/main" id="{2DC3F667-8864-40FB-A09C-87BC6AFA1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688" y="1328638"/>
            <a:ext cx="2462040" cy="1632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9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Reflection questions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90619-E9E9-482D-94C7-572378412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76" y="5069895"/>
            <a:ext cx="1280271" cy="1652159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9A98FB6-9AFC-481B-AA9E-E100AD6253F3}"/>
              </a:ext>
            </a:extLst>
          </p:cNvPr>
          <p:cNvSpPr/>
          <p:nvPr/>
        </p:nvSpPr>
        <p:spPr>
          <a:xfrm>
            <a:off x="391886" y="1947340"/>
            <a:ext cx="5704114" cy="3507162"/>
          </a:xfrm>
          <a:prstGeom prst="cloudCallout">
            <a:avLst>
              <a:gd name="adj1" fmla="val 50876"/>
              <a:gd name="adj2" fmla="val 7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which house you would choose? Why?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AB62774C-8567-4AE6-B892-8B68EFD49A12}"/>
              </a:ext>
            </a:extLst>
          </p:cNvPr>
          <p:cNvSpPr/>
          <p:nvPr/>
        </p:nvSpPr>
        <p:spPr>
          <a:xfrm>
            <a:off x="6160981" y="3037242"/>
            <a:ext cx="5444529" cy="3070974"/>
          </a:xfrm>
          <a:prstGeom prst="cloudCallout">
            <a:avLst>
              <a:gd name="adj1" fmla="val -47177"/>
              <a:gd name="adj2" fmla="val 6788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I wonder what might happen if there was a really bad storm?</a:t>
            </a:r>
          </a:p>
          <a:p>
            <a:pPr algn="ctr"/>
            <a:endParaRPr lang="en-GB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505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The parable of the two builders</a:t>
            </a:r>
            <a:r>
              <a:rPr lang="en-GB" b="1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80512" y="2138570"/>
            <a:ext cx="10620375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 b="1" i="1" baseline="30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n-GB" sz="2400" b="1" i="1" baseline="300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n-GB" sz="2400" b="1" i="1" baseline="30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“Everyone who hears these things I say and obeys them is like a wise man. The wise man built his house on rock. </a:t>
            </a:r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rained hard and the water rose. The winds blew and hit that house. But the house did not fall, because the house was built on rock. </a:t>
            </a:r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the person who hears the things I teach and does not obey them is like a foolish man. The foolish man built his house on sand. </a:t>
            </a:r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rained hard, the water rose, and the winds blew and hit that house. And the house fell with a big crash.” </a:t>
            </a:r>
          </a:p>
          <a:p>
            <a:pPr algn="r"/>
            <a:r>
              <a:rPr lang="en-GB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Matthew 7 24:27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117875" y="2308594"/>
            <a:ext cx="1062037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 or Watch </a:t>
            </a: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https://www.youtube.com/watch?v=CXWHLB1f6_U</a:t>
            </a:r>
            <a:endParaRPr lang="en-GB" sz="2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4400" i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7588" y="5869668"/>
            <a:ext cx="764412" cy="9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37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Reflection questions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90619-E9E9-482D-94C7-572378412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76" y="5069895"/>
            <a:ext cx="1280271" cy="1652159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A9A98FB6-9AFC-481B-AA9E-E100AD6253F3}"/>
              </a:ext>
            </a:extLst>
          </p:cNvPr>
          <p:cNvSpPr/>
          <p:nvPr/>
        </p:nvSpPr>
        <p:spPr>
          <a:xfrm>
            <a:off x="391886" y="1947340"/>
            <a:ext cx="5704114" cy="3507162"/>
          </a:xfrm>
          <a:prstGeom prst="cloudCallout">
            <a:avLst>
              <a:gd name="adj1" fmla="val 50876"/>
              <a:gd name="adj2" fmla="val 790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 wonder why Jesus told this story…</a:t>
            </a: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D167E862-11C4-478B-B882-C0730560610D}"/>
              </a:ext>
            </a:extLst>
          </p:cNvPr>
          <p:cNvSpPr/>
          <p:nvPr/>
        </p:nvSpPr>
        <p:spPr>
          <a:xfrm>
            <a:off x="7751135" y="3094074"/>
            <a:ext cx="4048979" cy="2360428"/>
          </a:xfrm>
          <a:prstGeom prst="wedgeEllipseCallout">
            <a:avLst>
              <a:gd name="adj1" fmla="val -63374"/>
              <a:gd name="adj2" fmla="val 71059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002060"/>
                </a:solidFill>
                <a:latin typeface="Century Gothic" panose="020B0502020202020204" pitchFamily="34" charset="0"/>
              </a:rPr>
              <a:t>Have a think about the lesson He was trying to teach</a:t>
            </a:r>
            <a:r>
              <a:rPr lang="en-GB" sz="2400" dirty="0"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8376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A2E508A-8117-4645-ABD8-B53493E69158}"/>
              </a:ext>
            </a:extLst>
          </p:cNvPr>
          <p:cNvSpPr/>
          <p:nvPr/>
        </p:nvSpPr>
        <p:spPr>
          <a:xfrm>
            <a:off x="780512" y="2253349"/>
            <a:ext cx="10921631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first, using the class prayer space/area or with the prayer below: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Thank you God for the stories told by Jesus which show us how to 	live.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	Help us to learn from these stories 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	And become more like Him.</a:t>
            </a:r>
          </a:p>
          <a:p>
            <a:r>
              <a:rPr lang="en-GB" sz="2400" b="1" dirty="0">
                <a:latin typeface="Century Gothic" panose="020B0502020202020204" pitchFamily="34" charset="0"/>
                <a:cs typeface="Segoe UI" panose="020B0502040204020203" pitchFamily="34" charset="0"/>
              </a:rPr>
              <a:t>	Amen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89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monitor, photo, sitting&#10;&#10;Description automatically generated">
            <a:extLst>
              <a:ext uri="{FF2B5EF4-FFF2-40B4-BE49-F238E27FC236}">
                <a16:creationId xmlns:a16="http://schemas.microsoft.com/office/drawing/2014/main" id="{BA311D33-1474-47AA-98BC-F6A16AC14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321" y="1208531"/>
            <a:ext cx="4122490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Tuesday</a:t>
            </a:r>
          </a:p>
        </p:txBody>
      </p:sp>
    </p:spTree>
    <p:extLst>
      <p:ext uri="{BB962C8B-B14F-4D97-AF65-F5344CB8AC3E}">
        <p14:creationId xmlns:p14="http://schemas.microsoft.com/office/powerpoint/2010/main" val="13116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2A35C00-F635-409C-8112-62A4792167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1166" y="1392438"/>
            <a:ext cx="6518800" cy="436725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308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 Colours for Worship 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68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Bible passage: The parable of the two builders</a:t>
            </a:r>
            <a:r>
              <a:rPr lang="en-GB" b="1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80512" y="2138570"/>
            <a:ext cx="10620375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 b="1" i="1" baseline="30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n-GB" sz="2400" b="1" i="1" baseline="300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n-GB" sz="2400" b="1" i="1" baseline="300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“Everyone who hears these things I say and obeys them is like a wise man. The wise man built his house on rock. </a:t>
            </a:r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rained hard and the water rose. The winds blew and hit that house. But the house did not fall, because the house was built on rock. </a:t>
            </a:r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the person who hears the things I teach and does not obey them is like a foolish man. The foolish man built his house on sand. </a:t>
            </a:r>
            <a:r>
              <a:rPr lang="en-GB" sz="2400" b="1" i="1" baseline="30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27 </a:t>
            </a:r>
            <a:r>
              <a:rPr lang="en-GB" sz="24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rained hard, the water rose, and the winds blew and hit that house. And the house fell with a big crash.” </a:t>
            </a:r>
          </a:p>
          <a:p>
            <a:pPr algn="r"/>
            <a:r>
              <a:rPr lang="en-GB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Matthew 7 24:27</a:t>
            </a:r>
          </a:p>
          <a:p>
            <a:pPr algn="ctr"/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117875" y="2308594"/>
            <a:ext cx="1062037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 or Watch </a:t>
            </a: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https://www.youtube.com/watch?v=CXWHLB1f6_U</a:t>
            </a:r>
            <a:endParaRPr lang="en-GB" sz="24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4400" i="1" dirty="0">
              <a:latin typeface="Century Gothic" panose="020B0502020202020204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7588" y="5869668"/>
            <a:ext cx="764412" cy="98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11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Responding</a:t>
            </a:r>
            <a:r>
              <a:rPr lang="en-GB" b="1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80512" y="2138570"/>
            <a:ext cx="10620375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171038" y="2914650"/>
            <a:ext cx="98393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Century Gothic" panose="020B0502020202020204" pitchFamily="34" charset="0"/>
              </a:rPr>
              <a:t>PAIRED TALK:</a:t>
            </a:r>
          </a:p>
          <a:p>
            <a:pPr algn="ctr"/>
            <a:r>
              <a:rPr lang="en-GB" sz="4400" b="1" dirty="0">
                <a:latin typeface="Century Gothic" panose="020B0502020202020204" pitchFamily="34" charset="0"/>
              </a:rPr>
              <a:t>Why do you think Jesus told this story?</a:t>
            </a:r>
          </a:p>
          <a:p>
            <a:pPr algn="ctr"/>
            <a:r>
              <a:rPr lang="en-GB" sz="4400" b="1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79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8C266B9D-DC87-430A-8D3A-2E83639A1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69282F36-261B-49B3-8CA9-FB857C475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5422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7215C3-3B83-4BE7-9213-26E084BD6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4341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A105D4-2907-419E-8223-4C266BA1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EE7F17-8E08-4C69-8E22-661908E6D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5873675"/>
            <a:ext cx="11296733" cy="5168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663768-3CE7-4276-B210-EB7E41770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766" y="5248781"/>
            <a:ext cx="993734" cy="12497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856040-6C42-4436-BA2F-7BA1BD488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333" y="2763888"/>
            <a:ext cx="3181350" cy="819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F63D7C-8614-4934-AE93-A0AACCD123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990" y="2775875"/>
            <a:ext cx="3143250" cy="8286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FEA110-CC4A-4FD9-B6DC-0D9A4B45DC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8903" y="1841220"/>
            <a:ext cx="3162300" cy="771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467813-8178-4205-B7F3-D7A99F511F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3899" y="841091"/>
            <a:ext cx="3152775" cy="8191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5FED57-AC93-4B78-A86E-6E4959AAC3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9858" y="841091"/>
            <a:ext cx="3162300" cy="7715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630200-FDF8-424C-861E-5410D41712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0798" y="1841220"/>
            <a:ext cx="3133725" cy="7715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0DB0598-D8D3-4D1B-882A-1A5F4B8641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9367" y="841091"/>
            <a:ext cx="3190875" cy="8191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BD7554-3210-49F6-ADF6-2B817B2A10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899" y="2773413"/>
            <a:ext cx="3152775" cy="809625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5918BC9-7300-4A91-B404-B8C6ACB8AB10}"/>
              </a:ext>
            </a:extLst>
          </p:cNvPr>
          <p:cNvSpPr/>
          <p:nvPr/>
        </p:nvSpPr>
        <p:spPr>
          <a:xfrm>
            <a:off x="351910" y="3764828"/>
            <a:ext cx="10338292" cy="202196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>
                <a:latin typeface="Century Gothic" panose="020B0502020202020204" pitchFamily="34" charset="0"/>
              </a:rPr>
              <a:t>These are some of the things people might use to help them decide how to live.</a:t>
            </a:r>
          </a:p>
          <a:p>
            <a:pPr algn="ctr"/>
            <a:r>
              <a:rPr lang="en-GB" sz="2000" dirty="0"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en-GB" sz="2000" dirty="0">
                <a:latin typeface="Century Gothic" panose="020B0502020202020204" pitchFamily="34" charset="0"/>
              </a:rPr>
              <a:t>Which of these would help anyone? </a:t>
            </a:r>
          </a:p>
          <a:p>
            <a:pPr algn="ctr"/>
            <a:r>
              <a:rPr lang="en-GB" sz="2000" dirty="0">
                <a:latin typeface="Century Gothic" panose="020B0502020202020204" pitchFamily="34" charset="0"/>
              </a:rPr>
              <a:t>Which of these would help Christians?</a:t>
            </a:r>
          </a:p>
          <a:p>
            <a:pPr algn="ctr"/>
            <a:r>
              <a:rPr lang="en-GB" sz="2000" dirty="0">
                <a:latin typeface="Century Gothic" panose="020B0502020202020204" pitchFamily="34" charset="0"/>
              </a:rPr>
              <a:t>Are there any things that are not helpful?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5C564DF-5D97-4952-B0E2-D96498AF345B}"/>
              </a:ext>
            </a:extLst>
          </p:cNvPr>
          <p:cNvSpPr/>
          <p:nvPr/>
        </p:nvSpPr>
        <p:spPr>
          <a:xfrm>
            <a:off x="2874887" y="89930"/>
            <a:ext cx="5872631" cy="60001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latin typeface="Century Gothic" panose="020B0502020202020204" pitchFamily="34" charset="0"/>
              </a:rPr>
              <a:t>Living a Good Life</a:t>
            </a:r>
            <a:r>
              <a:rPr lang="en-GB" dirty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7170" name="Picture 2" descr="Maths mastery uncovered">
            <a:extLst>
              <a:ext uri="{FF2B5EF4-FFF2-40B4-BE49-F238E27FC236}">
                <a16:creationId xmlns:a16="http://schemas.microsoft.com/office/drawing/2014/main" id="{54344832-46C2-40D3-B939-F63E62414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235" y="1057218"/>
            <a:ext cx="617374" cy="49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ray Clipart Tuesday - Praying Hands Clipart png - free transparent png  images - pngaaa.com">
            <a:extLst>
              <a:ext uri="{FF2B5EF4-FFF2-40B4-BE49-F238E27FC236}">
                <a16:creationId xmlns:a16="http://schemas.microsoft.com/office/drawing/2014/main" id="{82A94CBD-34BF-49FD-ABC9-C1A2A3AD0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202" y="915910"/>
            <a:ext cx="471128" cy="59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Bee Kind Journal: Blank Be Kind Notepad: 6x9, 120 Pages, White, Blank Page  Notebook: Be Kind Kindness Gift: Amazon.co.uk: Books, A Beautiful Life:  9781086963304: Books">
            <a:extLst>
              <a:ext uri="{FF2B5EF4-FFF2-40B4-BE49-F238E27FC236}">
                <a16:creationId xmlns:a16="http://schemas.microsoft.com/office/drawing/2014/main" id="{2C6B13E8-E364-47A9-8EA7-066B53BBF5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1" b="30076"/>
          <a:stretch/>
        </p:blipFill>
        <p:spPr bwMode="auto">
          <a:xfrm>
            <a:off x="2981125" y="980621"/>
            <a:ext cx="592944" cy="56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Money Bags Pounds Images, Stock Photos &amp; Vectors | Shutterstock">
            <a:extLst>
              <a:ext uri="{FF2B5EF4-FFF2-40B4-BE49-F238E27FC236}">
                <a16:creationId xmlns:a16="http://schemas.microsoft.com/office/drawing/2014/main" id="{D344F0BC-3814-4197-8987-55508755E7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0" b="11927"/>
          <a:stretch/>
        </p:blipFill>
        <p:spPr bwMode="auto">
          <a:xfrm>
            <a:off x="4890976" y="1912569"/>
            <a:ext cx="601281" cy="60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Xbox - Wikipedia">
            <a:extLst>
              <a:ext uri="{FF2B5EF4-FFF2-40B4-BE49-F238E27FC236}">
                <a16:creationId xmlns:a16="http://schemas.microsoft.com/office/drawing/2014/main" id="{53337786-F5F4-46D3-95DF-06E8D1267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692" y="2906183"/>
            <a:ext cx="635147" cy="50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ontrol Your Worrying with Constructive Worry vs. Unconstructive Worry —  Cognitive Behavioral Therapy Los Angeles">
            <a:extLst>
              <a:ext uri="{FF2B5EF4-FFF2-40B4-BE49-F238E27FC236}">
                <a16:creationId xmlns:a16="http://schemas.microsoft.com/office/drawing/2014/main" id="{5A7DDD5E-B70C-4607-9E69-F900BD25E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59" y="2923243"/>
            <a:ext cx="441810" cy="50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17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93FA870-8832-4438-9014-F35598B73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362" y="5417942"/>
            <a:ext cx="987638" cy="124978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C5527CC-54EE-43AC-9420-952365576B1D}"/>
              </a:ext>
            </a:extLst>
          </p:cNvPr>
          <p:cNvSpPr/>
          <p:nvPr/>
        </p:nvSpPr>
        <p:spPr>
          <a:xfrm>
            <a:off x="3605139" y="1857437"/>
            <a:ext cx="5734804" cy="3389477"/>
          </a:xfrm>
          <a:prstGeom prst="roundRect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latin typeface="Century Gothic" panose="020B0502020202020204" pitchFamily="34" charset="0"/>
              </a:rPr>
              <a:t>Can you think of any other things which Jesus said help you lead a good life?</a:t>
            </a:r>
          </a:p>
          <a:p>
            <a:pPr algn="ctr"/>
            <a:endParaRPr lang="en-GB" dirty="0"/>
          </a:p>
        </p:txBody>
      </p:sp>
      <p:pic>
        <p:nvPicPr>
          <p:cNvPr id="8194" name="Picture 2" descr="What Would Jesus Do Pocket Cards 100 Pack: Amazon.co.uk: Office Products">
            <a:extLst>
              <a:ext uri="{FF2B5EF4-FFF2-40B4-BE49-F238E27FC236}">
                <a16:creationId xmlns:a16="http://schemas.microsoft.com/office/drawing/2014/main" id="{8A41F1BF-463F-448B-90C2-E8128F899E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" t="2998" r="52181" b="3642"/>
          <a:stretch/>
        </p:blipFill>
        <p:spPr bwMode="auto">
          <a:xfrm>
            <a:off x="195942" y="653144"/>
            <a:ext cx="2928258" cy="400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5061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80512" y="2138570"/>
            <a:ext cx="10620375" cy="435292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2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prayer space or use the prayer below:</a:t>
            </a:r>
          </a:p>
          <a:p>
            <a:endParaRPr lang="en-GB" sz="22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r>
              <a:rPr lang="en-GB" sz="2200" b="1" dirty="0">
                <a:latin typeface="Century Gothic" panose="020B0502020202020204" pitchFamily="34" charset="0"/>
                <a:cs typeface="Segoe UI" panose="020B0502040204020203" pitchFamily="34" charset="0"/>
              </a:rPr>
              <a:t>Dear God, </a:t>
            </a:r>
          </a:p>
          <a:p>
            <a:r>
              <a:rPr lang="en-GB" sz="2200" b="1" dirty="0">
                <a:latin typeface="Century Gothic" panose="020B0502020202020204" pitchFamily="34" charset="0"/>
                <a:cs typeface="Segoe UI" panose="020B0502040204020203" pitchFamily="34" charset="0"/>
              </a:rPr>
              <a:t>We thank you for your love and promise to be with us</a:t>
            </a:r>
          </a:p>
          <a:p>
            <a:r>
              <a:rPr lang="en-GB" sz="2200" b="1" dirty="0">
                <a:latin typeface="Century Gothic" panose="020B0502020202020204" pitchFamily="34" charset="0"/>
                <a:cs typeface="Segoe UI" panose="020B0502040204020203" pitchFamily="34" charset="0"/>
              </a:rPr>
              <a:t>At school or work, at rest or play, help us to feel near you and hear your voice.</a:t>
            </a:r>
          </a:p>
          <a:p>
            <a:r>
              <a:rPr lang="en-GB" sz="2200" b="1" dirty="0">
                <a:latin typeface="Century Gothic" panose="020B0502020202020204" pitchFamily="34" charset="0"/>
                <a:cs typeface="Segoe UI" panose="020B0502040204020203" pitchFamily="34" charset="0"/>
              </a:rPr>
              <a:t>Guide us to always do our best in every situation and to love one another.</a:t>
            </a:r>
          </a:p>
          <a:p>
            <a:r>
              <a:rPr lang="en-GB" sz="22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endParaRPr lang="en-GB" sz="2200" b="1" dirty="0"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510" y="5973002"/>
            <a:ext cx="684490" cy="88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41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itting, computer&#10;&#10;Description automatically generated">
            <a:extLst>
              <a:ext uri="{FF2B5EF4-FFF2-40B4-BE49-F238E27FC236}">
                <a16:creationId xmlns:a16="http://schemas.microsoft.com/office/drawing/2014/main" id="{7A348043-2C3F-4802-AABD-E3E86DD5F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80" y="1208531"/>
            <a:ext cx="3457572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4" y="1419225"/>
            <a:ext cx="3225165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Wednesday</a:t>
            </a:r>
          </a:p>
        </p:txBody>
      </p:sp>
    </p:spTree>
    <p:extLst>
      <p:ext uri="{BB962C8B-B14F-4D97-AF65-F5344CB8AC3E}">
        <p14:creationId xmlns:p14="http://schemas.microsoft.com/office/powerpoint/2010/main" val="3536110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Prompted to action - challenge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7AA67-70BB-4B78-9DBC-E9C60B15A2F9}"/>
              </a:ext>
            </a:extLst>
          </p:cNvPr>
          <p:cNvSpPr txBox="1"/>
          <p:nvPr/>
        </p:nvSpPr>
        <p:spPr>
          <a:xfrm>
            <a:off x="6677194" y="2598853"/>
            <a:ext cx="5514806" cy="442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1600" b="1" dirty="0">
              <a:solidFill>
                <a:schemeClr val="tx2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Remind children of the theme for the week and of the Bible story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The Parable of the Two Builders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4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20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1300" b="1" dirty="0">
              <a:solidFill>
                <a:schemeClr val="tx2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189ABD-5484-446E-9E4C-7B92793D8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031" y="5608212"/>
            <a:ext cx="987638" cy="1249788"/>
          </a:xfrm>
          <a:prstGeom prst="rect">
            <a:avLst/>
          </a:prstGeom>
        </p:spPr>
      </p:pic>
      <p:pic>
        <p:nvPicPr>
          <p:cNvPr id="8" name="Picture 7" descr="The Wise and Foolish Builders and the Faith/Works Dichotomy – Orthodox  Christian Theology">
            <a:extLst>
              <a:ext uri="{FF2B5EF4-FFF2-40B4-BE49-F238E27FC236}">
                <a16:creationId xmlns:a16="http://schemas.microsoft.com/office/drawing/2014/main" id="{49A64283-2B07-4EBC-A413-31D3BBCB9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40" y="2277510"/>
            <a:ext cx="6000750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073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challenge ideas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766762" y="2195720"/>
            <a:ext cx="10620375" cy="435292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40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algn="ctr"/>
            <a:r>
              <a:rPr lang="en-GB" sz="3200" dirty="0">
                <a:latin typeface="Century Gothic" panose="020B0502020202020204" pitchFamily="34" charset="0"/>
              </a:rPr>
              <a:t>Christians try to live their lives by following the teachings of Jesus.</a:t>
            </a:r>
          </a:p>
          <a:p>
            <a:pPr algn="ctr"/>
            <a:endParaRPr lang="en-GB" sz="32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entury Gothic" panose="020B0502020202020204" pitchFamily="34" charset="0"/>
              </a:rPr>
              <a:t>Forgiving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entury Gothic" panose="020B0502020202020204" pitchFamily="34" charset="0"/>
              </a:rPr>
              <a:t>Loving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entury Gothic" panose="020B0502020202020204" pitchFamily="34" charset="0"/>
              </a:rPr>
              <a:t>Giving – time and money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>
                <a:latin typeface="Century Gothic" panose="020B0502020202020204" pitchFamily="34" charset="0"/>
              </a:rPr>
              <a:t>Praying</a:t>
            </a:r>
            <a:endParaRPr lang="en-GB" sz="2000" dirty="0">
              <a:latin typeface="Century Gothic" panose="020B0502020202020204" pitchFamily="34" charset="0"/>
            </a:endParaRPr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451" y="5673042"/>
            <a:ext cx="918233" cy="1184958"/>
          </a:xfrm>
          <a:prstGeom prst="rect">
            <a:avLst/>
          </a:prstGeom>
        </p:spPr>
      </p:pic>
      <p:pic>
        <p:nvPicPr>
          <p:cNvPr id="7" name="Picture 6" descr="The Wise and Foolish Builders and the Faith/Works Dichotomy – Orthodox  Christian Theology">
            <a:extLst>
              <a:ext uri="{FF2B5EF4-FFF2-40B4-BE49-F238E27FC236}">
                <a16:creationId xmlns:a16="http://schemas.microsoft.com/office/drawing/2014/main" id="{3EA727D9-7674-463C-B880-FF1C7CDCC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740" y="4634185"/>
            <a:ext cx="3392260" cy="2223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546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Prompted to action – challenge ideas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C42CE92-A390-42C0-8EBC-1C84777A5504}"/>
              </a:ext>
            </a:extLst>
          </p:cNvPr>
          <p:cNvSpPr/>
          <p:nvPr/>
        </p:nvSpPr>
        <p:spPr>
          <a:xfrm>
            <a:off x="4350619" y="2152511"/>
            <a:ext cx="7569238" cy="4352925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GB" sz="3200" dirty="0">
              <a:latin typeface="Century Gothic" panose="020B0502020202020204" pitchFamily="34" charset="0"/>
            </a:endParaRP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r>
              <a:rPr lang="en-GB" sz="3200" dirty="0">
                <a:latin typeface="Century Gothic" panose="020B0502020202020204" pitchFamily="34" charset="0"/>
              </a:rPr>
              <a:t>Think of one thing you could do in your life to follow these teachings?</a:t>
            </a:r>
          </a:p>
          <a:p>
            <a:endParaRPr lang="en-GB" sz="3200" dirty="0">
              <a:latin typeface="Century Gothic" panose="020B0502020202020204" pitchFamily="34" charset="0"/>
            </a:endParaRPr>
          </a:p>
          <a:p>
            <a:r>
              <a:rPr lang="en-GB" sz="3200" dirty="0">
                <a:latin typeface="Century Gothic" panose="020B0502020202020204" pitchFamily="34" charset="0"/>
              </a:rPr>
              <a:t>How would this make your class/home a better place to be?</a:t>
            </a:r>
          </a:p>
          <a:p>
            <a:pPr algn="ctr"/>
            <a:endParaRPr lang="en-GB" sz="2800" dirty="0">
              <a:latin typeface="Century Gothic" panose="020B0502020202020204" pitchFamily="34" charset="0"/>
            </a:endParaRPr>
          </a:p>
          <a:p>
            <a:pPr algn="ctr"/>
            <a:r>
              <a:rPr lang="en-GB" sz="2800" dirty="0">
                <a:latin typeface="Century Gothic" panose="020B0502020202020204" pitchFamily="34" charset="0"/>
              </a:rPr>
              <a:t>	</a:t>
            </a:r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6B0881D-54D1-42DC-8338-FE085C94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09928"/>
            <a:ext cx="1113409" cy="1436828"/>
          </a:xfrm>
          <a:prstGeom prst="rect">
            <a:avLst/>
          </a:prstGeom>
        </p:spPr>
      </p:pic>
      <p:pic>
        <p:nvPicPr>
          <p:cNvPr id="8" name="Picture 7" descr="The Wise and Foolish Builders and the Faith/Works Dichotomy – Orthodox  Christian Theology">
            <a:extLst>
              <a:ext uri="{FF2B5EF4-FFF2-40B4-BE49-F238E27FC236}">
                <a16:creationId xmlns:a16="http://schemas.microsoft.com/office/drawing/2014/main" id="{01B57C30-112E-45F0-8389-BA7E55D49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94" y="2760016"/>
            <a:ext cx="3392260" cy="2223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392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EE21-5E26-44F5-9255-D52213621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anose="020B0502020202020204" pitchFamily="34" charset="0"/>
              </a:rPr>
              <a:t>Prayer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18D01-90CC-4AE8-8871-0E41A97E204C}"/>
              </a:ext>
            </a:extLst>
          </p:cNvPr>
          <p:cNvSpPr txBox="1"/>
          <p:nvPr/>
        </p:nvSpPr>
        <p:spPr>
          <a:xfrm>
            <a:off x="1066261" y="2460943"/>
            <a:ext cx="983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b="1" dirty="0"/>
          </a:p>
          <a:p>
            <a:endParaRPr lang="en-GB" sz="1400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B2208B-DC1F-44A9-8339-10403C383C75}"/>
              </a:ext>
            </a:extLst>
          </p:cNvPr>
          <p:cNvSpPr/>
          <p:nvPr/>
        </p:nvSpPr>
        <p:spPr>
          <a:xfrm>
            <a:off x="678205" y="1993692"/>
            <a:ext cx="10824993" cy="476280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Encourage the pupils to respond with their own prayers in the class prayer space/area. You could use the school’s prayer or the Lord’s Prayer:</a:t>
            </a:r>
          </a:p>
          <a:p>
            <a:endParaRPr lang="en-GB" sz="2000" dirty="0"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algn="ctr"/>
            <a:r>
              <a:rPr lang="en-GB" sz="20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Our Father, in heaven,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Holy is your name.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Kingdom come,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Your will be done on earth, as it is in heaven.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Give us this day our daily bread,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forgive us our sins,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As we forgive those who sin against us,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And lead us not into temptation,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But deliver us from evil.</a:t>
            </a:r>
          </a:p>
          <a:p>
            <a:pPr algn="ctr"/>
            <a:r>
              <a:rPr lang="en-GB" sz="2000" b="1" dirty="0">
                <a:latin typeface="Century Gothic" panose="020B0502020202020204" pitchFamily="34" charset="0"/>
                <a:cs typeface="Segoe UI" panose="020B0502040204020203" pitchFamily="34" charset="0"/>
              </a:rPr>
              <a:t>Amen.</a:t>
            </a:r>
          </a:p>
          <a:p>
            <a:r>
              <a:rPr lang="en-GB" sz="2400" dirty="0">
                <a:latin typeface="Century Gothic" panose="020B0502020202020204" pitchFamily="34" charset="0"/>
                <a:cs typeface="Segoe UI" panose="020B0502040204020203" pitchFamily="34" charset="0"/>
              </a:rPr>
              <a:t>	</a:t>
            </a:r>
            <a:endParaRPr lang="en-GB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 descr="A drawing of a face&#10;&#10;Description automatically generated">
            <a:extLst>
              <a:ext uri="{FF2B5EF4-FFF2-40B4-BE49-F238E27FC236}">
                <a16:creationId xmlns:a16="http://schemas.microsoft.com/office/drawing/2014/main" id="{B9AC6DAA-89E4-4FFD-82EA-D6A9B90C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69" y="5103248"/>
            <a:ext cx="1278686" cy="16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60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132" y="2930816"/>
            <a:ext cx="3081576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90000"/>
              </a:lnSpc>
            </a:pP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Church of England</a:t>
            </a: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3600" b="1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COLLective</a:t>
            </a:r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 worship</a:t>
            </a: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39AFB3-5DC8-44D9-87A3-9258BAF45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3622" y="5016685"/>
            <a:ext cx="2816596" cy="829128"/>
          </a:xfrm>
          <a:prstGeom prst="rect">
            <a:avLst/>
          </a:prstGeom>
        </p:spPr>
      </p:pic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3C6333F-A527-48A5-9AD8-6C8CA3F7A522}"/>
              </a:ext>
            </a:extLst>
          </p:cNvPr>
          <p:cNvSpPr txBox="1">
            <a:spLocks/>
          </p:cNvSpPr>
          <p:nvPr/>
        </p:nvSpPr>
        <p:spPr>
          <a:xfrm>
            <a:off x="1547582" y="1099459"/>
            <a:ext cx="5027389" cy="4844142"/>
          </a:xfrm>
          <a:prstGeom prst="rect">
            <a:avLst/>
          </a:prstGeom>
          <a:solidFill>
            <a:schemeClr val="bg2"/>
          </a:solidFill>
          <a:ln w="57150">
            <a:noFill/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ABSTRACT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Collective worship in a classroom has a different feel from worship in the hall.  The more intimate nature of the worship can make everyone feel more readily included. 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is also the perfect setting to look at some of life’s big issues in a prayerful and reflective manner. 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GB" sz="240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sz="24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This resource supports small group worship through the theme of Parables</a:t>
            </a:r>
          </a:p>
        </p:txBody>
      </p:sp>
    </p:spTree>
    <p:extLst>
      <p:ext uri="{BB962C8B-B14F-4D97-AF65-F5344CB8AC3E}">
        <p14:creationId xmlns:p14="http://schemas.microsoft.com/office/powerpoint/2010/main" val="3125068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087" y="1208531"/>
            <a:ext cx="5100958" cy="473506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Thursday</a:t>
            </a:r>
          </a:p>
        </p:txBody>
      </p:sp>
    </p:spTree>
    <p:extLst>
      <p:ext uri="{BB962C8B-B14F-4D97-AF65-F5344CB8AC3E}">
        <p14:creationId xmlns:p14="http://schemas.microsoft.com/office/powerpoint/2010/main" val="26514177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C2B463-6BD5-411E-A3CA-67A9FE003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83E6F24-3E64-4893-9F13-7BEE01C84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6851" y="723899"/>
            <a:ext cx="7498616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2843" y="1272116"/>
            <a:ext cx="6798608" cy="20858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Use the Meditation resource alongside the Spiritual Encounters – bible-based meditation teacher’s pack:</a:t>
            </a: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http://www.ldbe.co.uk/about/guidance- resources/worship-and-meditation/</a:t>
            </a: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GB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200" cap="none" dirty="0">
                <a:solidFill>
                  <a:srgbClr val="FFFFFF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900" dirty="0">
                <a:solidFill>
                  <a:srgbClr val="FFFFFF"/>
                </a:solidFill>
              </a:rPr>
            </a:b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21F98A14-C471-4F62-BD64-15FDC07CC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66" y="2315051"/>
            <a:ext cx="2716911" cy="25220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B0EDF7-7B6D-40D4-8F88-85FABF460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490" y="2142354"/>
            <a:ext cx="4034779" cy="415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27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8E96387-12F1-45E4-9322-ABBF2EE04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F421DD-DE4E-4547-A904-3F80E25E3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9985DEC-1215-4209-9708-B45CC9774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EB7086-616E-4D44-94BE-D0F763561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15DB35-53D7-4EDC-A965-A43492961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96" y="1208531"/>
            <a:ext cx="6129539" cy="473506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B610F9C-62FE-46FC-8607-C35030B63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Friday</a:t>
            </a:r>
          </a:p>
        </p:txBody>
      </p:sp>
    </p:spTree>
    <p:extLst>
      <p:ext uri="{BB962C8B-B14F-4D97-AF65-F5344CB8AC3E}">
        <p14:creationId xmlns:p14="http://schemas.microsoft.com/office/powerpoint/2010/main" val="3387072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F404549-B4DC-481C-926C-DED3EF1C5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8FD5CD-351E-4B06-8B78-BD5102D00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292B92-688D-4C76-8234-08FB7D253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/>
            </a:br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DBD0C3-6AFE-46BD-8ABC-CDC8962CCE63}"/>
              </a:ext>
            </a:extLst>
          </p:cNvPr>
          <p:cNvSpPr txBox="1"/>
          <p:nvPr/>
        </p:nvSpPr>
        <p:spPr>
          <a:xfrm>
            <a:off x="591224" y="1119035"/>
            <a:ext cx="3409782" cy="4647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Take this time to celebrate what has happened during the week – you may want to give out awards. If possible, join the bubbles using Zoom or Teams so that the whole school can come together in a time of celebration.</a:t>
            </a: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b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Remember that this should also be a time of worship and celebration so begin with a gathering, include a prayer, a blessing, and a song of celebration.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9EEA-BC2E-4468-8249-D70D48495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261" y="1111641"/>
            <a:ext cx="6026340" cy="465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958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AFF88B-B708-4FF1-86E7-87773B7C9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177" y="5214711"/>
            <a:ext cx="2816596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8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Classroom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3000" dirty="0">
                <a:solidFill>
                  <a:srgbClr val="FFFFFF"/>
                </a:solidFill>
                <a:latin typeface="Century Gothic" panose="020B0502020202020204" pitchFamily="34" charset="0"/>
              </a:rPr>
              <a:t>Introduction for Teachers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F7F7C6C-F9E6-473C-AC88-ED2F2CC25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038" y="590550"/>
            <a:ext cx="6537325" cy="5657850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Ideas for the Worship Table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Special covering – possibly using liturgical colours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Candle or candles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Cross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Prayer box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002060"/>
                </a:solidFill>
                <a:latin typeface="Century Gothic" panose="020B0502020202020204" pitchFamily="34" charset="0"/>
              </a:rPr>
              <a:t>Pebbles (prayer)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200" dirty="0">
                <a:solidFill>
                  <a:srgbClr val="7030A0"/>
                </a:solidFill>
                <a:latin typeface="Century Gothic" panose="020B0502020202020204" pitchFamily="34" charset="0"/>
              </a:rPr>
              <a:t>Flowers</a:t>
            </a:r>
          </a:p>
        </p:txBody>
      </p:sp>
      <p:pic>
        <p:nvPicPr>
          <p:cNvPr id="1026" name="Picture 2" descr="Collective Worship – Martley CE Primary School">
            <a:extLst>
              <a:ext uri="{FF2B5EF4-FFF2-40B4-BE49-F238E27FC236}">
                <a16:creationId xmlns:a16="http://schemas.microsoft.com/office/drawing/2014/main" id="{C4840575-5DEE-47DC-B4D2-45AD4D3D8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0881">
            <a:off x="9124156" y="3381157"/>
            <a:ext cx="2676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maculate Heart Of Mary Catholic Primary School A Voluntary Academy -  Collective Worship">
            <a:extLst>
              <a:ext uri="{FF2B5EF4-FFF2-40B4-BE49-F238E27FC236}">
                <a16:creationId xmlns:a16="http://schemas.microsoft.com/office/drawing/2014/main" id="{8D0D05E5-7CAB-49A3-9043-B26A55800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65" y="4171517"/>
            <a:ext cx="2591243" cy="19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3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Classroom Worship </a:t>
            </a: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30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4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Possible music</a:t>
            </a: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br>
              <a:rPr lang="en-GB" sz="3000" dirty="0">
                <a:solidFill>
                  <a:srgbClr val="FFFFFF"/>
                </a:solidFill>
              </a:rPr>
            </a:br>
            <a:endParaRPr lang="en-GB" sz="30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A6BE65-F111-4901-953B-3CBC056F1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425" y="590623"/>
            <a:ext cx="6538255" cy="5657777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GB" sz="24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My Lighthouse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2"/>
              </a:rPr>
              <a:t>https://www.youtube.com/watch?v=JeJvKkBV6rY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4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Every Move I Make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3"/>
              </a:rPr>
              <a:t>https://www.youtube.com/watch?v=MPvnZILn6EY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400" b="1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sz="24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Jesus You’re My Superhero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  <a:hlinkClick r:id="rId4"/>
              </a:rPr>
              <a:t>https://www.youtube.com/watch?v=zSI_vkdd978</a:t>
            </a: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2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098" name="Picture 2" descr="Migration &amp; Music, Part 1 | Musical Space | KMUW">
            <a:extLst>
              <a:ext uri="{FF2B5EF4-FFF2-40B4-BE49-F238E27FC236}">
                <a16:creationId xmlns:a16="http://schemas.microsoft.com/office/drawing/2014/main" id="{90402C7B-2262-43A3-8EBC-A78B72505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78" y="3762775"/>
            <a:ext cx="3443428" cy="22934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DE9C0B-2054-42A1-843E-C62A34A78DCF}"/>
              </a:ext>
            </a:extLst>
          </p:cNvPr>
          <p:cNvSpPr/>
          <p:nvPr/>
        </p:nvSpPr>
        <p:spPr>
          <a:xfrm>
            <a:off x="5133899" y="694290"/>
            <a:ext cx="6711259" cy="382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188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571403"/>
            <a:ext cx="6436655" cy="5888772"/>
          </a:xfrm>
        </p:spPr>
        <p:txBody>
          <a:bodyPr anchor="ctr"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Once everyone is set up ready for worship you may want to start by lighting a candle, followed by one of these: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Peace be with you.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also with you.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Leader: Welcome everyone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Pupils: </a:t>
            </a: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It is good to be here together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Play a ‘Welcome’ song as children settle.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meet in the name of God: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Father,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Son,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the Spirit: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9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God is one.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9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Sign: ‘Welcome everybody here’ in BSL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0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077" y="971524"/>
            <a:ext cx="3269749" cy="4624327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Gathering </a:t>
            </a: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7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these can be used at the beginning of each session </a:t>
            </a: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b="1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br>
              <a:rPr lang="en-GB" sz="2200" dirty="0">
                <a:solidFill>
                  <a:srgbClr val="FFFFFF"/>
                </a:solidFill>
              </a:rPr>
            </a:br>
            <a:endParaRPr lang="en-GB" sz="22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905" y="485678"/>
            <a:ext cx="6436655" cy="5888772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the light of the world is here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God help us to speak positive words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share peace with everyone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To remember that you are with us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 us celebrate what God has made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 show God’s love,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     </a:t>
            </a:r>
            <a:r>
              <a:rPr lang="en-GB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to show a bit of heaven to everyone we meet</a:t>
            </a:r>
            <a:r>
              <a:rPr lang="en-GB" b="1" dirty="0">
                <a:latin typeface="Century Gothic" panose="020B0502020202020204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                               </a:t>
            </a:r>
            <a:endParaRPr lang="en-GB" sz="29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2900" dirty="0"/>
          </a:p>
          <a:p>
            <a:pPr marL="0" indent="0">
              <a:lnSpc>
                <a:spcPct val="90000"/>
              </a:lnSpc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D0413-29BD-4473-8832-3D2A945F1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13" y="4466075"/>
            <a:ext cx="1432684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5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969228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You may want to end your time together with one of these short prayers or blessings: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end this time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live with your love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Build on your truth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Share your forgiveness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Rest in your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the whole of the day.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for this day,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For fun, friendship and learning.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We give thanks for this time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As we share peace with each other. 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6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Help us as we as we move on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carry hope in us for the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Turning our thoughts towards others,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Our hearts towards love,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our hands towards serving those in need. </a:t>
            </a:r>
            <a:r>
              <a:rPr lang="en-GB" sz="16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5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1A6107-DEFE-418D-8E10-2BA94ADD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157" y="1113764"/>
            <a:ext cx="3269749" cy="462432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Sending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kumimoji="0" lang="en-GB" sz="25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these can be used at the End of each session</a:t>
            </a:r>
            <a:br>
              <a:rPr lang="en-GB" sz="2500" b="1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br>
              <a:rPr lang="en-GB" sz="2500" b="1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  <a:latin typeface="Arial Rounded MT Bold" panose="020F0704030504030204" pitchFamily="34" charset="0"/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br>
              <a:rPr lang="en-GB" sz="2500" dirty="0">
                <a:solidFill>
                  <a:srgbClr val="FFFFFF"/>
                </a:solidFill>
              </a:rPr>
            </a:br>
            <a:endParaRPr lang="en-GB" sz="2500" dirty="0">
              <a:solidFill>
                <a:srgbClr val="FFFFFF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455A7F-9764-455A-A71C-26FD48594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199" y="869854"/>
            <a:ext cx="6346644" cy="5888772"/>
          </a:xfrm>
        </p:spPr>
        <p:txBody>
          <a:bodyPr anchor="ctr">
            <a:normAutofit lnSpcReduction="10000"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The Lord bless us and watch over us, he is kind and helps us to show peace. </a:t>
            </a: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Let’s remember today to show peace and love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forgive when others upset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remember that we are all equal to God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think about what we say before we say it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To thank God for a new day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Thank you God for all your good gifts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2000" dirty="0">
              <a:solidFill>
                <a:srgbClr val="002060"/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Christ our Lord,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Just as kings bowed down and offered you gifts,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May we know your strength and peace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see all the free gifts you have given to us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and the blessing of the Father, Son and Holy Spirit,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be with you all, evermore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Amen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endParaRPr lang="en-GB" sz="1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FA1BC-FC3D-4092-8A91-F0D549A67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49" y="4333845"/>
            <a:ext cx="1542422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1587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7803</TotalTime>
  <Words>1752</Words>
  <Application>Microsoft Office PowerPoint</Application>
  <PresentationFormat>Widescreen</PresentationFormat>
  <Paragraphs>226</Paragraphs>
  <Slides>34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Arial Rounded MT Bold</vt:lpstr>
      <vt:lpstr>Calibri</vt:lpstr>
      <vt:lpstr>Century Gothic</vt:lpstr>
      <vt:lpstr>Courier New</vt:lpstr>
      <vt:lpstr>Gill Sans MT</vt:lpstr>
      <vt:lpstr>Segoe UI</vt:lpstr>
      <vt:lpstr>Wingdings 2</vt:lpstr>
      <vt:lpstr>Dividend</vt:lpstr>
      <vt:lpstr>Class Worship and Reflections</vt:lpstr>
      <vt:lpstr>     Church of England Colours for Worship      </vt:lpstr>
      <vt:lpstr>     Church of England  COLLective worship     </vt:lpstr>
      <vt:lpstr>Classroom Worship   Introduction for Teachers   </vt:lpstr>
      <vt:lpstr>Classroom Worship   Possible music   </vt:lpstr>
      <vt:lpstr>     Gathering   these can be used at the beginning of each session       </vt:lpstr>
      <vt:lpstr>     Gathering   these can be used at the beginning of each session       </vt:lpstr>
      <vt:lpstr>   Sending  these can be used at the End of each session     </vt:lpstr>
      <vt:lpstr>   Sending  these can be used at the End of each session     </vt:lpstr>
      <vt:lpstr>The parable of the builders </vt:lpstr>
      <vt:lpstr>Classroom Worship   Reflection Space      </vt:lpstr>
      <vt:lpstr>Monday</vt:lpstr>
      <vt:lpstr>PowerPoint Presentation</vt:lpstr>
      <vt:lpstr>PowerPoint Presentation</vt:lpstr>
      <vt:lpstr>Reflection questions</vt:lpstr>
      <vt:lpstr>Bible passage: The parable of the two builders </vt:lpstr>
      <vt:lpstr>Reflection questions</vt:lpstr>
      <vt:lpstr>Prayer</vt:lpstr>
      <vt:lpstr>Tuesday</vt:lpstr>
      <vt:lpstr>Bible passage: The parable of the two builders </vt:lpstr>
      <vt:lpstr>Responding </vt:lpstr>
      <vt:lpstr>PowerPoint Presentation</vt:lpstr>
      <vt:lpstr>PowerPoint Presentation</vt:lpstr>
      <vt:lpstr>Prayer</vt:lpstr>
      <vt:lpstr>Wednesday</vt:lpstr>
      <vt:lpstr>Prompted to action - challenge</vt:lpstr>
      <vt:lpstr>Prompted to action – challenge ideas</vt:lpstr>
      <vt:lpstr>Prompted to action – challenge ideas</vt:lpstr>
      <vt:lpstr>Prayer</vt:lpstr>
      <vt:lpstr>Thursday</vt:lpstr>
      <vt:lpstr>  Use the Meditation resource alongside the Spiritual Encounters – bible-based meditation teacher’s pack:  http://www.ldbe.co.uk/about/guidance- resources/worship-and-meditation/      </vt:lpstr>
      <vt:lpstr>Friday</vt:lpstr>
      <vt:lpstr>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Worship and Reflections</dc:title>
  <dc:creator>Lynsay Jennings</dc:creator>
  <cp:lastModifiedBy>Lynsay Jennings</cp:lastModifiedBy>
  <cp:revision>47</cp:revision>
  <dcterms:created xsi:type="dcterms:W3CDTF">2020-12-01T11:41:13Z</dcterms:created>
  <dcterms:modified xsi:type="dcterms:W3CDTF">2021-04-15T14:19:29Z</dcterms:modified>
</cp:coreProperties>
</file>