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7"/>
  </p:notesMasterIdLst>
  <p:sldIdLst>
    <p:sldId id="256" r:id="rId2"/>
    <p:sldId id="267" r:id="rId3"/>
    <p:sldId id="310" r:id="rId4"/>
    <p:sldId id="270" r:id="rId5"/>
    <p:sldId id="296" r:id="rId6"/>
    <p:sldId id="268" r:id="rId7"/>
    <p:sldId id="289" r:id="rId8"/>
    <p:sldId id="269" r:id="rId9"/>
    <p:sldId id="290" r:id="rId10"/>
    <p:sldId id="292" r:id="rId11"/>
    <p:sldId id="277" r:id="rId12"/>
    <p:sldId id="271" r:id="rId13"/>
    <p:sldId id="304" r:id="rId14"/>
    <p:sldId id="312" r:id="rId15"/>
    <p:sldId id="297" r:id="rId16"/>
    <p:sldId id="285" r:id="rId17"/>
    <p:sldId id="313" r:id="rId18"/>
    <p:sldId id="279" r:id="rId19"/>
    <p:sldId id="272" r:id="rId20"/>
    <p:sldId id="315" r:id="rId21"/>
    <p:sldId id="317" r:id="rId22"/>
    <p:sldId id="314" r:id="rId23"/>
    <p:sldId id="307" r:id="rId24"/>
    <p:sldId id="318" r:id="rId25"/>
    <p:sldId id="316" r:id="rId26"/>
    <p:sldId id="273" r:id="rId27"/>
    <p:sldId id="286" r:id="rId28"/>
    <p:sldId id="301" r:id="rId29"/>
    <p:sldId id="309" r:id="rId30"/>
    <p:sldId id="282" r:id="rId31"/>
    <p:sldId id="274" r:id="rId32"/>
    <p:sldId id="283" r:id="rId33"/>
    <p:sldId id="275" r:id="rId34"/>
    <p:sldId id="284" r:id="rId35"/>
    <p:sldId id="28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say Jennings" initials="LJ" lastIdx="1" clrIdx="0">
    <p:extLst>
      <p:ext uri="{19B8F6BF-5375-455C-9EA6-DF929625EA0E}">
        <p15:presenceInfo xmlns:p15="http://schemas.microsoft.com/office/powerpoint/2012/main" userId="S::lynsay.jennings@lichfield.anglican.org::b1a73c2d-75c6-426b-88bc-47e69d0d28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99" autoAdjust="0"/>
    <p:restoredTop sz="94660"/>
  </p:normalViewPr>
  <p:slideViewPr>
    <p:cSldViewPr snapToGrid="0">
      <p:cViewPr varScale="1">
        <p:scale>
          <a:sx n="56" d="100"/>
          <a:sy n="56" d="100"/>
        </p:scale>
        <p:origin x="4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30/03/2021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13</a:t>
            </a:fld>
            <a:endParaRPr lang="en-GB"/>
          </a:p>
        </p:txBody>
      </p:sp>
    </p:spTree>
    <p:extLst>
      <p:ext uri="{BB962C8B-B14F-4D97-AF65-F5344CB8AC3E}">
        <p14:creationId xmlns:p14="http://schemas.microsoft.com/office/powerpoint/2010/main" val="1667347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14</a:t>
            </a:fld>
            <a:endParaRPr lang="en-GB"/>
          </a:p>
        </p:txBody>
      </p:sp>
    </p:spTree>
    <p:extLst>
      <p:ext uri="{BB962C8B-B14F-4D97-AF65-F5344CB8AC3E}">
        <p14:creationId xmlns:p14="http://schemas.microsoft.com/office/powerpoint/2010/main" val="478462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ideas and responses from the children initially, giving them time to reflect on the meaning of the story. Jesus said: Sometimes people lose their way and do wrong things, but God never stops loving them. His story  is saying God is calling them. He wants to rescue them and set them free.</a:t>
            </a:r>
          </a:p>
        </p:txBody>
      </p:sp>
      <p:sp>
        <p:nvSpPr>
          <p:cNvPr id="4" name="Slide Number Placeholder 3"/>
          <p:cNvSpPr>
            <a:spLocks noGrp="1"/>
          </p:cNvSpPr>
          <p:nvPr>
            <p:ph type="sldNum" sz="quarter" idx="5"/>
          </p:nvPr>
        </p:nvSpPr>
        <p:spPr/>
        <p:txBody>
          <a:bodyPr/>
          <a:lstStyle/>
          <a:p>
            <a:fld id="{8983D5FD-25CE-4835-9DE9-7F9AD34F8985}" type="slidenum">
              <a:rPr lang="en-GB" smtClean="0"/>
              <a:t>17</a:t>
            </a:fld>
            <a:endParaRPr lang="en-GB"/>
          </a:p>
        </p:txBody>
      </p:sp>
    </p:spTree>
    <p:extLst>
      <p:ext uri="{BB962C8B-B14F-4D97-AF65-F5344CB8AC3E}">
        <p14:creationId xmlns:p14="http://schemas.microsoft.com/office/powerpoint/2010/main" val="390363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does she feel? How do you know? What might have happened?</a:t>
            </a:r>
          </a:p>
        </p:txBody>
      </p:sp>
      <p:sp>
        <p:nvSpPr>
          <p:cNvPr id="4" name="Slide Number Placeholder 3"/>
          <p:cNvSpPr>
            <a:spLocks noGrp="1"/>
          </p:cNvSpPr>
          <p:nvPr>
            <p:ph type="sldNum" sz="quarter" idx="5"/>
          </p:nvPr>
        </p:nvSpPr>
        <p:spPr/>
        <p:txBody>
          <a:bodyPr/>
          <a:lstStyle/>
          <a:p>
            <a:fld id="{8983D5FD-25CE-4835-9DE9-7F9AD34F8985}" type="slidenum">
              <a:rPr lang="en-GB" smtClean="0"/>
              <a:t>20</a:t>
            </a:fld>
            <a:endParaRPr lang="en-GB"/>
          </a:p>
        </p:txBody>
      </p:sp>
    </p:spTree>
    <p:extLst>
      <p:ext uri="{BB962C8B-B14F-4D97-AF65-F5344CB8AC3E}">
        <p14:creationId xmlns:p14="http://schemas.microsoft.com/office/powerpoint/2010/main" val="107330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about how the woman is feeling. How do you know? What might have happened?</a:t>
            </a:r>
          </a:p>
        </p:txBody>
      </p:sp>
      <p:sp>
        <p:nvSpPr>
          <p:cNvPr id="4" name="Slide Number Placeholder 3"/>
          <p:cNvSpPr>
            <a:spLocks noGrp="1"/>
          </p:cNvSpPr>
          <p:nvPr>
            <p:ph type="sldNum" sz="quarter" idx="5"/>
          </p:nvPr>
        </p:nvSpPr>
        <p:spPr/>
        <p:txBody>
          <a:bodyPr/>
          <a:lstStyle/>
          <a:p>
            <a:fld id="{8983D5FD-25CE-4835-9DE9-7F9AD34F8985}" type="slidenum">
              <a:rPr lang="en-GB" smtClean="0"/>
              <a:t>21</a:t>
            </a:fld>
            <a:endParaRPr lang="en-GB"/>
          </a:p>
        </p:txBody>
      </p:sp>
    </p:spTree>
    <p:extLst>
      <p:ext uri="{BB962C8B-B14F-4D97-AF65-F5344CB8AC3E}">
        <p14:creationId xmlns:p14="http://schemas.microsoft.com/office/powerpoint/2010/main" val="2734099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children time to think about this. </a:t>
            </a:r>
          </a:p>
        </p:txBody>
      </p:sp>
      <p:sp>
        <p:nvSpPr>
          <p:cNvPr id="4" name="Slide Number Placeholder 3"/>
          <p:cNvSpPr>
            <a:spLocks noGrp="1"/>
          </p:cNvSpPr>
          <p:nvPr>
            <p:ph type="sldNum" sz="quarter" idx="5"/>
          </p:nvPr>
        </p:nvSpPr>
        <p:spPr/>
        <p:txBody>
          <a:bodyPr/>
          <a:lstStyle/>
          <a:p>
            <a:fld id="{8983D5FD-25CE-4835-9DE9-7F9AD34F8985}" type="slidenum">
              <a:rPr lang="en-GB" smtClean="0"/>
              <a:t>23</a:t>
            </a:fld>
            <a:endParaRPr lang="en-GB"/>
          </a:p>
        </p:txBody>
      </p:sp>
    </p:spTree>
    <p:extLst>
      <p:ext uri="{BB962C8B-B14F-4D97-AF65-F5344CB8AC3E}">
        <p14:creationId xmlns:p14="http://schemas.microsoft.com/office/powerpoint/2010/main" val="331050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children time to think about this. </a:t>
            </a:r>
          </a:p>
        </p:txBody>
      </p:sp>
      <p:sp>
        <p:nvSpPr>
          <p:cNvPr id="4" name="Slide Number Placeholder 3"/>
          <p:cNvSpPr>
            <a:spLocks noGrp="1"/>
          </p:cNvSpPr>
          <p:nvPr>
            <p:ph type="sldNum" sz="quarter" idx="5"/>
          </p:nvPr>
        </p:nvSpPr>
        <p:spPr/>
        <p:txBody>
          <a:bodyPr/>
          <a:lstStyle/>
          <a:p>
            <a:fld id="{8983D5FD-25CE-4835-9DE9-7F9AD34F8985}" type="slidenum">
              <a:rPr lang="en-GB" smtClean="0"/>
              <a:t>24</a:t>
            </a:fld>
            <a:endParaRPr lang="en-GB"/>
          </a:p>
        </p:txBody>
      </p:sp>
    </p:spTree>
    <p:extLst>
      <p:ext uri="{BB962C8B-B14F-4D97-AF65-F5344CB8AC3E}">
        <p14:creationId xmlns:p14="http://schemas.microsoft.com/office/powerpoint/2010/main" val="3188049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Century Gothic" panose="020B0502020202020204" pitchFamily="34" charset="0"/>
              </a:rPr>
              <a:t>The very name may also be a way of connecting with what this story is saying because 'all sorts' were now coming to Jesus, and a number of people didn't like it.</a:t>
            </a:r>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28</a:t>
            </a:fld>
            <a:endParaRPr lang="en-GB"/>
          </a:p>
        </p:txBody>
      </p:sp>
    </p:spTree>
    <p:extLst>
      <p:ext uri="{BB962C8B-B14F-4D97-AF65-F5344CB8AC3E}">
        <p14:creationId xmlns:p14="http://schemas.microsoft.com/office/powerpoint/2010/main" val="2722737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29</a:t>
            </a:fld>
            <a:endParaRPr lang="en-GB"/>
          </a:p>
        </p:txBody>
      </p:sp>
    </p:spTree>
    <p:extLst>
      <p:ext uri="{BB962C8B-B14F-4D97-AF65-F5344CB8AC3E}">
        <p14:creationId xmlns:p14="http://schemas.microsoft.com/office/powerpoint/2010/main" val="1953166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3/30/2021</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3/30/2021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3/30/2021</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tyWZeOlaRo4"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9.jpe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7QPe-4kViU0" TargetMode="External"/><Relationship Id="rId7" Type="http://schemas.openxmlformats.org/officeDocument/2006/relationships/hyperlink" Target="https://www.youtube.com/watch?v=zSI_vkdd978"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youtube.com/watch?v=MPvnZILn6EY" TargetMode="External"/><Relationship Id="rId5" Type="http://schemas.openxmlformats.org/officeDocument/2006/relationships/hyperlink" Target="https://www.youtube.com/watch?v=JeJvKkBV6rY" TargetMode="External"/><Relationship Id="rId4" Type="http://schemas.openxmlformats.org/officeDocument/2006/relationships/hyperlink" Target="https://www.youtube.com/watch?v=Ktpi2ExrhDU"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2"/>
          <a:stretch>
            <a:fillRect/>
          </a:stretch>
        </p:blipFill>
        <p:spPr>
          <a:xfrm>
            <a:off x="8482135" y="5208256"/>
            <a:ext cx="2816596" cy="829128"/>
          </a:xfrm>
          <a:prstGeom prst="rect">
            <a:avLst/>
          </a:prstGeom>
        </p:spPr>
      </p:pic>
      <p:sp>
        <p:nvSpPr>
          <p:cNvPr id="4" name="TextBox 3">
            <a:extLst>
              <a:ext uri="{FF2B5EF4-FFF2-40B4-BE49-F238E27FC236}">
                <a16:creationId xmlns:a16="http://schemas.microsoft.com/office/drawing/2014/main" id="{D959B45E-9E82-487D-9A33-4B3176016126}"/>
              </a:ext>
            </a:extLst>
          </p:cNvPr>
          <p:cNvSpPr txBox="1"/>
          <p:nvPr/>
        </p:nvSpPr>
        <p:spPr>
          <a:xfrm>
            <a:off x="1086611" y="1421296"/>
            <a:ext cx="5009388" cy="2585323"/>
          </a:xfrm>
          <a:prstGeom prst="rect">
            <a:avLst/>
          </a:prstGeom>
          <a:solidFill>
            <a:schemeClr val="bg1">
              <a:lumMod val="95000"/>
            </a:schemeClr>
          </a:solidFill>
        </p:spPr>
        <p:txBody>
          <a:bodyPr wrap="square" rtlCol="0">
            <a:spAutoFit/>
          </a:bodyPr>
          <a:lstStyle/>
          <a:p>
            <a:pPr algn="ctr"/>
            <a:r>
              <a:rPr lang="en-GB" sz="5400" b="1" dirty="0">
                <a:solidFill>
                  <a:srgbClr val="002060"/>
                </a:solidFill>
                <a:latin typeface="Century Gothic" panose="020B0502020202020204" pitchFamily="34" charset="0"/>
              </a:rPr>
              <a:t>Parable of the Lost Sheep and Lost Coin</a:t>
            </a:r>
          </a:p>
        </p:txBody>
      </p:sp>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4" name="Rectangle 203">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6" name="Group 205">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207" name="Rectangle 206">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8" name="Rectangle 207">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4200" y="2142067"/>
            <a:ext cx="3412067" cy="2971801"/>
          </a:xfrm>
        </p:spPr>
        <p:txBody>
          <a:bodyPr>
            <a:normAutofit/>
          </a:bodyPr>
          <a:lstStyle/>
          <a:p>
            <a:r>
              <a:rPr lang="en-GB" b="1" dirty="0">
                <a:solidFill>
                  <a:schemeClr val="bg1"/>
                </a:solidFill>
                <a:latin typeface="Century Gothic" panose="020B0502020202020204" pitchFamily="34" charset="0"/>
              </a:rPr>
              <a:t>The parable of the LOST Sheep and lost coin</a:t>
            </a:r>
            <a:br>
              <a:rPr lang="en-GB" b="1" dirty="0">
                <a:solidFill>
                  <a:schemeClr val="bg1"/>
                </a:solidFill>
                <a:latin typeface="Century Gothic" panose="020B0502020202020204" pitchFamily="34" charset="0"/>
              </a:rPr>
            </a:br>
            <a:endParaRPr lang="en-GB" b="1" dirty="0">
              <a:solidFill>
                <a:schemeClr val="bg1"/>
              </a:solidFill>
              <a:latin typeface="Century Gothic" panose="020B0502020202020204" pitchFamily="34" charset="0"/>
            </a:endParaRPr>
          </a:p>
        </p:txBody>
      </p:sp>
      <p:pic>
        <p:nvPicPr>
          <p:cNvPr id="9" name="Picture 6" descr="The parable of the lost sheep 2 - Gospelimages">
            <a:extLst>
              <a:ext uri="{FF2B5EF4-FFF2-40B4-BE49-F238E27FC236}">
                <a16:creationId xmlns:a16="http://schemas.microsoft.com/office/drawing/2014/main" id="{4E260F28-311D-4B93-8CF2-D89F476830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442" y="732367"/>
            <a:ext cx="4343400" cy="2895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 name="Picture 2" descr="She is very upset as the silver coin means so much to her. – Slide 4">
            <a:extLst>
              <a:ext uri="{FF2B5EF4-FFF2-40B4-BE49-F238E27FC236}">
                <a16:creationId xmlns:a16="http://schemas.microsoft.com/office/drawing/2014/main" id="{F75CBC59-9857-445D-9563-803D71573E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7733" y="3850217"/>
            <a:ext cx="3714044" cy="27855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buNone/>
            </a:pPr>
            <a:r>
              <a:rPr lang="en-US" b="1" cap="all" dirty="0">
                <a:solidFill>
                  <a:schemeClr val="bg1"/>
                </a:solidFill>
              </a:rPr>
              <a:t>. </a:t>
            </a:r>
          </a:p>
        </p:txBody>
      </p:sp>
      <p:pic>
        <p:nvPicPr>
          <p:cNvPr id="7" name="Picture 6">
            <a:extLst>
              <a:ext uri="{FF2B5EF4-FFF2-40B4-BE49-F238E27FC236}">
                <a16:creationId xmlns:a16="http://schemas.microsoft.com/office/drawing/2014/main" id="{6A10023B-DFBE-46CC-A8FD-AA779E8DF702}"/>
              </a:ext>
            </a:extLst>
          </p:cNvPr>
          <p:cNvPicPr>
            <a:picLocks noChangeAspect="1"/>
          </p:cNvPicPr>
          <p:nvPr/>
        </p:nvPicPr>
        <p:blipFill>
          <a:blip r:embed="rId2"/>
          <a:stretch>
            <a:fillRect/>
          </a:stretch>
        </p:blipFill>
        <p:spPr>
          <a:xfrm>
            <a:off x="4427122" y="864067"/>
            <a:ext cx="7477957" cy="5282263"/>
          </a:xfrm>
          <a:prstGeom prst="rect">
            <a:avLst/>
          </a:prstGeom>
        </p:spPr>
      </p:pic>
      <p:pic>
        <p:nvPicPr>
          <p:cNvPr id="9" name="Picture 8">
            <a:extLst>
              <a:ext uri="{FF2B5EF4-FFF2-40B4-BE49-F238E27FC236}">
                <a16:creationId xmlns:a16="http://schemas.microsoft.com/office/drawing/2014/main" id="{6E58C4AA-DFB8-456A-B582-239BE5F49293}"/>
              </a:ext>
            </a:extLst>
          </p:cNvPr>
          <p:cNvPicPr>
            <a:picLocks noChangeAspect="1"/>
          </p:cNvPicPr>
          <p:nvPr/>
        </p:nvPicPr>
        <p:blipFill>
          <a:blip r:embed="rId3"/>
          <a:stretch>
            <a:fillRect/>
          </a:stretch>
        </p:blipFill>
        <p:spPr>
          <a:xfrm>
            <a:off x="742184" y="3328893"/>
            <a:ext cx="3093091" cy="2303208"/>
          </a:xfrm>
          <a:prstGeom prst="rect">
            <a:avLst/>
          </a:prstGeom>
        </p:spPr>
      </p:pic>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4102" name="Picture 6" descr="The parable of the lost sheep 2 - Gospelimages">
            <a:extLst>
              <a:ext uri="{FF2B5EF4-FFF2-40B4-BE49-F238E27FC236}">
                <a16:creationId xmlns:a16="http://schemas.microsoft.com/office/drawing/2014/main" id="{FCFB8E83-814B-43AB-A273-5E23D9551E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043" y="751115"/>
            <a:ext cx="8343900" cy="5562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567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these pictures make you ask?</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Think of two or three questions.</a:t>
            </a:r>
          </a:p>
          <a:p>
            <a:pPr algn="ctr"/>
            <a:endParaRPr lang="en-GB" dirty="0"/>
          </a:p>
        </p:txBody>
      </p:sp>
      <p:pic>
        <p:nvPicPr>
          <p:cNvPr id="6148" name="Picture 4" descr="The parable of the lost sheep 2 - Gospelimages">
            <a:extLst>
              <a:ext uri="{FF2B5EF4-FFF2-40B4-BE49-F238E27FC236}">
                <a16:creationId xmlns:a16="http://schemas.microsoft.com/office/drawing/2014/main" id="{B480F336-73CE-4C6C-A922-39B8830D79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1350" y="780280"/>
            <a:ext cx="3908674" cy="26057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94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The parable of the Lost sheep</a:t>
            </a: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400" baseline="30000" dirty="0">
              <a:effectLst/>
              <a:latin typeface="Century Gothic" panose="020B050202020202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67118D01-90CC-4AE8-8871-0E41A97E204C}"/>
              </a:ext>
            </a:extLst>
          </p:cNvPr>
          <p:cNvSpPr txBox="1"/>
          <p:nvPr/>
        </p:nvSpPr>
        <p:spPr>
          <a:xfrm>
            <a:off x="1117876" y="2308594"/>
            <a:ext cx="10181496" cy="5766194"/>
          </a:xfrm>
          <a:prstGeom prst="rect">
            <a:avLst/>
          </a:prstGeom>
          <a:noFill/>
        </p:spPr>
        <p:txBody>
          <a:bodyPr wrap="square" rtlCol="0">
            <a:spAutoFit/>
          </a:bodyPr>
          <a:lstStyle/>
          <a:p>
            <a:r>
              <a:rPr lang="en-GB" sz="2400" b="1" dirty="0">
                <a:effectLst/>
                <a:latin typeface="Century Gothic" panose="020B0502020202020204" pitchFamily="34" charset="0"/>
                <a:ea typeface="Calibri" panose="020F0502020204030204" pitchFamily="34" charset="0"/>
                <a:cs typeface="Times New Roman" panose="02020603050405020304" pitchFamily="18" charset="0"/>
              </a:rPr>
              <a:t>Read or Watch </a:t>
            </a:r>
            <a:r>
              <a:rPr lang="en-GB" sz="1800" u="sng"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hlinkClick r:id="rId2"/>
              </a:rPr>
              <a:t>https://www.youtube.com/watch?v=tyWZeOlaRo4</a:t>
            </a:r>
            <a:endParaRPr lang="en-GB" sz="1800"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entury Gothic" panose="020B0502020202020204" pitchFamily="34" charset="0"/>
                <a:ea typeface="Calibri" panose="020F0502020204030204" pitchFamily="34" charset="0"/>
                <a:cs typeface="Times New Roman" panose="02020603050405020304" pitchFamily="18" charset="0"/>
              </a:rPr>
              <a:t>Many tax collectors and “sinners” came to listen to Jesus. </a:t>
            </a: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2 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The Pharisees and the teachers of the law began to complain: “Look! This man welcomes sinners and even eats with them!”</a:t>
            </a:r>
          </a:p>
          <a:p>
            <a:pPr>
              <a:lnSpc>
                <a:spcPct val="115000"/>
              </a:lnSpc>
              <a:spcAft>
                <a:spcPts val="1000"/>
              </a:spcAft>
            </a:pP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3 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Then Jesus told them this story: </a:t>
            </a: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4 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“Suppose one of you has 100 sheep, but he loses 1 of them. Then he will leave the other 99 sheep alone and go out and look for the lost sheep. The man will keep on searching for the lost sheep until he finds it. </a:t>
            </a: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5 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And when he finds it, the man is very happy. He puts it on his shoulders </a:t>
            </a: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6 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and goes home. He calls to his friends and neighbours and says, ‘Be happy with me because I found my lost sheep!’ </a:t>
            </a:r>
            <a:r>
              <a:rPr lang="en-GB" sz="1800" b="1" baseline="30000" dirty="0">
                <a:effectLst/>
                <a:latin typeface="Century Gothic" panose="020B0502020202020204" pitchFamily="34" charset="0"/>
                <a:ea typeface="Calibri" panose="020F0502020204030204" pitchFamily="34" charset="0"/>
                <a:cs typeface="Times New Roman" panose="02020603050405020304" pitchFamily="18" charset="0"/>
              </a:rPr>
              <a:t>7 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In the same way, I tell you there is much joy in heaven when 1 sinner changes his heart. There is more joy for that 1 sinner than there is for 99 good people who don’t need to change.</a:t>
            </a:r>
          </a:p>
          <a:p>
            <a:pPr>
              <a:lnSpc>
                <a:spcPct val="115000"/>
              </a:lnSpc>
              <a:spcAft>
                <a:spcPts val="1000"/>
              </a:spcAft>
            </a:pPr>
            <a:r>
              <a:rPr lang="en-GB" sz="1800" b="1" dirty="0">
                <a:effectLst/>
                <a:latin typeface="Century Gothic" panose="020B0502020202020204" pitchFamily="34" charset="0"/>
                <a:ea typeface="Calibri" panose="020F0502020204030204" pitchFamily="34" charset="0"/>
                <a:cs typeface="Times New Roman" panose="02020603050405020304" pitchFamily="18" charset="0"/>
              </a:rPr>
              <a:t>Luke 15:1-7</a:t>
            </a:r>
            <a:endParaRPr lang="en-GB" sz="18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endParaRPr lang="en-GB" sz="4400" i="1" dirty="0">
              <a:latin typeface="Century Gothic" panose="020B0502020202020204"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1427588" y="5869668"/>
            <a:ext cx="764412" cy="988332"/>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who the shepherd could be?</a:t>
            </a:r>
          </a:p>
        </p:txBody>
      </p:sp>
      <p:sp>
        <p:nvSpPr>
          <p:cNvPr id="8" name="Thought Bubble: Cloud 7">
            <a:extLst>
              <a:ext uri="{FF2B5EF4-FFF2-40B4-BE49-F238E27FC236}">
                <a16:creationId xmlns:a16="http://schemas.microsoft.com/office/drawing/2014/main" id="{AB62774C-8567-4AE6-B892-8B68EFD49A12}"/>
              </a:ext>
            </a:extLst>
          </p:cNvPr>
          <p:cNvSpPr/>
          <p:nvPr/>
        </p:nvSpPr>
        <p:spPr>
          <a:xfrm>
            <a:off x="6160981" y="3037242"/>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Who do you think is the ‘lost sheep’?</a:t>
            </a:r>
            <a:endParaRPr lang="en-GB" sz="3200" b="1" dirty="0">
              <a:effectLst/>
              <a:latin typeface="Century Gothic" panose="020B0502020202020204" pitchFamily="34" charset="0"/>
              <a:ea typeface="Calibri" panose="020F0502020204030204" pitchFamily="34" charset="0"/>
              <a:cs typeface="Times New Roman" panose="02020603050405020304" pitchFamily="18" charset="0"/>
            </a:endParaRP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150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why Jesus told this story…</a:t>
            </a:r>
          </a:p>
        </p:txBody>
      </p:sp>
      <p:sp>
        <p:nvSpPr>
          <p:cNvPr id="3" name="Speech Bubble: Oval 2">
            <a:extLst>
              <a:ext uri="{FF2B5EF4-FFF2-40B4-BE49-F238E27FC236}">
                <a16:creationId xmlns:a16="http://schemas.microsoft.com/office/drawing/2014/main" id="{D167E862-11C4-478B-B882-C0730560610D}"/>
              </a:ext>
            </a:extLst>
          </p:cNvPr>
          <p:cNvSpPr/>
          <p:nvPr/>
        </p:nvSpPr>
        <p:spPr>
          <a:xfrm>
            <a:off x="7751135" y="3094074"/>
            <a:ext cx="4048979" cy="2360428"/>
          </a:xfrm>
          <a:prstGeom prst="wedgeEllipseCallout">
            <a:avLst>
              <a:gd name="adj1" fmla="val -63374"/>
              <a:gd name="adj2" fmla="val 71059"/>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002060"/>
                </a:solidFill>
                <a:latin typeface="Century Gothic" panose="020B0502020202020204" pitchFamily="34" charset="0"/>
              </a:rPr>
              <a:t>Have a think about what He was trying to say.</a:t>
            </a:r>
            <a:endParaRPr lang="en-GB" sz="2400" dirty="0">
              <a:latin typeface="Century Gothic" panose="020B0502020202020204" pitchFamily="34" charset="0"/>
            </a:endParaRPr>
          </a:p>
        </p:txBody>
      </p:sp>
    </p:spTree>
    <p:extLst>
      <p:ext uri="{BB962C8B-B14F-4D97-AF65-F5344CB8AC3E}">
        <p14:creationId xmlns:p14="http://schemas.microsoft.com/office/powerpoint/2010/main" val="66837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253349"/>
            <a:ext cx="10921631"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using the class prayer space/area or with the prayer below:</a:t>
            </a:r>
          </a:p>
          <a:p>
            <a:endParaRPr lang="en-GB" sz="2000" dirty="0">
              <a:latin typeface="Century Gothic" panose="020B0502020202020204" pitchFamily="34" charset="0"/>
              <a:cs typeface="Segoe UI" panose="020B0502040204020203" pitchFamily="34" charset="0"/>
            </a:endParaRPr>
          </a:p>
          <a:p>
            <a:r>
              <a:rPr lang="en-GB" sz="2000" dirty="0">
                <a:latin typeface="Century Gothic" panose="020B0502020202020204" pitchFamily="34" charset="0"/>
                <a:cs typeface="Segoe UI" panose="020B0502040204020203" pitchFamily="34" charset="0"/>
              </a:rPr>
              <a:t>	</a:t>
            </a:r>
            <a:r>
              <a:rPr lang="en-GB" sz="2400" b="1" dirty="0">
                <a:latin typeface="Century Gothic" panose="020B0502020202020204" pitchFamily="34" charset="0"/>
                <a:cs typeface="Segoe UI" panose="020B0502040204020203" pitchFamily="34" charset="0"/>
              </a:rPr>
              <a:t>Thank you God for loving each and every one of us</a:t>
            </a:r>
          </a:p>
          <a:p>
            <a:r>
              <a:rPr lang="en-GB" sz="2400" b="1" dirty="0">
                <a:latin typeface="Century Gothic" panose="020B0502020202020204" pitchFamily="34" charset="0"/>
                <a:cs typeface="Segoe UI" panose="020B0502040204020203" pitchFamily="34" charset="0"/>
              </a:rPr>
              <a:t>	Thank you that you are always willing to forgive</a:t>
            </a:r>
          </a:p>
          <a:p>
            <a:r>
              <a:rPr lang="en-GB" sz="2400" b="1" dirty="0">
                <a:latin typeface="Century Gothic" panose="020B0502020202020204" pitchFamily="34" charset="0"/>
                <a:cs typeface="Segoe UI" panose="020B0502040204020203" pitchFamily="34" charset="0"/>
              </a:rPr>
              <a:t>	Help us try hard to be the best we can be, loving ourselves and 	others.</a:t>
            </a:r>
          </a:p>
          <a:p>
            <a:r>
              <a:rPr lang="en-GB" sz="2400" b="1" dirty="0">
                <a:latin typeface="Century Gothic" panose="020B0502020202020204" pitchFamily="34" charset="0"/>
                <a:cs typeface="Segoe UI" panose="020B0502040204020203" pitchFamily="34" charset="0"/>
              </a:rPr>
              <a:t>	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12290" name="Picture 2" descr="She is very upset as the silver coin means so much to her. – Slide 4">
            <a:extLst>
              <a:ext uri="{FF2B5EF4-FFF2-40B4-BE49-F238E27FC236}">
                <a16:creationId xmlns:a16="http://schemas.microsoft.com/office/drawing/2014/main" id="{5E9252AE-3CE3-4BD8-8F97-3B691E4FAB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458" y="772683"/>
            <a:ext cx="7489371" cy="56170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1962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these pictures make you ask?</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Think of two or three questions.</a:t>
            </a:r>
          </a:p>
          <a:p>
            <a:pPr algn="ctr"/>
            <a:endParaRPr lang="en-GB" dirty="0"/>
          </a:p>
        </p:txBody>
      </p:sp>
      <p:pic>
        <p:nvPicPr>
          <p:cNvPr id="8" name="Picture 2" descr="She is very upset as the silver coin means so much to her. – Slide 4">
            <a:extLst>
              <a:ext uri="{FF2B5EF4-FFF2-40B4-BE49-F238E27FC236}">
                <a16:creationId xmlns:a16="http://schemas.microsoft.com/office/drawing/2014/main" id="{A9D69574-EEE3-461D-985F-B5BF035E9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493" y="643467"/>
            <a:ext cx="3714044" cy="27855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303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The parable of the LOST COIN</a:t>
            </a: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575894" y="1989762"/>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sz="2800" b="1" i="0" baseline="30000" dirty="0">
              <a:solidFill>
                <a:srgbClr val="000000"/>
              </a:solidFill>
              <a:effectLst/>
              <a:latin typeface="Century Gothic" panose="020B0502020202020204" pitchFamily="34" charset="0"/>
            </a:endParaRPr>
          </a:p>
          <a:p>
            <a:pPr algn="ctr"/>
            <a:endParaRPr lang="en-GB" sz="2800" b="1" i="0" baseline="30000" dirty="0">
              <a:solidFill>
                <a:srgbClr val="000000"/>
              </a:solidFill>
              <a:effectLst/>
              <a:latin typeface="Century Gothic" panose="020B0502020202020204" pitchFamily="34" charset="0"/>
            </a:endParaRPr>
          </a:p>
          <a:p>
            <a:pPr algn="ctr"/>
            <a:r>
              <a:rPr lang="en-GB" sz="2800" i="0" baseline="30000" dirty="0">
                <a:solidFill>
                  <a:srgbClr val="000000"/>
                </a:solidFill>
                <a:effectLst/>
                <a:latin typeface="Century Gothic" panose="020B0502020202020204" pitchFamily="34" charset="0"/>
              </a:rPr>
              <a:t>8 </a:t>
            </a:r>
            <a:r>
              <a:rPr lang="en-GB" sz="2800" i="0" dirty="0">
                <a:solidFill>
                  <a:srgbClr val="000000"/>
                </a:solidFill>
                <a:effectLst/>
                <a:latin typeface="Century Gothic" panose="020B0502020202020204" pitchFamily="34" charset="0"/>
              </a:rPr>
              <a:t>“Suppose a woman has ten silver coins, but she loses one </a:t>
            </a:r>
            <a:r>
              <a:rPr lang="en-GB" sz="2800" b="0" i="0" dirty="0">
                <a:solidFill>
                  <a:srgbClr val="000000"/>
                </a:solidFill>
                <a:effectLst/>
                <a:latin typeface="Century Gothic" panose="020B0502020202020204" pitchFamily="34" charset="0"/>
              </a:rPr>
              <a:t>of them. She will light a lamp and clean the house. She will look carefully for the coin until she finds it. </a:t>
            </a:r>
            <a:r>
              <a:rPr lang="en-GB" sz="2800" i="0" baseline="30000" dirty="0">
                <a:solidFill>
                  <a:srgbClr val="000000"/>
                </a:solidFill>
                <a:effectLst/>
                <a:latin typeface="Century Gothic" panose="020B0502020202020204" pitchFamily="34" charset="0"/>
              </a:rPr>
              <a:t>9 </a:t>
            </a:r>
            <a:r>
              <a:rPr lang="en-GB" sz="2800" b="0" i="0" dirty="0">
                <a:solidFill>
                  <a:srgbClr val="000000"/>
                </a:solidFill>
                <a:effectLst/>
                <a:latin typeface="Century Gothic" panose="020B0502020202020204" pitchFamily="34" charset="0"/>
              </a:rPr>
              <a:t>And when she finds it, she will call her friends and neighbours and say, ‘Be happy with me because I have found the coin that I lost!’</a:t>
            </a:r>
            <a:r>
              <a:rPr lang="en-GB" sz="2800" b="1" i="0" dirty="0">
                <a:solidFill>
                  <a:srgbClr val="000000"/>
                </a:solidFill>
                <a:effectLst/>
                <a:latin typeface="Century Gothic" panose="020B0502020202020204" pitchFamily="34" charset="0"/>
              </a:rPr>
              <a:t> </a:t>
            </a:r>
            <a:r>
              <a:rPr lang="en-GB" sz="2800" i="0" baseline="30000" dirty="0">
                <a:solidFill>
                  <a:srgbClr val="000000"/>
                </a:solidFill>
                <a:effectLst/>
                <a:latin typeface="Century Gothic" panose="020B0502020202020204" pitchFamily="34" charset="0"/>
              </a:rPr>
              <a:t>10</a:t>
            </a:r>
            <a:r>
              <a:rPr lang="en-GB" sz="2800" b="1" i="0" baseline="30000" dirty="0">
                <a:solidFill>
                  <a:srgbClr val="000000"/>
                </a:solidFill>
                <a:effectLst/>
                <a:latin typeface="Century Gothic" panose="020B0502020202020204" pitchFamily="34" charset="0"/>
              </a:rPr>
              <a:t> </a:t>
            </a:r>
            <a:r>
              <a:rPr lang="en-GB" sz="2800" b="0" i="0" dirty="0">
                <a:solidFill>
                  <a:srgbClr val="000000"/>
                </a:solidFill>
                <a:effectLst/>
                <a:latin typeface="Century Gothic" panose="020B0502020202020204" pitchFamily="34" charset="0"/>
              </a:rPr>
              <a:t>In the same way, there is joy before the angels of God when 1 sinner changes his heart.”</a:t>
            </a:r>
          </a:p>
          <a:p>
            <a:pPr algn="r"/>
            <a:r>
              <a:rPr lang="en-GB" sz="2800" b="1" dirty="0">
                <a:solidFill>
                  <a:srgbClr val="000000"/>
                </a:solidFill>
                <a:latin typeface="Century Gothic" panose="020B0502020202020204" pitchFamily="34" charset="0"/>
              </a:rPr>
              <a:t>Luke 15: 8 -11</a:t>
            </a:r>
            <a:endParaRPr lang="en-GB" sz="2800" b="1" dirty="0">
              <a:latin typeface="Century Gothic" panose="020B0502020202020204" pitchFamily="34" charset="0"/>
            </a:endParaRPr>
          </a:p>
        </p:txBody>
      </p:sp>
      <p:sp>
        <p:nvSpPr>
          <p:cNvPr id="5" name="TextBox 4">
            <a:extLst>
              <a:ext uri="{FF2B5EF4-FFF2-40B4-BE49-F238E27FC236}">
                <a16:creationId xmlns:a16="http://schemas.microsoft.com/office/drawing/2014/main" id="{67118D01-90CC-4AE8-8871-0E41A97E204C}"/>
              </a:ext>
            </a:extLst>
          </p:cNvPr>
          <p:cNvSpPr txBox="1"/>
          <p:nvPr/>
        </p:nvSpPr>
        <p:spPr>
          <a:xfrm>
            <a:off x="1117875" y="2301657"/>
            <a:ext cx="10620375" cy="1138773"/>
          </a:xfrm>
          <a:prstGeom prst="rect">
            <a:avLst/>
          </a:prstGeom>
          <a:noFill/>
        </p:spPr>
        <p:txBody>
          <a:bodyPr wrap="square" rtlCol="0">
            <a:spAutoFit/>
          </a:bodyPr>
          <a:lstStyle/>
          <a:p>
            <a:r>
              <a:rPr lang="en-GB" sz="2400" b="1" dirty="0">
                <a:effectLst/>
                <a:latin typeface="Century Gothic" panose="020B0502020202020204" pitchFamily="34" charset="0"/>
                <a:ea typeface="Calibri" panose="020F0502020204030204" pitchFamily="34" charset="0"/>
                <a:cs typeface="Times New Roman" panose="02020603050405020304" pitchFamily="18" charset="0"/>
              </a:rPr>
              <a:t>Read or Watch </a:t>
            </a:r>
            <a:r>
              <a:rPr lang="en-GB" sz="2400" b="1" dirty="0">
                <a:latin typeface="Century Gothic" panose="020B0502020202020204" pitchFamily="34" charset="0"/>
                <a:ea typeface="Calibri" panose="020F0502020204030204" pitchFamily="34" charset="0"/>
                <a:cs typeface="Times New Roman" panose="02020603050405020304" pitchFamily="18" charset="0"/>
              </a:rPr>
              <a:t>https://www.youtube.com/watch?v=yvHxUxjaboE</a:t>
            </a:r>
            <a:endParaRPr lang="en-GB" sz="4400" i="1" dirty="0">
              <a:latin typeface="Century Gothic" panose="020B0502020202020204" pitchFamily="34" charset="0"/>
            </a:endParaRPr>
          </a:p>
          <a:p>
            <a:endParaRPr lang="en-GB" sz="4400" i="1" dirty="0">
              <a:latin typeface="Century Gothic" panose="020B0502020202020204" pitchFamily="34" charset="0"/>
            </a:endParaRPr>
          </a:p>
        </p:txBody>
      </p:sp>
      <p:pic>
        <p:nvPicPr>
          <p:cNvPr id="9" name="Picture 8">
            <a:extLst>
              <a:ext uri="{FF2B5EF4-FFF2-40B4-BE49-F238E27FC236}">
                <a16:creationId xmlns:a16="http://schemas.microsoft.com/office/drawing/2014/main" id="{05ACCA4E-1CEF-4D0E-843E-DFD92D16ED70}"/>
              </a:ext>
            </a:extLst>
          </p:cNvPr>
          <p:cNvPicPr>
            <a:picLocks noChangeAspect="1"/>
          </p:cNvPicPr>
          <p:nvPr/>
        </p:nvPicPr>
        <p:blipFill>
          <a:blip r:embed="rId2"/>
          <a:stretch>
            <a:fillRect/>
          </a:stretch>
        </p:blipFill>
        <p:spPr>
          <a:xfrm>
            <a:off x="11329653" y="5773301"/>
            <a:ext cx="905464" cy="1138773"/>
          </a:xfrm>
          <a:prstGeom prst="rect">
            <a:avLst/>
          </a:prstGeom>
        </p:spPr>
      </p:pic>
    </p:spTree>
    <p:extLst>
      <p:ext uri="{BB962C8B-B14F-4D97-AF65-F5344CB8AC3E}">
        <p14:creationId xmlns:p14="http://schemas.microsoft.com/office/powerpoint/2010/main" val="1331011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
        <p:nvSpPr>
          <p:cNvPr id="7" name="Thought Bubble: Cloud 6">
            <a:extLst>
              <a:ext uri="{FF2B5EF4-FFF2-40B4-BE49-F238E27FC236}">
                <a16:creationId xmlns:a16="http://schemas.microsoft.com/office/drawing/2014/main" id="{D73BF8D6-401E-4320-ABC7-670AAC352C61}"/>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if your ideas about the woman were right?</a:t>
            </a:r>
          </a:p>
        </p:txBody>
      </p:sp>
      <p:sp>
        <p:nvSpPr>
          <p:cNvPr id="8" name="Thought Bubble: Cloud 7">
            <a:extLst>
              <a:ext uri="{FF2B5EF4-FFF2-40B4-BE49-F238E27FC236}">
                <a16:creationId xmlns:a16="http://schemas.microsoft.com/office/drawing/2014/main" id="{C1D3B7AD-C33E-4DF0-B54B-E4078EAA8738}"/>
              </a:ext>
            </a:extLst>
          </p:cNvPr>
          <p:cNvSpPr/>
          <p:nvPr/>
        </p:nvSpPr>
        <p:spPr>
          <a:xfrm>
            <a:off x="6355585" y="3057368"/>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 wonder what this story is saying about Jesus?</a:t>
            </a:r>
            <a:endParaRPr lang="en-GB" sz="3200" b="1" dirty="0">
              <a:effectLst/>
              <a:latin typeface="Century Gothic" panose="020B0502020202020204" pitchFamily="34" charset="0"/>
              <a:ea typeface="Calibri" panose="020F0502020204030204" pitchFamily="34" charset="0"/>
              <a:cs typeface="Times New Roman" panose="02020603050405020304" pitchFamily="18" charset="0"/>
            </a:endParaRP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480879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
        <p:nvSpPr>
          <p:cNvPr id="7" name="Thought Bubble: Cloud 6">
            <a:extLst>
              <a:ext uri="{FF2B5EF4-FFF2-40B4-BE49-F238E27FC236}">
                <a16:creationId xmlns:a16="http://schemas.microsoft.com/office/drawing/2014/main" id="{D73BF8D6-401E-4320-ABC7-670AAC352C61}"/>
              </a:ext>
            </a:extLst>
          </p:cNvPr>
          <p:cNvSpPr/>
          <p:nvPr/>
        </p:nvSpPr>
        <p:spPr>
          <a:xfrm>
            <a:off x="391886" y="1947340"/>
            <a:ext cx="5704114" cy="3507162"/>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what this story is saying about you?</a:t>
            </a:r>
          </a:p>
        </p:txBody>
      </p:sp>
      <p:sp>
        <p:nvSpPr>
          <p:cNvPr id="8" name="Thought Bubble: Cloud 7">
            <a:extLst>
              <a:ext uri="{FF2B5EF4-FFF2-40B4-BE49-F238E27FC236}">
                <a16:creationId xmlns:a16="http://schemas.microsoft.com/office/drawing/2014/main" id="{C1D3B7AD-C33E-4DF0-B54B-E4078EAA8738}"/>
              </a:ext>
            </a:extLst>
          </p:cNvPr>
          <p:cNvSpPr/>
          <p:nvPr/>
        </p:nvSpPr>
        <p:spPr>
          <a:xfrm>
            <a:off x="5996356" y="2598339"/>
            <a:ext cx="5923501" cy="3507162"/>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20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 wonder what this story might mean for you today or in the next week?</a:t>
            </a:r>
            <a:endParaRPr lang="en-GB" sz="3200" b="1" dirty="0">
              <a:effectLst/>
              <a:latin typeface="Century Gothic" panose="020B0502020202020204" pitchFamily="34" charset="0"/>
              <a:ea typeface="Calibri" panose="020F0502020204030204" pitchFamily="34" charset="0"/>
              <a:cs typeface="Times New Roman" panose="02020603050405020304" pitchFamily="18" charset="0"/>
            </a:endParaRPr>
          </a:p>
          <a:p>
            <a:pPr algn="ctr"/>
            <a:r>
              <a:rPr lang="en-GB" sz="2800" b="1" dirty="0">
                <a:solidFill>
                  <a:schemeClr val="accent1">
                    <a:lumMod val="75000"/>
                  </a:schemeClr>
                </a:solidFill>
                <a:latin typeface="Century Gothic" panose="020B0502020202020204" pitchFamily="34" charset="0"/>
              </a:rPr>
              <a:t> </a:t>
            </a: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406145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in the prayer space or use the prayer below:</a:t>
            </a:r>
          </a:p>
          <a:p>
            <a:endParaRPr lang="en-GB" sz="2200" dirty="0">
              <a:latin typeface="Century Gothic" panose="020B0502020202020204" pitchFamily="34" charset="0"/>
              <a:cs typeface="Segoe UI" panose="020B0502040204020203" pitchFamily="34" charset="0"/>
            </a:endParaRPr>
          </a:p>
          <a:p>
            <a:r>
              <a:rPr lang="en-GB" sz="2200" b="1" dirty="0">
                <a:latin typeface="Century Gothic" panose="020B0502020202020204" pitchFamily="34" charset="0"/>
                <a:cs typeface="Segoe UI" panose="020B0502040204020203" pitchFamily="34" charset="0"/>
              </a:rPr>
              <a:t>The light of God surrounds me,</a:t>
            </a:r>
          </a:p>
          <a:p>
            <a:r>
              <a:rPr lang="en-GB" sz="2200" b="1" dirty="0">
                <a:latin typeface="Century Gothic" panose="020B0502020202020204" pitchFamily="34" charset="0"/>
                <a:cs typeface="Segoe UI" panose="020B0502040204020203" pitchFamily="34" charset="0"/>
              </a:rPr>
              <a:t>the love of God enfolds me,</a:t>
            </a:r>
          </a:p>
          <a:p>
            <a:r>
              <a:rPr lang="en-GB" sz="2200" b="1" dirty="0">
                <a:latin typeface="Century Gothic" panose="020B0502020202020204" pitchFamily="34" charset="0"/>
                <a:cs typeface="Segoe UI" panose="020B0502040204020203" pitchFamily="34" charset="0"/>
              </a:rPr>
              <a:t>the power of God protects me,</a:t>
            </a:r>
          </a:p>
          <a:p>
            <a:r>
              <a:rPr lang="en-GB" sz="2200" b="1" dirty="0">
                <a:latin typeface="Century Gothic" panose="020B0502020202020204" pitchFamily="34" charset="0"/>
                <a:cs typeface="Segoe UI" panose="020B0502040204020203" pitchFamily="34" charset="0"/>
              </a:rPr>
              <a:t>the presence of God watches over me,</a:t>
            </a:r>
          </a:p>
          <a:p>
            <a:r>
              <a:rPr lang="en-GB" sz="2200" b="1" dirty="0">
                <a:latin typeface="Century Gothic" panose="020B0502020202020204" pitchFamily="34" charset="0"/>
                <a:cs typeface="Segoe UI" panose="020B0502040204020203" pitchFamily="34" charset="0"/>
              </a:rPr>
              <a:t>wherever I am, God is,</a:t>
            </a:r>
          </a:p>
          <a:p>
            <a:r>
              <a:rPr lang="en-GB" sz="2200" b="1" dirty="0">
                <a:latin typeface="Century Gothic" panose="020B0502020202020204" pitchFamily="34" charset="0"/>
                <a:cs typeface="Segoe UI" panose="020B0502040204020203" pitchFamily="34" charset="0"/>
              </a:rPr>
              <a:t>and where God is, all is perfect.</a:t>
            </a:r>
          </a:p>
          <a:p>
            <a:r>
              <a:rPr lang="en-GB" sz="22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1507510" y="5973002"/>
            <a:ext cx="684490" cy="884998"/>
          </a:xfrm>
          <a:prstGeom prst="rect">
            <a:avLst/>
          </a:prstGeom>
        </p:spPr>
      </p:pic>
    </p:spTree>
    <p:extLst>
      <p:ext uri="{BB962C8B-B14F-4D97-AF65-F5344CB8AC3E}">
        <p14:creationId xmlns:p14="http://schemas.microsoft.com/office/powerpoint/2010/main" val="3768873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6677194" y="2598853"/>
            <a:ext cx="5514806"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pPr>
            <a:r>
              <a:rPr lang="en-US" sz="2800" b="1" dirty="0">
                <a:solidFill>
                  <a:schemeClr val="tx2"/>
                </a:solidFill>
                <a:latin typeface="Century Gothic" panose="020B0502020202020204" pitchFamily="34" charset="0"/>
              </a:rPr>
              <a:t>Remind children of the theme for the week and of the Bible story</a:t>
            </a:r>
          </a:p>
          <a:p>
            <a:pPr>
              <a:lnSpc>
                <a:spcPct val="90000"/>
              </a:lnSpc>
              <a:spcBef>
                <a:spcPct val="20000"/>
              </a:spcBef>
              <a:spcAft>
                <a:spcPts val="600"/>
              </a:spcAft>
              <a:buClr>
                <a:schemeClr val="accent2"/>
              </a:buClr>
              <a:buSzPct val="92000"/>
            </a:pPr>
            <a:endParaRPr lang="en-US" sz="28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r>
              <a:rPr lang="en-US" sz="2800" b="1" dirty="0">
                <a:solidFill>
                  <a:schemeClr val="tx2"/>
                </a:solidFill>
                <a:latin typeface="Century Gothic" panose="020B0502020202020204" pitchFamily="34" charset="0"/>
              </a:rPr>
              <a:t>The Parable of the Lost Sheep and the Lost Coin</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9" name="Picture 2" descr="She is very upset as the silver coin means so much to her. – Slide 4">
            <a:extLst>
              <a:ext uri="{FF2B5EF4-FFF2-40B4-BE49-F238E27FC236}">
                <a16:creationId xmlns:a16="http://schemas.microsoft.com/office/drawing/2014/main" id="{8DF7C733-0AB8-49CB-BA48-6EB0FA46E8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630" y="2117052"/>
            <a:ext cx="3041109" cy="22808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1" name="Picture 4" descr="The parable of the lost sheep 2 - Gospelimages">
            <a:extLst>
              <a:ext uri="{FF2B5EF4-FFF2-40B4-BE49-F238E27FC236}">
                <a16:creationId xmlns:a16="http://schemas.microsoft.com/office/drawing/2014/main" id="{0DB356E6-B8B2-464D-AD66-35D0E37F3B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7326" y="4129121"/>
            <a:ext cx="3908674" cy="26057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73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1108709" y="2004365"/>
            <a:ext cx="6503671" cy="437318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dirty="0">
                <a:latin typeface="Century Gothic" panose="020B0502020202020204" pitchFamily="34" charset="0"/>
              </a:rPr>
              <a:t>Hand round a plate/box of Liquorice </a:t>
            </a:r>
            <a:r>
              <a:rPr lang="en-GB" sz="2800" dirty="0" err="1">
                <a:latin typeface="Century Gothic" panose="020B0502020202020204" pitchFamily="34" charset="0"/>
              </a:rPr>
              <a:t>Allsorts</a:t>
            </a:r>
            <a:r>
              <a:rPr lang="en-GB" sz="2800" dirty="0">
                <a:latin typeface="Century Gothic" panose="020B0502020202020204" pitchFamily="34" charset="0"/>
              </a:rPr>
              <a:t>. </a:t>
            </a: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Liquorice </a:t>
            </a:r>
            <a:r>
              <a:rPr lang="en-GB" sz="2800" dirty="0" err="1">
                <a:latin typeface="Century Gothic" panose="020B0502020202020204" pitchFamily="34" charset="0"/>
              </a:rPr>
              <a:t>Allsorts</a:t>
            </a:r>
            <a:r>
              <a:rPr lang="en-GB" sz="2800" dirty="0">
                <a:latin typeface="Century Gothic" panose="020B0502020202020204" pitchFamily="34" charset="0"/>
              </a:rPr>
              <a:t> can divide people - some people just hate them while some love them. </a:t>
            </a: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Have a show of hands - for and against.</a:t>
            </a:r>
            <a:endParaRPr lang="en-GB" sz="2000" dirty="0">
              <a:latin typeface="Century Gothic" panose="020B0502020202020204" pitchFamily="34" charset="0"/>
            </a:endParaRPr>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22451" y="5673042"/>
            <a:ext cx="918233" cy="1184958"/>
          </a:xfrm>
          <a:prstGeom prst="rect">
            <a:avLst/>
          </a:prstGeom>
        </p:spPr>
      </p:pic>
      <p:pic>
        <p:nvPicPr>
          <p:cNvPr id="10242" name="Picture 2" descr="Image 1 - LIQUORICE ALLSORTS - ORIGINAL AND BEST TRADITIONAL SWEETS">
            <a:extLst>
              <a:ext uri="{FF2B5EF4-FFF2-40B4-BE49-F238E27FC236}">
                <a16:creationId xmlns:a16="http://schemas.microsoft.com/office/drawing/2014/main" id="{880D13C8-15B9-4D57-A748-6BD66B62EE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7190" y="2390751"/>
            <a:ext cx="3874770" cy="387477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54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249382" y="2278241"/>
            <a:ext cx="7569238"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endParaRPr lang="en-GB" sz="3200" dirty="0">
              <a:latin typeface="Century Gothic" panose="020B0502020202020204" pitchFamily="34" charset="0"/>
            </a:endParaRPr>
          </a:p>
          <a:p>
            <a:endParaRPr lang="en-GB" sz="3200" dirty="0">
              <a:latin typeface="Century Gothic" panose="020B0502020202020204" pitchFamily="34" charset="0"/>
            </a:endParaRPr>
          </a:p>
          <a:p>
            <a:r>
              <a:rPr lang="en-GB" sz="2800" dirty="0">
                <a:latin typeface="Century Gothic" panose="020B0502020202020204" pitchFamily="34" charset="0"/>
              </a:rPr>
              <a:t>Think of one thing you could do in your life to include and love people?</a:t>
            </a:r>
          </a:p>
          <a:p>
            <a:endParaRPr lang="en-GB" sz="2800" dirty="0">
              <a:latin typeface="Century Gothic" panose="020B0502020202020204" pitchFamily="34" charset="0"/>
            </a:endParaRPr>
          </a:p>
          <a:p>
            <a:r>
              <a:rPr lang="en-GB" sz="2800" dirty="0">
                <a:latin typeface="Century Gothic" panose="020B0502020202020204" pitchFamily="34" charset="0"/>
              </a:rPr>
              <a:t>How would this make your class/home a better place to be?</a:t>
            </a:r>
          </a:p>
          <a:p>
            <a:endParaRPr lang="en-GB" sz="2800" dirty="0">
              <a:latin typeface="Century Gothic" panose="020B0502020202020204" pitchFamily="34" charset="0"/>
            </a:endParaRPr>
          </a:p>
          <a:p>
            <a:r>
              <a:rPr lang="en-GB" sz="2800" dirty="0">
                <a:latin typeface="Century Gothic" panose="020B0502020202020204" pitchFamily="34" charset="0"/>
              </a:rPr>
              <a:t>Find out something about someone in your class you don’t usually play with.</a:t>
            </a:r>
          </a:p>
          <a:p>
            <a:endParaRPr lang="en-GB" sz="3200" dirty="0">
              <a:latin typeface="Century Gothic" panose="020B0502020202020204" pitchFamily="34" charset="0"/>
            </a:endParaRP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	</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0" y="5409928"/>
            <a:ext cx="1113409" cy="1436828"/>
          </a:xfrm>
          <a:prstGeom prst="rect">
            <a:avLst/>
          </a:prstGeom>
        </p:spPr>
      </p:pic>
      <p:pic>
        <p:nvPicPr>
          <p:cNvPr id="11" name="Picture 2" descr="Image 1 - LIQUORICE ALLSORTS - ORIGINAL AND BEST TRADITIONAL SWEETS">
            <a:extLst>
              <a:ext uri="{FF2B5EF4-FFF2-40B4-BE49-F238E27FC236}">
                <a16:creationId xmlns:a16="http://schemas.microsoft.com/office/drawing/2014/main" id="{52945D80-7A10-4303-A0A5-F232AA0299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 y="1830681"/>
            <a:ext cx="3874770" cy="387477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6392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gn="ct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a:t>
            </a:r>
            <a:br>
              <a:rPr lang="en-US" sz="3600" b="1" dirty="0">
                <a:solidFill>
                  <a:srgbClr val="FFFFFF"/>
                </a:solidFill>
                <a:latin typeface="Century Gothic" panose="020B0502020202020204" pitchFamily="34" charset="0"/>
              </a:rPr>
            </a:br>
            <a:br>
              <a:rPr lang="en-US" sz="3600" b="1" dirty="0">
                <a:solidFill>
                  <a:srgbClr val="FFFFFF"/>
                </a:solidFill>
                <a:latin typeface="Century Gothic" panose="020B0502020202020204" pitchFamily="34" charset="0"/>
              </a:rPr>
            </a:br>
            <a:r>
              <a:rPr lang="en-US" sz="3600" b="1" dirty="0" err="1">
                <a:solidFill>
                  <a:srgbClr val="FFFFFF"/>
                </a:solidFill>
                <a:latin typeface="Century Gothic" panose="020B0502020202020204" pitchFamily="34" charset="0"/>
              </a:rPr>
              <a:t>COLLective</a:t>
            </a:r>
            <a:r>
              <a:rPr lang="en-US" sz="3600" b="1" dirty="0">
                <a:solidFill>
                  <a:srgbClr val="FFFFFF"/>
                </a:solidFill>
                <a:latin typeface="Century Gothic" panose="020B0502020202020204" pitchFamily="34" charset="0"/>
              </a:rPr>
              <a:t> worship</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2"/>
          <a:stretch>
            <a:fillRect/>
          </a:stretch>
        </p:blipFill>
        <p:spPr>
          <a:xfrm>
            <a:off x="8513622" y="5016685"/>
            <a:ext cx="2816596" cy="829128"/>
          </a:xfrm>
          <a:prstGeom prst="rect">
            <a:avLst/>
          </a:prstGeom>
        </p:spPr>
      </p:pic>
      <p:sp>
        <p:nvSpPr>
          <p:cNvPr id="14" name="Content Placeholder 4">
            <a:extLst>
              <a:ext uri="{FF2B5EF4-FFF2-40B4-BE49-F238E27FC236}">
                <a16:creationId xmlns:a16="http://schemas.microsoft.com/office/drawing/2014/main" id="{73C6333F-A527-48A5-9AD8-6C8CA3F7A522}"/>
              </a:ext>
            </a:extLst>
          </p:cNvPr>
          <p:cNvSpPr txBox="1">
            <a:spLocks/>
          </p:cNvSpPr>
          <p:nvPr/>
        </p:nvSpPr>
        <p:spPr>
          <a:xfrm>
            <a:off x="1547582" y="1099459"/>
            <a:ext cx="5027389" cy="4844142"/>
          </a:xfrm>
          <a:prstGeom prst="rect">
            <a:avLst/>
          </a:prstGeom>
          <a:solidFill>
            <a:schemeClr val="bg2"/>
          </a:solidFill>
          <a:ln w="57150">
            <a:noFill/>
          </a:ln>
        </p:spPr>
        <p:txBody>
          <a:bodyPr vert="horz" lIns="91440" tIns="45720" rIns="91440" bIns="45720" rtlCol="0" anchor="ctr">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lnSpc>
                <a:spcPct val="90000"/>
              </a:lnSpc>
              <a:buFont typeface="Wingdings 2" panose="05020102010507070707" pitchFamily="18" charset="2"/>
              <a:buNone/>
            </a:pPr>
            <a:r>
              <a:rPr lang="en-GB" sz="24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a:t>
            </a: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It is also the perfect setting to look at some of life’s big issues in a prayerful and reflective manner. </a:t>
            </a:r>
          </a:p>
          <a:p>
            <a:pPr marL="0" indent="0" algn="ctr">
              <a:lnSpc>
                <a:spcPct val="90000"/>
              </a:lnSpc>
              <a:buFont typeface="Wingdings 2" panose="05020102010507070707" pitchFamily="18" charset="2"/>
              <a:buNone/>
            </a:pPr>
            <a:endParaRPr lang="en-GB" sz="2400" dirty="0">
              <a:solidFill>
                <a:schemeClr val="accent2">
                  <a:lumMod val="50000"/>
                </a:schemeClr>
              </a:solidFill>
              <a:latin typeface="Century Gothic" panose="020B0502020202020204" pitchFamily="34" charset="0"/>
              <a:cs typeface="Segoe UI" panose="020B0502040204020203" pitchFamily="34" charset="0"/>
            </a:endParaRPr>
          </a:p>
          <a:p>
            <a:pPr marL="0" indent="0" algn="ctr">
              <a:lnSpc>
                <a:spcPct val="90000"/>
              </a:lnSpc>
              <a:buFont typeface="Wingdings 2" panose="05020102010507070707" pitchFamily="18" charset="2"/>
              <a:buNone/>
            </a:pPr>
            <a:r>
              <a:rPr lang="en-GB" sz="2400" dirty="0">
                <a:solidFill>
                  <a:schemeClr val="accent2">
                    <a:lumMod val="50000"/>
                  </a:schemeClr>
                </a:solidFill>
                <a:latin typeface="Century Gothic" panose="020B0502020202020204" pitchFamily="34" charset="0"/>
                <a:cs typeface="Segoe UI" panose="020B0502040204020203" pitchFamily="34" charset="0"/>
              </a:rPr>
              <a:t>This resource supports small group worship through the theme of Parables</a:t>
            </a:r>
          </a:p>
        </p:txBody>
      </p:sp>
    </p:spTree>
    <p:extLst>
      <p:ext uri="{BB962C8B-B14F-4D97-AF65-F5344CB8AC3E}">
        <p14:creationId xmlns:p14="http://schemas.microsoft.com/office/powerpoint/2010/main" val="3125068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in the class prayer space/area. You could use the school’s prayer or the Lord’s Prayer:</a:t>
            </a:r>
          </a:p>
          <a:p>
            <a:endParaRPr lang="en-GB" sz="2000" dirty="0">
              <a:latin typeface="Century Gothic" panose="020B0502020202020204" pitchFamily="34" charset="0"/>
              <a:cs typeface="Segoe UI" panose="020B0502040204020203" pitchFamily="34" charset="0"/>
            </a:endParaRPr>
          </a:p>
          <a:p>
            <a:pPr algn="ctr"/>
            <a:r>
              <a:rPr lang="en-GB" sz="2000" dirty="0">
                <a:latin typeface="Century Gothic" panose="020B0502020202020204" pitchFamily="34" charset="0"/>
                <a:cs typeface="Segoe UI" panose="020B0502040204020203" pitchFamily="34" charset="0"/>
              </a:rPr>
              <a:t>	</a:t>
            </a: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1272116"/>
            <a:ext cx="6798608" cy="2085869"/>
          </a:xfrm>
        </p:spPr>
        <p:txBody>
          <a:bodyPr vert="horz" lIns="91440" tIns="45720" rIns="91440" bIns="45720" rtlCol="0" anchor="b">
            <a:normAutofit fontScale="90000"/>
          </a:bodyPr>
          <a:lstStyle/>
          <a:p>
            <a:pPr>
              <a:lnSpc>
                <a:spcPct val="90000"/>
              </a:lnSpc>
            </a:pP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0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000" cap="none" dirty="0">
                <a:solidFill>
                  <a:srgbClr val="FFFFFF"/>
                </a:solidFill>
                <a:latin typeface="Century Gothic" panose="020B0502020202020204" pitchFamily="34" charset="0"/>
                <a:cs typeface="Segoe UI" panose="020B0502040204020203" pitchFamily="34" charset="0"/>
              </a:rPr>
            </a:br>
            <a:br>
              <a:rPr lang="en-US" sz="2000" cap="none" dirty="0">
                <a:solidFill>
                  <a:srgbClr val="FFFFFF"/>
                </a:solidFill>
                <a:latin typeface="Century Gothic" panose="020B0502020202020204" pitchFamily="34" charset="0"/>
                <a:cs typeface="Segoe UI" panose="020B0502040204020203" pitchFamily="34" charset="0"/>
              </a:rPr>
            </a:br>
            <a:r>
              <a:rPr lang="en-US" sz="20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pic>
        <p:nvPicPr>
          <p:cNvPr id="9" name="Picture 8">
            <a:extLst>
              <a:ext uri="{FF2B5EF4-FFF2-40B4-BE49-F238E27FC236}">
                <a16:creationId xmlns:a16="http://schemas.microsoft.com/office/drawing/2014/main" id="{5D875BDF-A54E-4CE6-A3F0-AEBF85A05120}"/>
              </a:ext>
            </a:extLst>
          </p:cNvPr>
          <p:cNvPicPr>
            <a:picLocks noChangeAspect="1"/>
          </p:cNvPicPr>
          <p:nvPr/>
        </p:nvPicPr>
        <p:blipFill>
          <a:blip r:embed="rId4"/>
          <a:stretch>
            <a:fillRect/>
          </a:stretch>
        </p:blipFill>
        <p:spPr>
          <a:xfrm>
            <a:off x="6088967" y="2202374"/>
            <a:ext cx="3729403" cy="4059611"/>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7" name="Content Placeholder 3">
            <a:extLst>
              <a:ext uri="{FF2B5EF4-FFF2-40B4-BE49-F238E27FC236}">
                <a16:creationId xmlns:a16="http://schemas.microsoft.com/office/drawing/2014/main" id="{1F7F7C6C-F9E6-473C-AC88-ED2F2CC25F81}"/>
              </a:ext>
            </a:extLst>
          </p:cNvPr>
          <p:cNvSpPr>
            <a:spLocks noGrp="1"/>
          </p:cNvSpPr>
          <p:nvPr>
            <p:ph idx="1"/>
          </p:nvPr>
        </p:nvSpPr>
        <p:spPr>
          <a:xfrm>
            <a:off x="4872038" y="590550"/>
            <a:ext cx="6537325" cy="5657850"/>
          </a:xfrm>
          <a:ln>
            <a:noFill/>
          </a:ln>
        </p:spPr>
        <p:txBody>
          <a:bodyPr>
            <a:normAutofit lnSpcReduction="10000"/>
          </a:bodyPr>
          <a:lstStyle/>
          <a:p>
            <a:pPr marL="0" indent="0" algn="ctr">
              <a:buNone/>
            </a:pPr>
            <a:r>
              <a:rPr lang="en-GB" sz="4000" b="1" dirty="0">
                <a:solidFill>
                  <a:srgbClr val="7030A0"/>
                </a:solidFill>
                <a:latin typeface="Century Gothic" panose="020B0502020202020204" pitchFamily="34" charset="0"/>
              </a:rPr>
              <a:t>Ideas for the Worship Table</a:t>
            </a:r>
          </a:p>
          <a:p>
            <a:pPr>
              <a:buFont typeface="Courier New" panose="02070309020205020404" pitchFamily="49" charset="0"/>
              <a:buChar char="o"/>
            </a:pPr>
            <a:r>
              <a:rPr lang="en-GB" sz="3200" dirty="0">
                <a:solidFill>
                  <a:srgbClr val="002060"/>
                </a:solidFill>
                <a:latin typeface="Century Gothic" panose="020B0502020202020204" pitchFamily="34" charset="0"/>
              </a:rPr>
              <a:t>Special covering – possibly using liturgical colours</a:t>
            </a:r>
          </a:p>
          <a:p>
            <a:pPr>
              <a:buFont typeface="Courier New" panose="02070309020205020404" pitchFamily="49" charset="0"/>
              <a:buChar char="o"/>
            </a:pPr>
            <a:r>
              <a:rPr lang="en-GB" sz="3200" dirty="0">
                <a:solidFill>
                  <a:srgbClr val="7030A0"/>
                </a:solidFill>
                <a:latin typeface="Century Gothic" panose="020B0502020202020204" pitchFamily="34" charset="0"/>
              </a:rPr>
              <a:t>Candle or candles</a:t>
            </a:r>
          </a:p>
          <a:p>
            <a:pPr>
              <a:buFont typeface="Courier New" panose="02070309020205020404" pitchFamily="49" charset="0"/>
              <a:buChar char="o"/>
            </a:pPr>
            <a:r>
              <a:rPr lang="en-GB" sz="3200" dirty="0">
                <a:solidFill>
                  <a:srgbClr val="002060"/>
                </a:solidFill>
                <a:latin typeface="Century Gothic" panose="020B0502020202020204" pitchFamily="34" charset="0"/>
              </a:rPr>
              <a:t>Cross</a:t>
            </a:r>
          </a:p>
          <a:p>
            <a:pPr>
              <a:buFont typeface="Courier New" panose="02070309020205020404" pitchFamily="49" charset="0"/>
              <a:buChar char="o"/>
            </a:pPr>
            <a:r>
              <a:rPr lang="en-GB" sz="3200" dirty="0">
                <a:solidFill>
                  <a:srgbClr val="7030A0"/>
                </a:solidFill>
                <a:latin typeface="Century Gothic" panose="020B0502020202020204" pitchFamily="34" charset="0"/>
              </a:rPr>
              <a:t>Prayer box</a:t>
            </a:r>
          </a:p>
          <a:p>
            <a:pPr>
              <a:buFont typeface="Courier New" panose="02070309020205020404" pitchFamily="49" charset="0"/>
              <a:buChar char="o"/>
            </a:pPr>
            <a:r>
              <a:rPr lang="en-GB" sz="3200" dirty="0">
                <a:solidFill>
                  <a:srgbClr val="002060"/>
                </a:solidFill>
                <a:latin typeface="Century Gothic" panose="020B0502020202020204" pitchFamily="34" charset="0"/>
              </a:rPr>
              <a:t>Pebbles (prayer)</a:t>
            </a:r>
          </a:p>
          <a:p>
            <a:pPr>
              <a:buFont typeface="Courier New" panose="02070309020205020404" pitchFamily="49" charset="0"/>
              <a:buChar char="o"/>
            </a:pPr>
            <a:r>
              <a:rPr lang="en-GB" sz="3200" dirty="0">
                <a:solidFill>
                  <a:srgbClr val="7030A0"/>
                </a:solidFill>
                <a:latin typeface="Century Gothic" panose="020B0502020202020204" pitchFamily="34" charset="0"/>
              </a:rPr>
              <a:t>Flowers</a:t>
            </a:r>
          </a:p>
        </p:txBody>
      </p:sp>
      <p:pic>
        <p:nvPicPr>
          <p:cNvPr id="1026" name="Picture 2" descr="Collective Worship – Martley CE Primary School">
            <a:extLst>
              <a:ext uri="{FF2B5EF4-FFF2-40B4-BE49-F238E27FC236}">
                <a16:creationId xmlns:a16="http://schemas.microsoft.com/office/drawing/2014/main" id="{C4840575-5DEE-47DC-B4D2-45AD4D3D87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70881">
            <a:off x="9124156" y="3390900"/>
            <a:ext cx="267652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maculate Heart Of Mary Catholic Primary School A Voluntary Academy -  Collective Worship">
            <a:extLst>
              <a:ext uri="{FF2B5EF4-FFF2-40B4-BE49-F238E27FC236}">
                <a16:creationId xmlns:a16="http://schemas.microsoft.com/office/drawing/2014/main" id="{8D0D05E5-7CAB-49A3-9043-B26A55800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065" y="4171517"/>
            <a:ext cx="2591243" cy="1935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382477"/>
          </a:xfrm>
          <a:prstGeom prst="rect">
            <a:avLst/>
          </a:prstGeom>
        </p:spPr>
        <p:txBody>
          <a:bodyPr wrap="square">
            <a:spAutoFit/>
          </a:bodyPr>
          <a:lstStyle/>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E43F02A-DE5B-4ABA-AAFF-CC49EC8793C6}"/>
              </a:ext>
            </a:extLst>
          </p:cNvPr>
          <p:cNvSpPr txBox="1"/>
          <p:nvPr/>
        </p:nvSpPr>
        <p:spPr>
          <a:xfrm>
            <a:off x="4839003" y="157698"/>
            <a:ext cx="7118645" cy="7571303"/>
          </a:xfrm>
          <a:prstGeom prst="rect">
            <a:avLst/>
          </a:prstGeom>
          <a:noFill/>
        </p:spPr>
        <p:txBody>
          <a:bodyPr wrap="square" rtlCol="0">
            <a:spAutoFit/>
          </a:bodyPr>
          <a:lstStyle/>
          <a:p>
            <a:r>
              <a:rPr lang="en-GB" sz="2400" b="1" dirty="0">
                <a:latin typeface="Century Gothic" panose="020B0502020202020204" pitchFamily="34" charset="0"/>
              </a:rPr>
              <a:t>I came to praise</a:t>
            </a:r>
          </a:p>
          <a:p>
            <a:r>
              <a:rPr lang="en-GB" sz="2400" dirty="0">
                <a:latin typeface="Century Gothic" panose="020B0502020202020204" pitchFamily="34" charset="0"/>
                <a:hlinkClick r:id="rId3"/>
              </a:rPr>
              <a:t>https://www.youtube.com/watch?v=7QPe-4kViU0</a:t>
            </a:r>
            <a:endParaRPr lang="en-GB" sz="2400" dirty="0">
              <a:latin typeface="Century Gothic" panose="020B0502020202020204" pitchFamily="34" charset="0"/>
            </a:endParaRPr>
          </a:p>
          <a:p>
            <a:endParaRPr lang="en-GB" sz="2400" dirty="0">
              <a:latin typeface="Century Gothic" panose="020B0502020202020204" pitchFamily="34" charset="0"/>
            </a:endParaRPr>
          </a:p>
          <a:p>
            <a:r>
              <a:rPr lang="en-GB" sz="2400" b="1" dirty="0">
                <a:latin typeface="Century Gothic" panose="020B0502020202020204" pitchFamily="34" charset="0"/>
              </a:rPr>
              <a:t>One Way</a:t>
            </a:r>
          </a:p>
          <a:p>
            <a:r>
              <a:rPr lang="en-GB" sz="2400" dirty="0">
                <a:latin typeface="Century Gothic" panose="020B0502020202020204" pitchFamily="34" charset="0"/>
                <a:hlinkClick r:id="rId4"/>
              </a:rPr>
              <a:t>https://www.youtube.com/watch?v=Ktpi2ExrhDU</a:t>
            </a:r>
            <a:endParaRPr lang="en-GB" sz="2400" dirty="0">
              <a:latin typeface="Century Gothic" panose="020B0502020202020204" pitchFamily="34" charset="0"/>
            </a:endParaRPr>
          </a:p>
          <a:p>
            <a:endParaRPr lang="en-GB" sz="2400" dirty="0">
              <a:latin typeface="Century Gothic" panose="020B0502020202020204" pitchFamily="34" charset="0"/>
            </a:endParaRPr>
          </a:p>
          <a:p>
            <a:pPr marL="0" indent="0">
              <a:lnSpc>
                <a:spcPct val="90000"/>
              </a:lnSpc>
              <a:buNone/>
            </a:pPr>
            <a:r>
              <a:rPr lang="en-GB" sz="2400" b="1" dirty="0">
                <a:solidFill>
                  <a:srgbClr val="002060"/>
                </a:solidFill>
                <a:latin typeface="Century Gothic" panose="020B0502020202020204" pitchFamily="34" charset="0"/>
                <a:cs typeface="Segoe UI" panose="020B0502040204020203" pitchFamily="34" charset="0"/>
              </a:rPr>
              <a:t>My Lighthouse</a:t>
            </a:r>
          </a:p>
          <a:p>
            <a:pPr marL="0" indent="0">
              <a:lnSpc>
                <a:spcPct val="90000"/>
              </a:lnSpc>
              <a:buNone/>
            </a:pPr>
            <a:r>
              <a:rPr lang="en-GB" sz="2400" dirty="0">
                <a:solidFill>
                  <a:srgbClr val="002060"/>
                </a:solidFill>
                <a:latin typeface="Century Gothic" panose="020B0502020202020204" pitchFamily="34" charset="0"/>
                <a:cs typeface="Segoe UI" panose="020B0502040204020203" pitchFamily="34" charset="0"/>
                <a:hlinkClick r:id="rId5"/>
              </a:rPr>
              <a:t>https://www.youtube.com/watch?v=JeJvKkBV6rY</a:t>
            </a:r>
            <a:endParaRPr lang="en-GB" sz="24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24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r>
              <a:rPr lang="en-GB" sz="2400" b="1" dirty="0">
                <a:solidFill>
                  <a:srgbClr val="002060"/>
                </a:solidFill>
                <a:latin typeface="Century Gothic" panose="020B0502020202020204" pitchFamily="34" charset="0"/>
                <a:cs typeface="Segoe UI" panose="020B0502040204020203" pitchFamily="34" charset="0"/>
              </a:rPr>
              <a:t>Every Move I Make</a:t>
            </a:r>
          </a:p>
          <a:p>
            <a:pPr marL="0" indent="0">
              <a:lnSpc>
                <a:spcPct val="90000"/>
              </a:lnSpc>
              <a:buNone/>
            </a:pPr>
            <a:r>
              <a:rPr lang="en-GB" sz="2400" dirty="0">
                <a:solidFill>
                  <a:srgbClr val="002060"/>
                </a:solidFill>
                <a:latin typeface="Century Gothic" panose="020B0502020202020204" pitchFamily="34" charset="0"/>
                <a:cs typeface="Segoe UI" panose="020B0502040204020203" pitchFamily="34" charset="0"/>
                <a:hlinkClick r:id="rId6"/>
              </a:rPr>
              <a:t>https://www.youtube.com/watch?v=MPvnZILn6EY</a:t>
            </a:r>
            <a:endParaRPr lang="en-GB" sz="2400"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endParaRPr lang="en-GB" sz="2400" b="1" dirty="0">
              <a:solidFill>
                <a:srgbClr val="002060"/>
              </a:solidFill>
              <a:latin typeface="Century Gothic" panose="020B0502020202020204" pitchFamily="34" charset="0"/>
              <a:cs typeface="Segoe UI" panose="020B0502040204020203" pitchFamily="34" charset="0"/>
            </a:endParaRPr>
          </a:p>
          <a:p>
            <a:pPr marL="0" indent="0">
              <a:lnSpc>
                <a:spcPct val="90000"/>
              </a:lnSpc>
              <a:buNone/>
            </a:pPr>
            <a:r>
              <a:rPr lang="en-GB" sz="2400" b="1" dirty="0">
                <a:solidFill>
                  <a:srgbClr val="002060"/>
                </a:solidFill>
                <a:latin typeface="Century Gothic" panose="020B0502020202020204" pitchFamily="34" charset="0"/>
                <a:cs typeface="Segoe UI" panose="020B0502040204020203" pitchFamily="34" charset="0"/>
              </a:rPr>
              <a:t>Jesus You’re My Superhero</a:t>
            </a:r>
          </a:p>
          <a:p>
            <a:pPr marL="0" indent="0">
              <a:lnSpc>
                <a:spcPct val="90000"/>
              </a:lnSpc>
              <a:buNone/>
            </a:pPr>
            <a:r>
              <a:rPr lang="en-GB" sz="2400" dirty="0">
                <a:solidFill>
                  <a:srgbClr val="002060"/>
                </a:solidFill>
                <a:latin typeface="Century Gothic" panose="020B0502020202020204" pitchFamily="34" charset="0"/>
                <a:cs typeface="Segoe UI" panose="020B0502040204020203" pitchFamily="34" charset="0"/>
                <a:hlinkClick r:id="rId7"/>
              </a:rPr>
              <a:t>https://www.youtube.com/watch?v=zSI_vkdd978</a:t>
            </a:r>
            <a:endParaRPr lang="en-GB" sz="2400" dirty="0">
              <a:solidFill>
                <a:srgbClr val="002060"/>
              </a:solidFill>
              <a:latin typeface="Century Gothic" panose="020B0502020202020204" pitchFamily="34" charset="0"/>
              <a:cs typeface="Segoe UI" panose="020B0502040204020203" pitchFamily="34" charset="0"/>
            </a:endParaRPr>
          </a:p>
          <a:p>
            <a:endParaRPr lang="en-GB" sz="2400" dirty="0">
              <a:latin typeface="Century Gothic" panose="020B0502020202020204" pitchFamily="34" charset="0"/>
            </a:endParaRPr>
          </a:p>
          <a:p>
            <a:endParaRPr lang="en-GB" dirty="0">
              <a:latin typeface="Century Gothic" panose="020B0502020202020204" pitchFamily="34" charset="0"/>
            </a:endParaRPr>
          </a:p>
        </p:txBody>
      </p:sp>
      <p:sp>
        <p:nvSpPr>
          <p:cNvPr id="6" name="TextBox 5">
            <a:extLst>
              <a:ext uri="{FF2B5EF4-FFF2-40B4-BE49-F238E27FC236}">
                <a16:creationId xmlns:a16="http://schemas.microsoft.com/office/drawing/2014/main" id="{B5550ACD-EF2C-4ADA-98C0-F5D03422D04A}"/>
              </a:ext>
            </a:extLst>
          </p:cNvPr>
          <p:cNvSpPr txBox="1"/>
          <p:nvPr/>
        </p:nvSpPr>
        <p:spPr>
          <a:xfrm>
            <a:off x="6537960" y="3943350"/>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7696</TotalTime>
  <Words>1869</Words>
  <Application>Microsoft Office PowerPoint</Application>
  <PresentationFormat>Widescreen</PresentationFormat>
  <Paragraphs>228</Paragraphs>
  <Slides>35</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Arial Rounded MT Bold</vt:lpstr>
      <vt:lpstr>Calibri</vt:lpstr>
      <vt:lpstr>Century Gothic</vt:lpstr>
      <vt:lpstr>Courier New</vt:lpstr>
      <vt:lpstr>Gill Sans MT</vt:lpstr>
      <vt:lpstr>Segoe UI</vt:lpstr>
      <vt:lpstr>Wingdings 2</vt:lpstr>
      <vt:lpstr>Dividend</vt:lpstr>
      <vt:lpstr>Class Worship and Reflections</vt:lpstr>
      <vt:lpstr>     Church of England Colours for Worship      </vt:lpstr>
      <vt:lpstr>     Church of England  COLLective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The parable of the LOST Sheep and lost coin </vt:lpstr>
      <vt:lpstr>Classroom Worship   Reflection Space      </vt:lpstr>
      <vt:lpstr>Monday</vt:lpstr>
      <vt:lpstr>PowerPoint Presentation</vt:lpstr>
      <vt:lpstr>PowerPoint Presentation</vt:lpstr>
      <vt:lpstr>Bible passage: The parable of the Lost sheep</vt:lpstr>
      <vt:lpstr>Reflection questions</vt:lpstr>
      <vt:lpstr>Reflection questions</vt:lpstr>
      <vt:lpstr>Prayer</vt:lpstr>
      <vt:lpstr>Tuesday</vt:lpstr>
      <vt:lpstr>PowerPoint Presentation</vt:lpstr>
      <vt:lpstr>PowerPoint Presentation</vt:lpstr>
      <vt:lpstr>Bible passage: The parable of the LOST COIN</vt:lpstr>
      <vt:lpstr>Responding </vt:lpstr>
      <vt:lpstr>Responding </vt:lpstr>
      <vt:lpstr>Prayer</vt:lpstr>
      <vt:lpstr>Wednesday</vt:lpstr>
      <vt:lpstr>Prompted to action - challenge</vt:lpstr>
      <vt:lpstr>Prompted to action – challenge ideas</vt:lpstr>
      <vt:lpstr>Prompted to action – challenge ideas</vt:lpstr>
      <vt:lpstr>Prayer</vt:lpstr>
      <vt:lpstr>Thursday</vt:lpstr>
      <vt:lpstr>  Use the Meditation resource alongside the Spiritual Encounters – bible-based meditation teacher’s pack:  http://www.ldbe.co.uk/about/guidance- resources/worship-and-meditation/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56</cp:revision>
  <dcterms:created xsi:type="dcterms:W3CDTF">2020-12-01T11:41:13Z</dcterms:created>
  <dcterms:modified xsi:type="dcterms:W3CDTF">2021-04-01T13:27:16Z</dcterms:modified>
</cp:coreProperties>
</file>