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0" r:id="rId1"/>
  </p:sldMasterIdLst>
  <p:notesMasterIdLst>
    <p:notesMasterId r:id="rId42"/>
  </p:notesMasterIdLst>
  <p:sldIdLst>
    <p:sldId id="256" r:id="rId2"/>
    <p:sldId id="267" r:id="rId3"/>
    <p:sldId id="310" r:id="rId4"/>
    <p:sldId id="270" r:id="rId5"/>
    <p:sldId id="296" r:id="rId6"/>
    <p:sldId id="268" r:id="rId7"/>
    <p:sldId id="289" r:id="rId8"/>
    <p:sldId id="269" r:id="rId9"/>
    <p:sldId id="290" r:id="rId10"/>
    <p:sldId id="277" r:id="rId11"/>
    <p:sldId id="292" r:id="rId12"/>
    <p:sldId id="271" r:id="rId13"/>
    <p:sldId id="304" r:id="rId14"/>
    <p:sldId id="312" r:id="rId15"/>
    <p:sldId id="297" r:id="rId16"/>
    <p:sldId id="285" r:id="rId17"/>
    <p:sldId id="313" r:id="rId18"/>
    <p:sldId id="279" r:id="rId19"/>
    <p:sldId id="272" r:id="rId20"/>
    <p:sldId id="319" r:id="rId21"/>
    <p:sldId id="320" r:id="rId22"/>
    <p:sldId id="266" r:id="rId23"/>
    <p:sldId id="321" r:id="rId24"/>
    <p:sldId id="322" r:id="rId25"/>
    <p:sldId id="323" r:id="rId26"/>
    <p:sldId id="258" r:id="rId27"/>
    <p:sldId id="316" r:id="rId28"/>
    <p:sldId id="273" r:id="rId29"/>
    <p:sldId id="286" r:id="rId30"/>
    <p:sldId id="301" r:id="rId31"/>
    <p:sldId id="309" r:id="rId32"/>
    <p:sldId id="324" r:id="rId33"/>
    <p:sldId id="326" r:id="rId34"/>
    <p:sldId id="282" r:id="rId35"/>
    <p:sldId id="274" r:id="rId36"/>
    <p:sldId id="283" r:id="rId37"/>
    <p:sldId id="275" r:id="rId38"/>
    <p:sldId id="284" r:id="rId39"/>
    <p:sldId id="325" r:id="rId40"/>
    <p:sldId id="288" r:id="rId4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ynsay Jennings" initials="LJ" lastIdx="1" clrIdx="0">
    <p:extLst>
      <p:ext uri="{19B8F6BF-5375-455C-9EA6-DF929625EA0E}">
        <p15:presenceInfo xmlns:p15="http://schemas.microsoft.com/office/powerpoint/2012/main" userId="S::lynsay.jennings@lichfield.anglican.org::b1a73c2d-75c6-426b-88bc-47e69d0d28e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399" autoAdjust="0"/>
    <p:restoredTop sz="94660"/>
  </p:normalViewPr>
  <p:slideViewPr>
    <p:cSldViewPr snapToGrid="0">
      <p:cViewPr varScale="1">
        <p:scale>
          <a:sx n="71" d="100"/>
          <a:sy n="71" d="100"/>
        </p:scale>
        <p:origin x="52" y="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AB86A4-9372-41B3-BC82-09B8EB71D832}" type="datetimeFigureOut">
              <a:rPr lang="en-GB" smtClean="0"/>
              <a:t>21/04/2021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83D5FD-25CE-4835-9DE9-7F9AD34F8985}" type="slidenum">
              <a:rPr lang="en-GB" smtClean="0"/>
              <a:t>‹#›</a:t>
            </a:fld>
            <a:endParaRPr lang="en-GB"/>
          </a:p>
        </p:txBody>
      </p:sp>
    </p:spTree>
    <p:extLst>
      <p:ext uri="{BB962C8B-B14F-4D97-AF65-F5344CB8AC3E}">
        <p14:creationId xmlns:p14="http://schemas.microsoft.com/office/powerpoint/2010/main" val="3205128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983D5FD-25CE-4835-9DE9-7F9AD34F8985}" type="slidenum">
              <a:rPr lang="en-GB" smtClean="0"/>
              <a:t>13</a:t>
            </a:fld>
            <a:endParaRPr lang="en-GB"/>
          </a:p>
        </p:txBody>
      </p:sp>
    </p:spTree>
    <p:extLst>
      <p:ext uri="{BB962C8B-B14F-4D97-AF65-F5344CB8AC3E}">
        <p14:creationId xmlns:p14="http://schemas.microsoft.com/office/powerpoint/2010/main" val="16673470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983D5FD-25CE-4835-9DE9-7F9AD34F8985}" type="slidenum">
              <a:rPr lang="en-GB" smtClean="0"/>
              <a:t>26</a:t>
            </a:fld>
            <a:endParaRPr lang="en-GB"/>
          </a:p>
        </p:txBody>
      </p:sp>
    </p:spTree>
    <p:extLst>
      <p:ext uri="{BB962C8B-B14F-4D97-AF65-F5344CB8AC3E}">
        <p14:creationId xmlns:p14="http://schemas.microsoft.com/office/powerpoint/2010/main" val="236991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latin typeface="Century Gothic" panose="020B0502020202020204" pitchFamily="34" charset="0"/>
              </a:rPr>
              <a:t>The very name may also be a way of connecting with what this story is saying because 'all sorts' were now coming to Jesus, and a number of people didn't like it.</a:t>
            </a:r>
            <a:endParaRPr lang="en-GB" dirty="0"/>
          </a:p>
        </p:txBody>
      </p:sp>
      <p:sp>
        <p:nvSpPr>
          <p:cNvPr id="4" name="Slide Number Placeholder 3"/>
          <p:cNvSpPr>
            <a:spLocks noGrp="1"/>
          </p:cNvSpPr>
          <p:nvPr>
            <p:ph type="sldNum" sz="quarter" idx="5"/>
          </p:nvPr>
        </p:nvSpPr>
        <p:spPr/>
        <p:txBody>
          <a:bodyPr/>
          <a:lstStyle/>
          <a:p>
            <a:fld id="{8983D5FD-25CE-4835-9DE9-7F9AD34F8985}" type="slidenum">
              <a:rPr lang="en-GB" smtClean="0"/>
              <a:t>30</a:t>
            </a:fld>
            <a:endParaRPr lang="en-GB"/>
          </a:p>
        </p:txBody>
      </p:sp>
    </p:spTree>
    <p:extLst>
      <p:ext uri="{BB962C8B-B14F-4D97-AF65-F5344CB8AC3E}">
        <p14:creationId xmlns:p14="http://schemas.microsoft.com/office/powerpoint/2010/main" val="27227375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983D5FD-25CE-4835-9DE9-7F9AD34F8985}" type="slidenum">
              <a:rPr lang="en-GB" smtClean="0"/>
              <a:t>31</a:t>
            </a:fld>
            <a:endParaRPr lang="en-GB"/>
          </a:p>
        </p:txBody>
      </p:sp>
    </p:spTree>
    <p:extLst>
      <p:ext uri="{BB962C8B-B14F-4D97-AF65-F5344CB8AC3E}">
        <p14:creationId xmlns:p14="http://schemas.microsoft.com/office/powerpoint/2010/main" val="19531667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983D5FD-25CE-4835-9DE9-7F9AD34F8985}" type="slidenum">
              <a:rPr lang="en-GB" smtClean="0"/>
              <a:t>32</a:t>
            </a:fld>
            <a:endParaRPr lang="en-GB"/>
          </a:p>
        </p:txBody>
      </p:sp>
    </p:spTree>
    <p:extLst>
      <p:ext uri="{BB962C8B-B14F-4D97-AF65-F5344CB8AC3E}">
        <p14:creationId xmlns:p14="http://schemas.microsoft.com/office/powerpoint/2010/main" val="6742194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983D5FD-25CE-4835-9DE9-7F9AD34F8985}" type="slidenum">
              <a:rPr lang="en-GB" smtClean="0"/>
              <a:t>33</a:t>
            </a:fld>
            <a:endParaRPr lang="en-GB"/>
          </a:p>
        </p:txBody>
      </p:sp>
    </p:spTree>
    <p:extLst>
      <p:ext uri="{BB962C8B-B14F-4D97-AF65-F5344CB8AC3E}">
        <p14:creationId xmlns:p14="http://schemas.microsoft.com/office/powerpoint/2010/main" val="30421690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983D5FD-25CE-4835-9DE9-7F9AD34F8985}" type="slidenum">
              <a:rPr lang="en-GB" smtClean="0"/>
              <a:t>14</a:t>
            </a:fld>
            <a:endParaRPr lang="en-GB"/>
          </a:p>
        </p:txBody>
      </p:sp>
    </p:spTree>
    <p:extLst>
      <p:ext uri="{BB962C8B-B14F-4D97-AF65-F5344CB8AC3E}">
        <p14:creationId xmlns:p14="http://schemas.microsoft.com/office/powerpoint/2010/main" val="4784623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983D5FD-25CE-4835-9DE9-7F9AD34F8985}" type="slidenum">
              <a:rPr lang="en-GB" smtClean="0"/>
              <a:t>17</a:t>
            </a:fld>
            <a:endParaRPr lang="en-GB"/>
          </a:p>
        </p:txBody>
      </p:sp>
    </p:spTree>
    <p:extLst>
      <p:ext uri="{BB962C8B-B14F-4D97-AF65-F5344CB8AC3E}">
        <p14:creationId xmlns:p14="http://schemas.microsoft.com/office/powerpoint/2010/main" val="39036325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983D5FD-25CE-4835-9DE9-7F9AD34F8985}" type="slidenum">
              <a:rPr lang="en-GB" smtClean="0"/>
              <a:t>20</a:t>
            </a:fld>
            <a:endParaRPr lang="en-GB"/>
          </a:p>
        </p:txBody>
      </p:sp>
    </p:spTree>
    <p:extLst>
      <p:ext uri="{BB962C8B-B14F-4D97-AF65-F5344CB8AC3E}">
        <p14:creationId xmlns:p14="http://schemas.microsoft.com/office/powerpoint/2010/main" val="39170284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983D5FD-25CE-4835-9DE9-7F9AD34F8985}" type="slidenum">
              <a:rPr lang="en-GB" smtClean="0"/>
              <a:t>21</a:t>
            </a:fld>
            <a:endParaRPr lang="en-GB"/>
          </a:p>
        </p:txBody>
      </p:sp>
    </p:spTree>
    <p:extLst>
      <p:ext uri="{BB962C8B-B14F-4D97-AF65-F5344CB8AC3E}">
        <p14:creationId xmlns:p14="http://schemas.microsoft.com/office/powerpoint/2010/main" val="3310509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983D5FD-25CE-4835-9DE9-7F9AD34F8985}" type="slidenum">
              <a:rPr lang="en-GB" smtClean="0"/>
              <a:t>22</a:t>
            </a:fld>
            <a:endParaRPr lang="en-GB"/>
          </a:p>
        </p:txBody>
      </p:sp>
    </p:spTree>
    <p:extLst>
      <p:ext uri="{BB962C8B-B14F-4D97-AF65-F5344CB8AC3E}">
        <p14:creationId xmlns:p14="http://schemas.microsoft.com/office/powerpoint/2010/main" val="27312245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983D5FD-25CE-4835-9DE9-7F9AD34F8985}" type="slidenum">
              <a:rPr lang="en-GB" smtClean="0"/>
              <a:t>23</a:t>
            </a:fld>
            <a:endParaRPr lang="en-GB"/>
          </a:p>
        </p:txBody>
      </p:sp>
    </p:spTree>
    <p:extLst>
      <p:ext uri="{BB962C8B-B14F-4D97-AF65-F5344CB8AC3E}">
        <p14:creationId xmlns:p14="http://schemas.microsoft.com/office/powerpoint/2010/main" val="23041742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983D5FD-25CE-4835-9DE9-7F9AD34F8985}" type="slidenum">
              <a:rPr lang="en-GB" smtClean="0"/>
              <a:t>24</a:t>
            </a:fld>
            <a:endParaRPr lang="en-GB"/>
          </a:p>
        </p:txBody>
      </p:sp>
    </p:spTree>
    <p:extLst>
      <p:ext uri="{BB962C8B-B14F-4D97-AF65-F5344CB8AC3E}">
        <p14:creationId xmlns:p14="http://schemas.microsoft.com/office/powerpoint/2010/main" val="3475886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983D5FD-25CE-4835-9DE9-7F9AD34F8985}" type="slidenum">
              <a:rPr lang="en-GB" smtClean="0"/>
              <a:t>25</a:t>
            </a:fld>
            <a:endParaRPr lang="en-GB"/>
          </a:p>
        </p:txBody>
      </p:sp>
    </p:spTree>
    <p:extLst>
      <p:ext uri="{BB962C8B-B14F-4D97-AF65-F5344CB8AC3E}">
        <p14:creationId xmlns:p14="http://schemas.microsoft.com/office/powerpoint/2010/main" val="21250990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605951" y="5956137"/>
            <a:ext cx="2844800" cy="365125"/>
          </a:xfrm>
        </p:spPr>
        <p:txBody>
          <a:bodyPr/>
          <a:lstStyle>
            <a:lvl1pPr>
              <a:defRPr>
                <a:solidFill>
                  <a:schemeClr val="accent1">
                    <a:lumMod val="75000"/>
                    <a:lumOff val="25000"/>
                  </a:schemeClr>
                </a:solidFill>
              </a:defRPr>
            </a:lvl1pPr>
          </a:lstStyle>
          <a:p>
            <a:fld id="{B61BEF0D-F0BB-DE4B-95CE-6DB70DBA9567}" type="datetimeFigureOut">
              <a:rPr lang="en-US" smtClean="0"/>
              <a:pPr/>
              <a:t>4/21/2021</a:t>
            </a:fld>
            <a:endParaRPr lang="en-US" dirty="0"/>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613304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4/21/2021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551374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839201" y="675726"/>
            <a:ext cx="2004164" cy="5183073"/>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74923" y="675726"/>
            <a:ext cx="7896279" cy="5183073"/>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993673" y="5956137"/>
            <a:ext cx="1328141" cy="365125"/>
          </a:xfrm>
        </p:spPr>
        <p:txBody>
          <a:bodyPr/>
          <a:lstStyle>
            <a:lvl1pPr>
              <a:defRPr>
                <a:solidFill>
                  <a:schemeClr val="accent1">
                    <a:lumMod val="75000"/>
                    <a:lumOff val="25000"/>
                  </a:schemeClr>
                </a:solidFill>
              </a:defRPr>
            </a:lvl1pPr>
          </a:lstStyle>
          <a:p>
            <a:fld id="{B61BEF0D-F0BB-DE4B-95CE-6DB70DBA9567}" type="datetimeFigureOut">
              <a:rPr lang="en-US" smtClean="0"/>
              <a:pPr/>
              <a:t>4/21/2021</a:t>
            </a:fld>
            <a:endParaRPr lang="en-US" dirty="0"/>
          </a:p>
        </p:txBody>
      </p:sp>
      <p:sp>
        <p:nvSpPr>
          <p:cNvPr id="5" name="Footer Placeholder 4"/>
          <p:cNvSpPr>
            <a:spLocks noGrp="1"/>
          </p:cNvSpPr>
          <p:nvPr>
            <p:ph type="ftr" sz="quarter" idx="11"/>
          </p:nvPr>
        </p:nvSpPr>
        <p:spPr>
          <a:xfrm>
            <a:off x="774923" y="5951811"/>
            <a:ext cx="7896279" cy="365125"/>
          </a:xfrm>
        </p:spPr>
        <p:txBody>
          <a:bodyPr/>
          <a:lstStyle/>
          <a:p>
            <a:endParaRPr lang="en-US" dirty="0"/>
          </a:p>
        </p:txBody>
      </p:sp>
      <p:sp>
        <p:nvSpPr>
          <p:cNvPr id="6" name="Slide Number Placeholder 5"/>
          <p:cNvSpPr>
            <a:spLocks noGrp="1"/>
          </p:cNvSpPr>
          <p:nvPr>
            <p:ph type="sldNum" sz="quarter" idx="12"/>
          </p:nvPr>
        </p:nvSpPr>
        <p:spPr>
          <a:xfrm>
            <a:off x="10446615" y="5956137"/>
            <a:ext cx="1164195" cy="365125"/>
          </a:xfrm>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9247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Content Placeholder 2"/>
          <p:cNvSpPr>
            <a:spLocks noGrp="1"/>
          </p:cNvSpPr>
          <p:nvPr>
            <p:ph idx="1"/>
          </p:nvPr>
        </p:nvSpPr>
        <p:spPr>
          <a:xfrm>
            <a:off x="581192" y="2180496"/>
            <a:ext cx="11029615" cy="36783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4/21/2021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558300" y="5956137"/>
            <a:ext cx="1052508"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132103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smtClean="0"/>
              <a:pPr/>
              <a:t>4/21/2021</a:t>
            </a:fld>
            <a:endParaRPr lang="en-US" dirty="0"/>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243134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Content Placeholder 2"/>
          <p:cNvSpPr>
            <a:spLocks noGrp="1"/>
          </p:cNvSpPr>
          <p:nvPr>
            <p:ph sz="half" idx="1"/>
          </p:nvPr>
        </p:nvSpPr>
        <p:spPr>
          <a:xfrm>
            <a:off x="581193" y="2228003"/>
            <a:ext cx="5422390"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8417" y="2228003"/>
            <a:ext cx="5422392"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4/21/2021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5462926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1" name="Rectangle 10"/>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Text Placeholder 2"/>
          <p:cNvSpPr>
            <a:spLocks noGrp="1"/>
          </p:cNvSpPr>
          <p:nvPr>
            <p:ph type="body" idx="1"/>
          </p:nvPr>
        </p:nvSpPr>
        <p:spPr>
          <a:xfrm>
            <a:off x="887219" y="2250892"/>
            <a:ext cx="5087075" cy="536005"/>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1194" y="2926052"/>
            <a:ext cx="53931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3735" y="2250892"/>
            <a:ext cx="5087073" cy="553373"/>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709" y="2926052"/>
            <a:ext cx="53931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4/21/2021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865098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B61BEF0D-F0BB-DE4B-95CE-6DB70DBA9567}" type="datetimeFigureOut">
              <a:rPr lang="en-US" smtClean="0"/>
              <a:pPr/>
              <a:t>4/21/2021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
        <p:nvSpPr>
          <p:cNvPr id="7" name="Rectangle 6"/>
          <p:cNvSpPr>
            <a:spLocks noChangeAspect="1"/>
          </p:cNvSpPr>
          <p:nvPr/>
        </p:nvSpPr>
        <p:spPr>
          <a:xfrm>
            <a:off x="440683"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575894" y="729658"/>
            <a:ext cx="11029616" cy="988332"/>
          </a:xfrm>
        </p:spPr>
        <p:txBody>
          <a:bodyPr/>
          <a:lstStyle/>
          <a:p>
            <a:r>
              <a:rPr lang="en-US"/>
              <a:t>Click to edit Master title style</a:t>
            </a:r>
            <a:endParaRPr lang="en-US" dirty="0"/>
          </a:p>
        </p:txBody>
      </p:sp>
    </p:spTree>
    <p:extLst>
      <p:ext uri="{BB962C8B-B14F-4D97-AF65-F5344CB8AC3E}">
        <p14:creationId xmlns:p14="http://schemas.microsoft.com/office/powerpoint/2010/main" val="29064301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4/21/2021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957154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p:spPr>
        <p:txBody>
          <a:bodyPr anchor="ctr"/>
          <a:lstStyle>
            <a:lvl1pPr algn="l">
              <a:defRPr sz="2000" b="0">
                <a:solidFill>
                  <a:schemeClr val="accent1">
                    <a:lumMod val="75000"/>
                    <a:lumOff val="25000"/>
                  </a:schemeClr>
                </a:solidFill>
              </a:defRPr>
            </a:lvl1pPr>
          </a:lstStyle>
          <a:p>
            <a:r>
              <a:rPr lang="en-US"/>
              <a:t>Click to edit Master title style</a:t>
            </a:r>
            <a:endParaRPr lang="en-US" dirty="0"/>
          </a:p>
        </p:txBody>
      </p:sp>
      <p:sp>
        <p:nvSpPr>
          <p:cNvPr id="3" name="Content Placeholder 2"/>
          <p:cNvSpPr>
            <a:spLocks noGrp="1"/>
          </p:cNvSpPr>
          <p:nvPr>
            <p:ph idx="1"/>
          </p:nvPr>
        </p:nvSpPr>
        <p:spPr>
          <a:xfrm>
            <a:off x="447816" y="601200"/>
            <a:ext cx="1129284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smtClean="0"/>
              <a:pPr/>
              <a:t>4/21/2021</a:t>
            </a:fld>
            <a:endParaRPr lang="en-US" dirty="0"/>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125935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accent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4/21/2021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78794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05951" y="5956137"/>
            <a:ext cx="2844799" cy="365125"/>
          </a:xfrm>
          <a:prstGeom prst="rect">
            <a:avLst/>
          </a:prstGeom>
        </p:spPr>
        <p:txBody>
          <a:bodyPr vert="horz" lIns="91440" tIns="45720" rIns="91440" bIns="45720" rtlCol="0" anchor="ctr"/>
          <a:lstStyle>
            <a:lvl1pPr algn="r">
              <a:defRPr sz="900">
                <a:solidFill>
                  <a:schemeClr val="accent2"/>
                </a:solidFill>
              </a:defRPr>
            </a:lvl1pPr>
          </a:lstStyle>
          <a:p>
            <a:fld id="{B61BEF0D-F0BB-DE4B-95CE-6DB70DBA9567}" type="datetimeFigureOut">
              <a:rPr lang="en-US" smtClean="0"/>
              <a:pPr/>
              <a:t>4/21/2021</a:t>
            </a:fld>
            <a:endParaRPr lang="en-US" dirty="0"/>
          </a:p>
        </p:txBody>
      </p:sp>
      <p:sp>
        <p:nvSpPr>
          <p:cNvPr id="5" name="Footer Placeholder 4"/>
          <p:cNvSpPr>
            <a:spLocks noGrp="1"/>
          </p:cNvSpPr>
          <p:nvPr>
            <p:ph type="ftr" sz="quarter" idx="3"/>
          </p:nvPr>
        </p:nvSpPr>
        <p:spPr>
          <a:xfrm>
            <a:off x="581192" y="5951811"/>
            <a:ext cx="6917210" cy="365125"/>
          </a:xfrm>
          <a:prstGeom prst="rect">
            <a:avLst/>
          </a:prstGeom>
        </p:spPr>
        <p:txBody>
          <a:bodyPr vert="horz" lIns="91440" tIns="45720" rIns="91440" bIns="45720" rtlCol="0" anchor="ctr"/>
          <a:lstStyle>
            <a:lvl1pPr algn="l">
              <a:defRPr sz="900" cap="all">
                <a:solidFill>
                  <a:schemeClr val="accent2"/>
                </a:solidFill>
              </a:defRPr>
            </a:lvl1pPr>
          </a:lstStyle>
          <a:p>
            <a:endParaRPr lang="en-US" dirty="0"/>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fld id="{D57F1E4F-1CFF-5643-939E-217C01CDF565}" type="slidenum">
              <a:rPr lang="en-US" smtClean="0"/>
              <a:pPr/>
              <a:t>‹#›</a:t>
            </a:fld>
            <a:endParaRPr lang="en-US" dirty="0"/>
          </a:p>
        </p:txBody>
      </p:sp>
      <p:sp>
        <p:nvSpPr>
          <p:cNvPr id="9" name="Rectangle 8"/>
          <p:cNvSpPr/>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0514160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www.max7.org/en/resource/ParableSower" TargetMode="Externa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max7.org/en/resource/ParableSower" TargetMode="External"/><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www.youtube.com/watch?v=PT-HBl2TVtI" TargetMode="Externa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32.xml.rels><?xml version="1.0" encoding="UTF-8" standalone="yes"?>
<Relationships xmlns="http://schemas.openxmlformats.org/package/2006/relationships"><Relationship Id="rId3" Type="http://schemas.openxmlformats.org/officeDocument/2006/relationships/hyperlink" Target="https://youtu.be/oGZIsN0rXo8" TargetMode="External"/><Relationship Id="rId2" Type="http://schemas.openxmlformats.org/officeDocument/2006/relationships/notesSlide" Target="../notesSlides/notesSlide13.xml"/><Relationship Id="rId1" Type="http://schemas.openxmlformats.org/officeDocument/2006/relationships/slideLayout" Target="../slideLayouts/slideLayout6.xml"/><Relationship Id="rId5" Type="http://schemas.openxmlformats.org/officeDocument/2006/relationships/image" Target="../media/image25.png"/><Relationship Id="rId4" Type="http://schemas.openxmlformats.org/officeDocument/2006/relationships/image" Target="../media/image17.png"/></Relationships>
</file>

<file path=ppt/slides/_rels/slide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26.png"/></Relationships>
</file>

<file path=ppt/slides/_rels/slide3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cdn.realsmart.co.uk/d57a4d93b010f2ac6f24bc8cee2d789e/uploads/2020/06/19184708/Spiritual-Encounters-Bible-based-meditation.pdf" TargetMode="Externa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7QPe-4kViU0" TargetMode="External"/><Relationship Id="rId7" Type="http://schemas.openxmlformats.org/officeDocument/2006/relationships/hyperlink" Target="https://www.youtube.com/watch?v=Es4-7S1hsps" TargetMode="External"/><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hyperlink" Target="https://www.youtube.com/watch?v=JeJvKkBV6rY" TargetMode="External"/><Relationship Id="rId5" Type="http://schemas.openxmlformats.org/officeDocument/2006/relationships/hyperlink" Target="https://www.youtube.com/watch?v=b2NV6K89DBk" TargetMode="External"/><Relationship Id="rId4" Type="http://schemas.openxmlformats.org/officeDocument/2006/relationships/hyperlink" Target="https://vimeo.com/280567738"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4" name="Rectangle 19">
            <a:extLst>
              <a:ext uri="{FF2B5EF4-FFF2-40B4-BE49-F238E27FC236}">
                <a16:creationId xmlns:a16="http://schemas.microsoft.com/office/drawing/2014/main" id="{99D7C13F-A74A-458C-BD0A-E94D29F59A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1">
            <a:extLst>
              <a:ext uri="{FF2B5EF4-FFF2-40B4-BE49-F238E27FC236}">
                <a16:creationId xmlns:a16="http://schemas.microsoft.com/office/drawing/2014/main" id="{4EA0D2BB-E66C-43E1-9553-F0782C7093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36079" y="723899"/>
            <a:ext cx="5009388"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A6E2A6ED-D597-429E-A2B5-6ABED52E1BB5}"/>
              </a:ext>
            </a:extLst>
          </p:cNvPr>
          <p:cNvSpPr>
            <a:spLocks noGrp="1"/>
          </p:cNvSpPr>
          <p:nvPr>
            <p:ph type="ctrTitle"/>
          </p:nvPr>
        </p:nvSpPr>
        <p:spPr>
          <a:xfrm>
            <a:off x="7182814" y="2130425"/>
            <a:ext cx="4115917" cy="2085869"/>
          </a:xfrm>
        </p:spPr>
        <p:txBody>
          <a:bodyPr>
            <a:normAutofit/>
          </a:bodyPr>
          <a:lstStyle/>
          <a:p>
            <a:r>
              <a:rPr lang="en-GB" b="1" dirty="0">
                <a:solidFill>
                  <a:srgbClr val="FFFFFF"/>
                </a:solidFill>
                <a:latin typeface="Century Gothic" panose="020B0502020202020204" pitchFamily="34" charset="0"/>
              </a:rPr>
              <a:t>Class Worship and Reflections</a:t>
            </a:r>
          </a:p>
        </p:txBody>
      </p:sp>
      <p:pic>
        <p:nvPicPr>
          <p:cNvPr id="3" name="Picture 2">
            <a:extLst>
              <a:ext uri="{FF2B5EF4-FFF2-40B4-BE49-F238E27FC236}">
                <a16:creationId xmlns:a16="http://schemas.microsoft.com/office/drawing/2014/main" id="{D7ECC352-F3A9-46C5-8644-CE5AC3D552D0}"/>
              </a:ext>
            </a:extLst>
          </p:cNvPr>
          <p:cNvPicPr>
            <a:picLocks noChangeAspect="1"/>
          </p:cNvPicPr>
          <p:nvPr/>
        </p:nvPicPr>
        <p:blipFill>
          <a:blip r:embed="rId2"/>
          <a:stretch>
            <a:fillRect/>
          </a:stretch>
        </p:blipFill>
        <p:spPr>
          <a:xfrm>
            <a:off x="8482135" y="5208256"/>
            <a:ext cx="2816596" cy="829128"/>
          </a:xfrm>
          <a:prstGeom prst="rect">
            <a:avLst/>
          </a:prstGeom>
        </p:spPr>
      </p:pic>
      <p:sp>
        <p:nvSpPr>
          <p:cNvPr id="4" name="TextBox 3">
            <a:extLst>
              <a:ext uri="{FF2B5EF4-FFF2-40B4-BE49-F238E27FC236}">
                <a16:creationId xmlns:a16="http://schemas.microsoft.com/office/drawing/2014/main" id="{D959B45E-9E82-487D-9A33-4B3176016126}"/>
              </a:ext>
            </a:extLst>
          </p:cNvPr>
          <p:cNvSpPr txBox="1"/>
          <p:nvPr/>
        </p:nvSpPr>
        <p:spPr>
          <a:xfrm>
            <a:off x="1086611" y="1421296"/>
            <a:ext cx="5009388" cy="3416320"/>
          </a:xfrm>
          <a:prstGeom prst="rect">
            <a:avLst/>
          </a:prstGeom>
          <a:solidFill>
            <a:schemeClr val="bg1">
              <a:lumMod val="95000"/>
            </a:schemeClr>
          </a:solidFill>
        </p:spPr>
        <p:txBody>
          <a:bodyPr wrap="square" rtlCol="0">
            <a:spAutoFit/>
          </a:bodyPr>
          <a:lstStyle/>
          <a:p>
            <a:pPr algn="ctr"/>
            <a:r>
              <a:rPr lang="en-GB" sz="5400" b="1" dirty="0">
                <a:solidFill>
                  <a:srgbClr val="002060"/>
                </a:solidFill>
                <a:latin typeface="Century Gothic" panose="020B0502020202020204" pitchFamily="34" charset="0"/>
              </a:rPr>
              <a:t>Parable of the</a:t>
            </a:r>
          </a:p>
          <a:p>
            <a:pPr algn="ctr"/>
            <a:r>
              <a:rPr lang="en-GB" sz="5400" b="1" dirty="0">
                <a:solidFill>
                  <a:srgbClr val="002060"/>
                </a:solidFill>
                <a:latin typeface="Century Gothic" panose="020B0502020202020204" pitchFamily="34" charset="0"/>
              </a:rPr>
              <a:t>Sower</a:t>
            </a:r>
          </a:p>
          <a:p>
            <a:pPr algn="ctr"/>
            <a:endParaRPr lang="en-GB" sz="5400" b="1" dirty="0">
              <a:solidFill>
                <a:srgbClr val="002060"/>
              </a:solidFill>
              <a:latin typeface="Century Gothic" panose="020B0502020202020204" pitchFamily="34" charset="0"/>
            </a:endParaRPr>
          </a:p>
          <a:p>
            <a:pPr algn="ctr"/>
            <a:r>
              <a:rPr lang="en-GB" sz="5400" b="1" dirty="0">
                <a:solidFill>
                  <a:srgbClr val="002060"/>
                </a:solidFill>
                <a:latin typeface="Century Gothic" panose="020B0502020202020204" pitchFamily="34" charset="0"/>
              </a:rPr>
              <a:t>Mark 4 1-20 </a:t>
            </a:r>
          </a:p>
        </p:txBody>
      </p:sp>
    </p:spTree>
    <p:extLst>
      <p:ext uri="{BB962C8B-B14F-4D97-AF65-F5344CB8AC3E}">
        <p14:creationId xmlns:p14="http://schemas.microsoft.com/office/powerpoint/2010/main" val="35733943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01" name="Rectangle 75">
            <a:extLst>
              <a:ext uri="{FF2B5EF4-FFF2-40B4-BE49-F238E27FC236}">
                <a16:creationId xmlns:a16="http://schemas.microsoft.com/office/drawing/2014/main" id="{EE15E636-2C9E-42CB-B482-436AA81BF9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2" name="Group 77">
            <a:extLst>
              <a:ext uri="{FF2B5EF4-FFF2-40B4-BE49-F238E27FC236}">
                <a16:creationId xmlns:a16="http://schemas.microsoft.com/office/drawing/2014/main" id="{01D4AEDF-0CF9-4271-ABB7-3D3489BB42D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38068" y="457200"/>
            <a:ext cx="3703320" cy="5935132"/>
            <a:chOff x="438068" y="457200"/>
            <a:chExt cx="3703320" cy="5935132"/>
          </a:xfrm>
        </p:grpSpPr>
        <p:sp>
          <p:nvSpPr>
            <p:cNvPr id="79" name="Rectangle 78">
              <a:extLst>
                <a:ext uri="{FF2B5EF4-FFF2-40B4-BE49-F238E27FC236}">
                  <a16:creationId xmlns:a16="http://schemas.microsoft.com/office/drawing/2014/main" id="{55CA534D-375A-405E-B686-06B63E6630B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8068" y="618067"/>
              <a:ext cx="3702134" cy="5774265"/>
            </a:xfrm>
            <a:prstGeom prst="rect">
              <a:avLst/>
            </a:prstGeom>
            <a:solidFill>
              <a:schemeClr val="accent1">
                <a:alpha val="97000"/>
              </a:schemeClr>
            </a:solidFill>
            <a:ln w="6350" cmpd="sng">
              <a:noFill/>
            </a:ln>
            <a:effectLst/>
          </p:spPr>
          <p:style>
            <a:lnRef idx="1">
              <a:schemeClr val="accent1"/>
            </a:lnRef>
            <a:fillRef idx="3">
              <a:schemeClr val="accent1"/>
            </a:fillRef>
            <a:effectRef idx="2">
              <a:schemeClr val="accent1"/>
            </a:effectRef>
            <a:fontRef idx="minor">
              <a:schemeClr val="lt1"/>
            </a:fontRef>
          </p:style>
        </p:sp>
        <p:sp>
          <p:nvSpPr>
            <p:cNvPr id="203" name="Rectangle 79">
              <a:extLst>
                <a:ext uri="{FF2B5EF4-FFF2-40B4-BE49-F238E27FC236}">
                  <a16:creationId xmlns:a16="http://schemas.microsoft.com/office/drawing/2014/main" id="{AA2342F7-EF54-4210-9029-E977C9D576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8068"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gr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584200" y="1585951"/>
            <a:ext cx="3412067" cy="1372177"/>
          </a:xfrm>
        </p:spPr>
        <p:txBody>
          <a:bodyPr vert="horz" lIns="91440" tIns="45720" rIns="91440" bIns="45720" rtlCol="0" anchor="ctr">
            <a:normAutofit fontScale="90000"/>
          </a:bodyPr>
          <a:lstStyle/>
          <a:p>
            <a:pPr>
              <a:lnSpc>
                <a:spcPct val="90000"/>
              </a:lnSpc>
            </a:pPr>
            <a:r>
              <a:rPr lang="en-US" sz="2700" b="1" dirty="0">
                <a:latin typeface="Century Gothic" panose="020B0502020202020204" pitchFamily="34" charset="0"/>
              </a:rPr>
              <a:t>Classroom Worship </a:t>
            </a:r>
            <a:br>
              <a:rPr lang="en-US" sz="2700" b="1" dirty="0">
                <a:latin typeface="Century Gothic" panose="020B0502020202020204" pitchFamily="34" charset="0"/>
              </a:rPr>
            </a:br>
            <a:br>
              <a:rPr lang="en-US" sz="2700" b="1" dirty="0">
                <a:latin typeface="Century Gothic" panose="020B0502020202020204" pitchFamily="34" charset="0"/>
              </a:rPr>
            </a:br>
            <a:r>
              <a:rPr lang="en-US" sz="2700" b="1" dirty="0">
                <a:latin typeface="Century Gothic" panose="020B0502020202020204" pitchFamily="34" charset="0"/>
              </a:rPr>
              <a:t>Reflection Space</a:t>
            </a:r>
            <a:br>
              <a:rPr lang="en-US" sz="2700" dirty="0">
                <a:latin typeface="Century Gothic" panose="020B0502020202020204" pitchFamily="34" charset="0"/>
              </a:rPr>
            </a:br>
            <a:br>
              <a:rPr lang="en-US" sz="2700" dirty="0">
                <a:latin typeface="Century Gothic" panose="020B0502020202020204" pitchFamily="34" charset="0"/>
              </a:rPr>
            </a:br>
            <a:br>
              <a:rPr lang="en-US" sz="900" dirty="0"/>
            </a:br>
            <a:br>
              <a:rPr lang="en-US" sz="900" dirty="0"/>
            </a:br>
            <a:br>
              <a:rPr lang="en-US" sz="900" dirty="0"/>
            </a:br>
            <a:br>
              <a:rPr lang="en-US" sz="900" dirty="0"/>
            </a:br>
            <a:endParaRPr lang="en-US" sz="900" dirty="0"/>
          </a:p>
        </p:txBody>
      </p:sp>
      <p:sp>
        <p:nvSpPr>
          <p:cNvPr id="5" name="Content Placeholder 4">
            <a:extLst>
              <a:ext uri="{FF2B5EF4-FFF2-40B4-BE49-F238E27FC236}">
                <a16:creationId xmlns:a16="http://schemas.microsoft.com/office/drawing/2014/main" id="{E7A6BE65-F111-4901-953B-3CBC056F1FAA}"/>
              </a:ext>
            </a:extLst>
          </p:cNvPr>
          <p:cNvSpPr>
            <a:spLocks noGrp="1"/>
          </p:cNvSpPr>
          <p:nvPr>
            <p:ph idx="1"/>
          </p:nvPr>
        </p:nvSpPr>
        <p:spPr>
          <a:xfrm>
            <a:off x="581193" y="2438399"/>
            <a:ext cx="3415074" cy="3564467"/>
          </a:xfrm>
        </p:spPr>
        <p:txBody>
          <a:bodyPr vert="horz" lIns="91440" tIns="45720" rIns="91440" bIns="45720" rtlCol="0">
            <a:normAutofit/>
          </a:bodyPr>
          <a:lstStyle/>
          <a:p>
            <a:pPr marL="0" indent="0" algn="ctr">
              <a:buNone/>
            </a:pPr>
            <a:r>
              <a:rPr lang="en-US" dirty="0">
                <a:solidFill>
                  <a:schemeClr val="bg1"/>
                </a:solidFill>
                <a:latin typeface="Comic Sans MS" panose="030F0702030302020204" pitchFamily="66" charset="0"/>
              </a:rPr>
              <a:t>This week’s parable challenges us to think about how we listen and respond to the messages we hear in our collective worships.  </a:t>
            </a:r>
          </a:p>
        </p:txBody>
      </p:sp>
      <p:pic>
        <p:nvPicPr>
          <p:cNvPr id="4" name="Picture 3">
            <a:extLst>
              <a:ext uri="{FF2B5EF4-FFF2-40B4-BE49-F238E27FC236}">
                <a16:creationId xmlns:a16="http://schemas.microsoft.com/office/drawing/2014/main" id="{83DB4C1A-2892-4E0C-931E-4B825FCAEF2E}"/>
              </a:ext>
            </a:extLst>
          </p:cNvPr>
          <p:cNvPicPr>
            <a:picLocks noChangeAspect="1"/>
          </p:cNvPicPr>
          <p:nvPr/>
        </p:nvPicPr>
        <p:blipFill>
          <a:blip r:embed="rId2"/>
          <a:stretch>
            <a:fillRect/>
          </a:stretch>
        </p:blipFill>
        <p:spPr>
          <a:xfrm>
            <a:off x="5158563" y="249722"/>
            <a:ext cx="5372100" cy="974109"/>
          </a:xfrm>
          <a:prstGeom prst="rect">
            <a:avLst/>
          </a:prstGeom>
        </p:spPr>
      </p:pic>
      <p:sp>
        <p:nvSpPr>
          <p:cNvPr id="12" name="Text Box 14">
            <a:extLst>
              <a:ext uri="{FF2B5EF4-FFF2-40B4-BE49-F238E27FC236}">
                <a16:creationId xmlns:a16="http://schemas.microsoft.com/office/drawing/2014/main" id="{DA918BC6-BE29-42B6-B279-AE804A06D52D}"/>
              </a:ext>
            </a:extLst>
          </p:cNvPr>
          <p:cNvSpPr txBox="1"/>
          <p:nvPr/>
        </p:nvSpPr>
        <p:spPr>
          <a:xfrm>
            <a:off x="6811855" y="1494382"/>
            <a:ext cx="2708492" cy="1888034"/>
          </a:xfrm>
          <a:prstGeom prst="rect">
            <a:avLst/>
          </a:prstGeom>
          <a:solidFill>
            <a:srgbClr val="FFFFCC"/>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1000"/>
              </a:spcAft>
            </a:pPr>
            <a:r>
              <a:rPr lang="en-GB" sz="1200" dirty="0">
                <a:latin typeface="Comic Sans MS" panose="030F0702030302020204" pitchFamily="66" charset="0"/>
                <a:ea typeface="Calibri" panose="020F0502020204030204" pitchFamily="34" charset="0"/>
                <a:cs typeface="Times New Roman" panose="02020603050405020304" pitchFamily="18" charset="0"/>
              </a:rPr>
              <a:t>Plant a seed in a pot. How might you decorate it to show a value that you want to live out in your own life? </a:t>
            </a:r>
          </a:p>
          <a:p>
            <a:pPr algn="ctr">
              <a:lnSpc>
                <a:spcPct val="115000"/>
              </a:lnSpc>
              <a:spcAft>
                <a:spcPts val="1000"/>
              </a:spcAft>
            </a:pPr>
            <a:r>
              <a:rPr lang="en-GB" sz="1200" dirty="0">
                <a:latin typeface="Comic Sans MS" panose="030F0702030302020204" pitchFamily="66" charset="0"/>
                <a:ea typeface="Calibri" panose="020F0502020204030204" pitchFamily="34" charset="0"/>
                <a:cs typeface="Times New Roman" panose="02020603050405020304" pitchFamily="18" charset="0"/>
              </a:rPr>
              <a:t>As you help the seed to grow, can you spend time reflecting on how you have lived out your chosen value</a:t>
            </a:r>
            <a:r>
              <a:rPr lang="en-GB" sz="1100" dirty="0">
                <a:latin typeface="Comic Sans MS" panose="030F0702030302020204" pitchFamily="66" charset="0"/>
                <a:ea typeface="Calibri" panose="020F0502020204030204" pitchFamily="34" charset="0"/>
                <a:cs typeface="Times New Roman" panose="02020603050405020304" pitchFamily="18" charset="0"/>
              </a:rPr>
              <a:t>. </a:t>
            </a:r>
            <a:endParaRPr lang="en-GB" sz="1100" dirty="0">
              <a:effectLst/>
              <a:latin typeface="Comic Sans MS" panose="030F0702030302020204" pitchFamily="66" charset="0"/>
              <a:ea typeface="Calibri" panose="020F0502020204030204" pitchFamily="34" charset="0"/>
              <a:cs typeface="Times New Roman" panose="02020603050405020304" pitchFamily="18" charset="0"/>
            </a:endParaRPr>
          </a:p>
        </p:txBody>
      </p:sp>
      <p:pic>
        <p:nvPicPr>
          <p:cNvPr id="8" name="Picture 7">
            <a:extLst>
              <a:ext uri="{FF2B5EF4-FFF2-40B4-BE49-F238E27FC236}">
                <a16:creationId xmlns:a16="http://schemas.microsoft.com/office/drawing/2014/main" id="{2461B5B9-7A19-468A-8073-E2CA331931F5}"/>
              </a:ext>
            </a:extLst>
          </p:cNvPr>
          <p:cNvPicPr>
            <a:picLocks noChangeAspect="1"/>
          </p:cNvPicPr>
          <p:nvPr/>
        </p:nvPicPr>
        <p:blipFill>
          <a:blip r:embed="rId3"/>
          <a:stretch>
            <a:fillRect/>
          </a:stretch>
        </p:blipFill>
        <p:spPr>
          <a:xfrm>
            <a:off x="4501382" y="3746007"/>
            <a:ext cx="7329437" cy="2153632"/>
          </a:xfrm>
          <a:prstGeom prst="rect">
            <a:avLst/>
          </a:prstGeom>
        </p:spPr>
      </p:pic>
      <p:sp>
        <p:nvSpPr>
          <p:cNvPr id="15" name="Speech Bubble: Oval 14">
            <a:extLst>
              <a:ext uri="{FF2B5EF4-FFF2-40B4-BE49-F238E27FC236}">
                <a16:creationId xmlns:a16="http://schemas.microsoft.com/office/drawing/2014/main" id="{64C4B872-0E5D-465C-9D62-454029E23811}"/>
              </a:ext>
            </a:extLst>
          </p:cNvPr>
          <p:cNvSpPr/>
          <p:nvPr/>
        </p:nvSpPr>
        <p:spPr>
          <a:xfrm>
            <a:off x="9687386" y="1473553"/>
            <a:ext cx="2337574" cy="1661263"/>
          </a:xfrm>
          <a:prstGeom prst="wedgeEllipseCallout">
            <a:avLst>
              <a:gd name="adj1" fmla="val 49131"/>
              <a:gd name="adj2" fmla="val 6735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omic Sans MS" panose="030F0702030302020204" pitchFamily="66" charset="0"/>
              </a:rPr>
              <a:t>Is there anything you want ask God to help you with?</a:t>
            </a:r>
          </a:p>
        </p:txBody>
      </p:sp>
      <p:sp>
        <p:nvSpPr>
          <p:cNvPr id="16" name="Speech Bubble: Oval 15">
            <a:extLst>
              <a:ext uri="{FF2B5EF4-FFF2-40B4-BE49-F238E27FC236}">
                <a16:creationId xmlns:a16="http://schemas.microsoft.com/office/drawing/2014/main" id="{3C5BDA91-803B-411D-9672-1FCCB8AB9C2B}"/>
              </a:ext>
            </a:extLst>
          </p:cNvPr>
          <p:cNvSpPr/>
          <p:nvPr/>
        </p:nvSpPr>
        <p:spPr>
          <a:xfrm>
            <a:off x="4283327" y="1608250"/>
            <a:ext cx="2337574" cy="1661263"/>
          </a:xfrm>
          <a:prstGeom prst="wedgeEllipseCallout">
            <a:avLst>
              <a:gd name="adj1" fmla="val -47158"/>
              <a:gd name="adj2" fmla="val 7212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omic Sans MS" panose="030F0702030302020204" pitchFamily="66" charset="0"/>
              </a:rPr>
              <a:t>Is there anything you want to thank God for? </a:t>
            </a:r>
          </a:p>
        </p:txBody>
      </p:sp>
      <p:sp>
        <p:nvSpPr>
          <p:cNvPr id="10" name="TextBox 9">
            <a:extLst>
              <a:ext uri="{FF2B5EF4-FFF2-40B4-BE49-F238E27FC236}">
                <a16:creationId xmlns:a16="http://schemas.microsoft.com/office/drawing/2014/main" id="{29E5DF2B-3469-4F4B-B407-705296CDAB7E}"/>
              </a:ext>
            </a:extLst>
          </p:cNvPr>
          <p:cNvSpPr txBox="1"/>
          <p:nvPr/>
        </p:nvSpPr>
        <p:spPr>
          <a:xfrm>
            <a:off x="4501382" y="6002865"/>
            <a:ext cx="1620516" cy="373267"/>
          </a:xfrm>
          <a:prstGeom prst="rect">
            <a:avLst/>
          </a:prstGeom>
          <a:solidFill>
            <a:srgbClr val="FFFF00"/>
          </a:solidFill>
        </p:spPr>
        <p:txBody>
          <a:bodyPr wrap="square" rtlCol="0">
            <a:spAutoFit/>
          </a:bodyPr>
          <a:lstStyle/>
          <a:p>
            <a:pPr algn="ctr"/>
            <a:r>
              <a:rPr lang="en-GB" dirty="0">
                <a:latin typeface="Comic Sans MS" panose="030F0702030302020204" pitchFamily="66" charset="0"/>
              </a:rPr>
              <a:t>Love</a:t>
            </a:r>
          </a:p>
        </p:txBody>
      </p:sp>
      <p:sp>
        <p:nvSpPr>
          <p:cNvPr id="18" name="TextBox 17">
            <a:extLst>
              <a:ext uri="{FF2B5EF4-FFF2-40B4-BE49-F238E27FC236}">
                <a16:creationId xmlns:a16="http://schemas.microsoft.com/office/drawing/2014/main" id="{C3919B3C-4CA4-4085-822F-DAEF960148AB}"/>
              </a:ext>
            </a:extLst>
          </p:cNvPr>
          <p:cNvSpPr txBox="1"/>
          <p:nvPr/>
        </p:nvSpPr>
        <p:spPr>
          <a:xfrm>
            <a:off x="6431284" y="6019065"/>
            <a:ext cx="1620516" cy="373267"/>
          </a:xfrm>
          <a:prstGeom prst="rect">
            <a:avLst/>
          </a:prstGeom>
          <a:solidFill>
            <a:srgbClr val="FFFF00"/>
          </a:solidFill>
        </p:spPr>
        <p:txBody>
          <a:bodyPr wrap="square" rtlCol="0">
            <a:spAutoFit/>
          </a:bodyPr>
          <a:lstStyle/>
          <a:p>
            <a:pPr algn="ctr"/>
            <a:r>
              <a:rPr lang="en-GB" dirty="0">
                <a:latin typeface="Comic Sans MS" panose="030F0702030302020204" pitchFamily="66" charset="0"/>
              </a:rPr>
              <a:t>Patience </a:t>
            </a:r>
          </a:p>
        </p:txBody>
      </p:sp>
      <p:sp>
        <p:nvSpPr>
          <p:cNvPr id="19" name="TextBox 18">
            <a:extLst>
              <a:ext uri="{FF2B5EF4-FFF2-40B4-BE49-F238E27FC236}">
                <a16:creationId xmlns:a16="http://schemas.microsoft.com/office/drawing/2014/main" id="{E51E8C09-431F-4F47-81B3-D083DFDEE130}"/>
              </a:ext>
            </a:extLst>
          </p:cNvPr>
          <p:cNvSpPr txBox="1"/>
          <p:nvPr/>
        </p:nvSpPr>
        <p:spPr>
          <a:xfrm>
            <a:off x="8280401" y="6005914"/>
            <a:ext cx="1620516" cy="373267"/>
          </a:xfrm>
          <a:prstGeom prst="rect">
            <a:avLst/>
          </a:prstGeom>
          <a:solidFill>
            <a:srgbClr val="FFFF00"/>
          </a:solidFill>
        </p:spPr>
        <p:txBody>
          <a:bodyPr wrap="square" rtlCol="0">
            <a:spAutoFit/>
          </a:bodyPr>
          <a:lstStyle/>
          <a:p>
            <a:pPr algn="ctr"/>
            <a:r>
              <a:rPr lang="en-GB" dirty="0">
                <a:latin typeface="Comic Sans MS" panose="030F0702030302020204" pitchFamily="66" charset="0"/>
              </a:rPr>
              <a:t>Kindness  </a:t>
            </a:r>
          </a:p>
        </p:txBody>
      </p:sp>
      <p:sp>
        <p:nvSpPr>
          <p:cNvPr id="20" name="TextBox 19">
            <a:extLst>
              <a:ext uri="{FF2B5EF4-FFF2-40B4-BE49-F238E27FC236}">
                <a16:creationId xmlns:a16="http://schemas.microsoft.com/office/drawing/2014/main" id="{D7AD273D-3F9D-41DA-82B0-A75BEBC8A92C}"/>
              </a:ext>
            </a:extLst>
          </p:cNvPr>
          <p:cNvSpPr txBox="1"/>
          <p:nvPr/>
        </p:nvSpPr>
        <p:spPr>
          <a:xfrm>
            <a:off x="10210303" y="6002865"/>
            <a:ext cx="1620516" cy="373267"/>
          </a:xfrm>
          <a:prstGeom prst="rect">
            <a:avLst/>
          </a:prstGeom>
          <a:solidFill>
            <a:srgbClr val="FFFF00"/>
          </a:solidFill>
        </p:spPr>
        <p:txBody>
          <a:bodyPr wrap="square" rtlCol="0">
            <a:spAutoFit/>
          </a:bodyPr>
          <a:lstStyle/>
          <a:p>
            <a:pPr algn="ctr"/>
            <a:r>
              <a:rPr lang="en-GB" dirty="0">
                <a:latin typeface="Comic Sans MS" panose="030F0702030302020204" pitchFamily="66" charset="0"/>
              </a:rPr>
              <a:t>Self-control  </a:t>
            </a:r>
          </a:p>
        </p:txBody>
      </p:sp>
    </p:spTree>
    <p:extLst>
      <p:ext uri="{BB962C8B-B14F-4D97-AF65-F5344CB8AC3E}">
        <p14:creationId xmlns:p14="http://schemas.microsoft.com/office/powerpoint/2010/main" val="7154172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04" name="Rectangle 203">
            <a:extLst>
              <a:ext uri="{FF2B5EF4-FFF2-40B4-BE49-F238E27FC236}">
                <a16:creationId xmlns:a16="http://schemas.microsoft.com/office/drawing/2014/main" id="{28D511D2-9CF1-40DE-BB88-A5A48A0E8A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6" name="Group 205">
            <a:extLst>
              <a:ext uri="{FF2B5EF4-FFF2-40B4-BE49-F238E27FC236}">
                <a16:creationId xmlns:a16="http://schemas.microsoft.com/office/drawing/2014/main" id="{40ADCA80-A0B1-4379-94EC-0A1A73BE1E7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38068" y="457200"/>
            <a:ext cx="3703320" cy="5935132"/>
            <a:chOff x="438068" y="457200"/>
            <a:chExt cx="3703320" cy="5935132"/>
          </a:xfrm>
        </p:grpSpPr>
        <p:sp>
          <p:nvSpPr>
            <p:cNvPr id="207" name="Rectangle 206">
              <a:extLst>
                <a:ext uri="{FF2B5EF4-FFF2-40B4-BE49-F238E27FC236}">
                  <a16:creationId xmlns:a16="http://schemas.microsoft.com/office/drawing/2014/main" id="{1EB4D79C-3A0E-4CB5-9A3D-BB816FD52C7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8068" y="618067"/>
              <a:ext cx="3702134" cy="5774265"/>
            </a:xfrm>
            <a:prstGeom prst="rect">
              <a:avLst/>
            </a:prstGeom>
            <a:solidFill>
              <a:schemeClr val="accent1">
                <a:alpha val="97000"/>
              </a:schemeClr>
            </a:solidFill>
            <a:ln w="6350" cmpd="sng">
              <a:noFill/>
            </a:ln>
            <a:effectLst/>
          </p:spPr>
          <p:style>
            <a:lnRef idx="1">
              <a:schemeClr val="accent1"/>
            </a:lnRef>
            <a:fillRef idx="3">
              <a:schemeClr val="accent1"/>
            </a:fillRef>
            <a:effectRef idx="2">
              <a:schemeClr val="accent1"/>
            </a:effectRef>
            <a:fontRef idx="minor">
              <a:schemeClr val="lt1"/>
            </a:fontRef>
          </p:style>
        </p:sp>
        <p:sp>
          <p:nvSpPr>
            <p:cNvPr id="208" name="Rectangle 207">
              <a:extLst>
                <a:ext uri="{FF2B5EF4-FFF2-40B4-BE49-F238E27FC236}">
                  <a16:creationId xmlns:a16="http://schemas.microsoft.com/office/drawing/2014/main" id="{3839C3D0-536E-4C48-A1C1-D9B718A8436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8068"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a:extLst>
              <a:ext uri="{FF2B5EF4-FFF2-40B4-BE49-F238E27FC236}">
                <a16:creationId xmlns:a16="http://schemas.microsoft.com/office/drawing/2014/main" id="{CE12F48A-0055-4DF2-852E-6230BD32A103}"/>
              </a:ext>
            </a:extLst>
          </p:cNvPr>
          <p:cNvSpPr>
            <a:spLocks noGrp="1"/>
          </p:cNvSpPr>
          <p:nvPr>
            <p:ph type="ctrTitle"/>
          </p:nvPr>
        </p:nvSpPr>
        <p:spPr>
          <a:xfrm>
            <a:off x="584200" y="2142067"/>
            <a:ext cx="3412067" cy="2971801"/>
          </a:xfrm>
        </p:spPr>
        <p:txBody>
          <a:bodyPr>
            <a:normAutofit/>
          </a:bodyPr>
          <a:lstStyle/>
          <a:p>
            <a:r>
              <a:rPr lang="en-GB" b="1" dirty="0">
                <a:solidFill>
                  <a:schemeClr val="bg1"/>
                </a:solidFill>
                <a:latin typeface="Century Gothic" panose="020B0502020202020204" pitchFamily="34" charset="0"/>
              </a:rPr>
              <a:t>The parable of The Sower </a:t>
            </a:r>
            <a:br>
              <a:rPr lang="en-GB" b="1" dirty="0">
                <a:solidFill>
                  <a:schemeClr val="bg1"/>
                </a:solidFill>
                <a:latin typeface="Century Gothic" panose="020B0502020202020204" pitchFamily="34" charset="0"/>
              </a:rPr>
            </a:br>
            <a:endParaRPr lang="en-GB" b="1" dirty="0">
              <a:solidFill>
                <a:schemeClr val="bg1"/>
              </a:solidFill>
              <a:latin typeface="Century Gothic" panose="020B0502020202020204" pitchFamily="34" charset="0"/>
            </a:endParaRPr>
          </a:p>
        </p:txBody>
      </p:sp>
      <p:pic>
        <p:nvPicPr>
          <p:cNvPr id="4" name="Picture 3">
            <a:extLst>
              <a:ext uri="{FF2B5EF4-FFF2-40B4-BE49-F238E27FC236}">
                <a16:creationId xmlns:a16="http://schemas.microsoft.com/office/drawing/2014/main" id="{F4CBDAB6-FEC3-4C31-9EBE-C25930D12C5F}"/>
              </a:ext>
            </a:extLst>
          </p:cNvPr>
          <p:cNvPicPr>
            <a:picLocks noChangeAspect="1"/>
          </p:cNvPicPr>
          <p:nvPr/>
        </p:nvPicPr>
        <p:blipFill>
          <a:blip r:embed="rId2"/>
          <a:stretch>
            <a:fillRect/>
          </a:stretch>
        </p:blipFill>
        <p:spPr>
          <a:xfrm>
            <a:off x="4578270" y="457200"/>
            <a:ext cx="4557762" cy="2971800"/>
          </a:xfrm>
          <a:prstGeom prst="rect">
            <a:avLst/>
          </a:prstGeom>
        </p:spPr>
      </p:pic>
      <p:pic>
        <p:nvPicPr>
          <p:cNvPr id="6" name="Picture 5">
            <a:extLst>
              <a:ext uri="{FF2B5EF4-FFF2-40B4-BE49-F238E27FC236}">
                <a16:creationId xmlns:a16="http://schemas.microsoft.com/office/drawing/2014/main" id="{9F203788-E2B2-4638-92C2-4125C5CBC8C0}"/>
              </a:ext>
            </a:extLst>
          </p:cNvPr>
          <p:cNvPicPr>
            <a:picLocks noChangeAspect="1"/>
          </p:cNvPicPr>
          <p:nvPr/>
        </p:nvPicPr>
        <p:blipFill>
          <a:blip r:embed="rId3"/>
          <a:stretch>
            <a:fillRect/>
          </a:stretch>
        </p:blipFill>
        <p:spPr>
          <a:xfrm>
            <a:off x="7078452" y="3657600"/>
            <a:ext cx="4557762" cy="2971800"/>
          </a:xfrm>
          <a:prstGeom prst="rect">
            <a:avLst/>
          </a:prstGeom>
        </p:spPr>
      </p:pic>
    </p:spTree>
    <p:extLst>
      <p:ext uri="{BB962C8B-B14F-4D97-AF65-F5344CB8AC3E}">
        <p14:creationId xmlns:p14="http://schemas.microsoft.com/office/powerpoint/2010/main" val="14042398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14">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16">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9" name="Rectangle 18">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21" name="Rectangle 20">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picture containing window, clock&#10;&#10;Description automatically generated">
            <a:extLst>
              <a:ext uri="{FF2B5EF4-FFF2-40B4-BE49-F238E27FC236}">
                <a16:creationId xmlns:a16="http://schemas.microsoft.com/office/drawing/2014/main" id="{6496E400-8232-44C6-AD56-AADF8770A836}"/>
              </a:ext>
            </a:extLst>
          </p:cNvPr>
          <p:cNvPicPr>
            <a:picLocks noChangeAspect="1"/>
          </p:cNvPicPr>
          <p:nvPr/>
        </p:nvPicPr>
        <p:blipFill>
          <a:blip r:embed="rId2"/>
          <a:stretch>
            <a:fillRect/>
          </a:stretch>
        </p:blipFill>
        <p:spPr>
          <a:xfrm>
            <a:off x="1675637" y="1208531"/>
            <a:ext cx="5029858" cy="4735069"/>
          </a:xfrm>
          <a:prstGeom prst="rect">
            <a:avLst/>
          </a:prstGeom>
        </p:spPr>
      </p:pic>
      <p:sp>
        <p:nvSpPr>
          <p:cNvPr id="23" name="Rectangle 22">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5" y="1419225"/>
            <a:ext cx="3081576" cy="2085869"/>
          </a:xfrm>
        </p:spPr>
        <p:txBody>
          <a:bodyPr vert="horz" lIns="91440" tIns="45720" rIns="91440" bIns="45720" rtlCol="0" anchor="b">
            <a:normAutofit/>
          </a:bodyPr>
          <a:lstStyle/>
          <a:p>
            <a:r>
              <a:rPr lang="en-US" sz="3600" b="1" dirty="0">
                <a:solidFill>
                  <a:srgbClr val="FFFFFF"/>
                </a:solidFill>
                <a:latin typeface="Century Gothic" panose="020B0502020202020204" pitchFamily="34" charset="0"/>
              </a:rPr>
              <a:t>Monday</a:t>
            </a:r>
          </a:p>
        </p:txBody>
      </p:sp>
    </p:spTree>
    <p:extLst>
      <p:ext uri="{BB962C8B-B14F-4D97-AF65-F5344CB8AC3E}">
        <p14:creationId xmlns:p14="http://schemas.microsoft.com/office/powerpoint/2010/main" val="15178669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4663768-3CE7-4276-B210-EB7E417702BA}"/>
              </a:ext>
            </a:extLst>
          </p:cNvPr>
          <p:cNvPicPr>
            <a:picLocks noChangeAspect="1"/>
          </p:cNvPicPr>
          <p:nvPr/>
        </p:nvPicPr>
        <p:blipFill>
          <a:blip r:embed="rId3"/>
          <a:stretch>
            <a:fillRect/>
          </a:stretch>
        </p:blipFill>
        <p:spPr>
          <a:xfrm>
            <a:off x="10925766" y="5248781"/>
            <a:ext cx="993734" cy="1249788"/>
          </a:xfrm>
          <a:prstGeom prst="rect">
            <a:avLst/>
          </a:prstGeom>
        </p:spPr>
      </p:pic>
      <p:pic>
        <p:nvPicPr>
          <p:cNvPr id="3" name="Picture 2">
            <a:extLst>
              <a:ext uri="{FF2B5EF4-FFF2-40B4-BE49-F238E27FC236}">
                <a16:creationId xmlns:a16="http://schemas.microsoft.com/office/drawing/2014/main" id="{DAC99D4E-9394-4E55-956E-F86494EECF30}"/>
              </a:ext>
            </a:extLst>
          </p:cNvPr>
          <p:cNvPicPr>
            <a:picLocks noChangeAspect="1"/>
          </p:cNvPicPr>
          <p:nvPr/>
        </p:nvPicPr>
        <p:blipFill>
          <a:blip r:embed="rId4"/>
          <a:stretch>
            <a:fillRect/>
          </a:stretch>
        </p:blipFill>
        <p:spPr>
          <a:xfrm>
            <a:off x="2019300" y="793094"/>
            <a:ext cx="8153400" cy="570547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31195670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5424E717-F3D1-4318-B517-549319F5FA22}"/>
              </a:ext>
            </a:extLst>
          </p:cNvPr>
          <p:cNvSpPr/>
          <p:nvPr/>
        </p:nvSpPr>
        <p:spPr>
          <a:xfrm>
            <a:off x="6303057" y="643467"/>
            <a:ext cx="4743450" cy="2785533"/>
          </a:xfrm>
          <a:prstGeom prst="roundRect">
            <a:avLst/>
          </a:prstGeom>
          <a:ln w="57150">
            <a:solidFill>
              <a:schemeClr val="accent1">
                <a:lumMod val="40000"/>
                <a:lumOff val="6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GB" dirty="0"/>
          </a:p>
        </p:txBody>
      </p:sp>
      <p:sp>
        <p:nvSpPr>
          <p:cNvPr id="9" name="TextBox 8">
            <a:extLst>
              <a:ext uri="{FF2B5EF4-FFF2-40B4-BE49-F238E27FC236}">
                <a16:creationId xmlns:a16="http://schemas.microsoft.com/office/drawing/2014/main" id="{6F0058EC-6A97-46A2-9502-DEFBE4F8A053}"/>
              </a:ext>
            </a:extLst>
          </p:cNvPr>
          <p:cNvSpPr txBox="1"/>
          <p:nvPr/>
        </p:nvSpPr>
        <p:spPr>
          <a:xfrm>
            <a:off x="6591942" y="882071"/>
            <a:ext cx="4048125" cy="2308324"/>
          </a:xfrm>
          <a:prstGeom prst="rect">
            <a:avLst/>
          </a:prstGeom>
          <a:noFill/>
        </p:spPr>
        <p:txBody>
          <a:bodyPr wrap="square" rtlCol="0">
            <a:spAutoFit/>
          </a:bodyPr>
          <a:lstStyle/>
          <a:p>
            <a:pPr algn="ctr"/>
            <a:r>
              <a:rPr lang="en-GB" sz="4800" b="1" dirty="0">
                <a:latin typeface="Century Gothic" panose="020B0502020202020204" pitchFamily="34" charset="0"/>
              </a:rPr>
              <a:t>What do you see in the picture?</a:t>
            </a:r>
          </a:p>
        </p:txBody>
      </p:sp>
      <p:pic>
        <p:nvPicPr>
          <p:cNvPr id="19" name="Picture 18">
            <a:extLst>
              <a:ext uri="{FF2B5EF4-FFF2-40B4-BE49-F238E27FC236}">
                <a16:creationId xmlns:a16="http://schemas.microsoft.com/office/drawing/2014/main" id="{793FA870-8832-4438-9014-F35598B7382F}"/>
              </a:ext>
            </a:extLst>
          </p:cNvPr>
          <p:cNvPicPr>
            <a:picLocks noChangeAspect="1"/>
          </p:cNvPicPr>
          <p:nvPr/>
        </p:nvPicPr>
        <p:blipFill>
          <a:blip r:embed="rId3"/>
          <a:stretch>
            <a:fillRect/>
          </a:stretch>
        </p:blipFill>
        <p:spPr>
          <a:xfrm>
            <a:off x="11204362" y="5417942"/>
            <a:ext cx="987638" cy="1249788"/>
          </a:xfrm>
          <a:prstGeom prst="rect">
            <a:avLst/>
          </a:prstGeom>
        </p:spPr>
      </p:pic>
      <p:sp>
        <p:nvSpPr>
          <p:cNvPr id="13" name="Rectangle: Rounded Corners 12">
            <a:extLst>
              <a:ext uri="{FF2B5EF4-FFF2-40B4-BE49-F238E27FC236}">
                <a16:creationId xmlns:a16="http://schemas.microsoft.com/office/drawing/2014/main" id="{FC5527CC-54EE-43AC-9420-952365576B1D}"/>
              </a:ext>
            </a:extLst>
          </p:cNvPr>
          <p:cNvSpPr/>
          <p:nvPr/>
        </p:nvSpPr>
        <p:spPr>
          <a:xfrm>
            <a:off x="713962" y="3667604"/>
            <a:ext cx="4743450" cy="2785533"/>
          </a:xfrm>
          <a:prstGeom prst="roundRect">
            <a:avLst/>
          </a:prstGeom>
          <a:ln w="57150">
            <a:solidFill>
              <a:schemeClr val="accent1">
                <a:lumMod val="40000"/>
                <a:lumOff val="6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GB" sz="3200" b="1" dirty="0">
                <a:latin typeface="Century Gothic" panose="020B0502020202020204" pitchFamily="34" charset="0"/>
              </a:rPr>
              <a:t>Can you make a prediction about what we are going to talk about today?</a:t>
            </a:r>
          </a:p>
          <a:p>
            <a:pPr algn="ctr"/>
            <a:endParaRPr lang="en-GB" dirty="0"/>
          </a:p>
        </p:txBody>
      </p:sp>
      <p:sp>
        <p:nvSpPr>
          <p:cNvPr id="14" name="Rectangle: Rounded Corners 13">
            <a:extLst>
              <a:ext uri="{FF2B5EF4-FFF2-40B4-BE49-F238E27FC236}">
                <a16:creationId xmlns:a16="http://schemas.microsoft.com/office/drawing/2014/main" id="{25584953-1ADF-4EB2-B636-BD4C68A796B0}"/>
              </a:ext>
            </a:extLst>
          </p:cNvPr>
          <p:cNvSpPr/>
          <p:nvPr/>
        </p:nvSpPr>
        <p:spPr>
          <a:xfrm>
            <a:off x="6373953" y="3667604"/>
            <a:ext cx="4743450" cy="2785533"/>
          </a:xfrm>
          <a:prstGeom prst="roundRect">
            <a:avLst/>
          </a:prstGeom>
          <a:ln w="57150">
            <a:solidFill>
              <a:schemeClr val="accent1">
                <a:lumMod val="40000"/>
                <a:lumOff val="6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GB" sz="2800" b="1" dirty="0">
                <a:latin typeface="Century Gothic" panose="020B0502020202020204" pitchFamily="34" charset="0"/>
              </a:rPr>
              <a:t>What questions do these pictures make you ask?</a:t>
            </a:r>
          </a:p>
          <a:p>
            <a:pPr algn="ctr"/>
            <a:endParaRPr lang="en-GB" sz="2800" b="1" dirty="0">
              <a:latin typeface="Century Gothic" panose="020B0502020202020204" pitchFamily="34" charset="0"/>
            </a:endParaRPr>
          </a:p>
          <a:p>
            <a:pPr algn="ctr"/>
            <a:r>
              <a:rPr lang="en-GB" sz="2800" dirty="0">
                <a:latin typeface="Century Gothic" panose="020B0502020202020204" pitchFamily="34" charset="0"/>
                <a:cs typeface="Segoe UI" panose="020B0502040204020203" pitchFamily="34" charset="0"/>
              </a:rPr>
              <a:t>Think of two or three questions.</a:t>
            </a:r>
          </a:p>
          <a:p>
            <a:pPr algn="ctr"/>
            <a:endParaRPr lang="en-GB" dirty="0"/>
          </a:p>
        </p:txBody>
      </p:sp>
      <p:pic>
        <p:nvPicPr>
          <p:cNvPr id="4" name="Picture 3">
            <a:extLst>
              <a:ext uri="{FF2B5EF4-FFF2-40B4-BE49-F238E27FC236}">
                <a16:creationId xmlns:a16="http://schemas.microsoft.com/office/drawing/2014/main" id="{73C9D988-5280-4BD9-867C-78CC20DC8149}"/>
              </a:ext>
            </a:extLst>
          </p:cNvPr>
          <p:cNvPicPr>
            <a:picLocks noChangeAspect="1"/>
          </p:cNvPicPr>
          <p:nvPr/>
        </p:nvPicPr>
        <p:blipFill>
          <a:blip r:embed="rId4"/>
          <a:stretch>
            <a:fillRect/>
          </a:stretch>
        </p:blipFill>
        <p:spPr>
          <a:xfrm>
            <a:off x="596763" y="713041"/>
            <a:ext cx="4977848" cy="271595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4257944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Bible passage: The parable of the Sower </a:t>
            </a:r>
            <a:endParaRPr lang="en-GB" b="1" dirty="0"/>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2" y="2138570"/>
            <a:ext cx="10620375" cy="4352925"/>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GB" sz="2400" baseline="30000" dirty="0">
              <a:effectLst/>
              <a:latin typeface="Century Gothic" panose="020B050202020202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67118D01-90CC-4AE8-8871-0E41A97E204C}"/>
              </a:ext>
            </a:extLst>
          </p:cNvPr>
          <p:cNvSpPr txBox="1"/>
          <p:nvPr/>
        </p:nvSpPr>
        <p:spPr>
          <a:xfrm>
            <a:off x="1117876" y="2308594"/>
            <a:ext cx="10181496" cy="5366597"/>
          </a:xfrm>
          <a:prstGeom prst="rect">
            <a:avLst/>
          </a:prstGeom>
          <a:noFill/>
        </p:spPr>
        <p:txBody>
          <a:bodyPr wrap="square" rtlCol="0">
            <a:spAutoFit/>
          </a:bodyPr>
          <a:lstStyle/>
          <a:p>
            <a:r>
              <a:rPr lang="en-GB" sz="1600" b="1" dirty="0">
                <a:effectLst/>
                <a:latin typeface="Comic Sans MS" panose="030F0702030302020204" pitchFamily="66" charset="0"/>
                <a:ea typeface="Calibri" panose="020F0502020204030204" pitchFamily="34" charset="0"/>
                <a:cs typeface="Times New Roman" panose="02020603050405020304" pitchFamily="18" charset="0"/>
              </a:rPr>
              <a:t>Read or Watch </a:t>
            </a:r>
            <a:r>
              <a:rPr lang="en-GB" dirty="0">
                <a:solidFill>
                  <a:srgbClr val="0070C0"/>
                </a:solidFill>
                <a:latin typeface="Comic Sans MS" panose="030F0702030302020204" pitchFamily="66" charset="0"/>
                <a:hlinkClick r:id="rId2">
                  <a:extLst>
                    <a:ext uri="{A12FA001-AC4F-418D-AE19-62706E023703}">
                      <ahyp:hlinkClr xmlns:ahyp="http://schemas.microsoft.com/office/drawing/2018/hyperlinkcolor" val="tx"/>
                    </a:ext>
                  </a:extLst>
                </a:hlinkClick>
              </a:rPr>
              <a:t>Parable of the Sower (max7.org)</a:t>
            </a:r>
            <a:r>
              <a:rPr lang="en-GB" dirty="0">
                <a:solidFill>
                  <a:srgbClr val="0070C0"/>
                </a:solidFill>
                <a:latin typeface="Comic Sans MS" panose="030F0702030302020204" pitchFamily="66" charset="0"/>
              </a:rPr>
              <a:t> </a:t>
            </a:r>
            <a:endParaRPr lang="en-GB" b="1" dirty="0">
              <a:solidFill>
                <a:srgbClr val="0070C0"/>
              </a:solidFill>
              <a:effectLst/>
              <a:latin typeface="Comic Sans MS" panose="030F0702030302020204" pitchFamily="66" charset="0"/>
              <a:ea typeface="Calibri" panose="020F0502020204030204" pitchFamily="34" charset="0"/>
              <a:cs typeface="Times New Roman" panose="02020603050405020304" pitchFamily="18" charset="0"/>
            </a:endParaRPr>
          </a:p>
          <a:p>
            <a:r>
              <a:rPr lang="en-GB" sz="1600" b="1" i="0" u="sng" dirty="0">
                <a:solidFill>
                  <a:srgbClr val="000000"/>
                </a:solidFill>
                <a:effectLst/>
                <a:latin typeface="Comic Sans MS" panose="030F0702030302020204" pitchFamily="66" charset="0"/>
              </a:rPr>
              <a:t>The parable of the sower</a:t>
            </a:r>
          </a:p>
          <a:p>
            <a:endParaRPr lang="en-GB" sz="1600" b="1" i="0" u="sng" dirty="0">
              <a:solidFill>
                <a:srgbClr val="000000"/>
              </a:solidFill>
              <a:effectLst/>
              <a:latin typeface="Comic Sans MS" panose="030F0702030302020204" pitchFamily="66" charset="0"/>
            </a:endParaRPr>
          </a:p>
          <a:p>
            <a:pPr algn="l"/>
            <a:r>
              <a:rPr lang="en-GB" sz="1600" b="1" i="0" dirty="0">
                <a:solidFill>
                  <a:srgbClr val="000000"/>
                </a:solidFill>
                <a:effectLst/>
                <a:latin typeface="Comic Sans MS" panose="030F0702030302020204" pitchFamily="66" charset="0"/>
              </a:rPr>
              <a:t>4 </a:t>
            </a:r>
            <a:r>
              <a:rPr lang="en-GB" sz="1600" b="0" i="0" dirty="0">
                <a:solidFill>
                  <a:srgbClr val="000000"/>
                </a:solidFill>
                <a:effectLst/>
                <a:latin typeface="Comic Sans MS" panose="030F0702030302020204" pitchFamily="66" charset="0"/>
              </a:rPr>
              <a:t>Another time Jesus began teaching by the lake, and a large crowd gathered around him. He got into a boat so that he could sit and teach from the lake. All the people stayed on the shore near the water. </a:t>
            </a:r>
            <a:r>
              <a:rPr lang="en-GB" sz="1600" b="1" i="0" baseline="30000" dirty="0">
                <a:solidFill>
                  <a:srgbClr val="000000"/>
                </a:solidFill>
                <a:effectLst/>
                <a:latin typeface="Comic Sans MS" panose="030F0702030302020204" pitchFamily="66" charset="0"/>
              </a:rPr>
              <a:t>2 </a:t>
            </a:r>
            <a:r>
              <a:rPr lang="en-GB" sz="1600" b="0" i="0" dirty="0">
                <a:solidFill>
                  <a:srgbClr val="000000"/>
                </a:solidFill>
                <a:effectLst/>
                <a:latin typeface="Comic Sans MS" panose="030F0702030302020204" pitchFamily="66" charset="0"/>
              </a:rPr>
              <a:t>Jesus used stories to teach them many things. One of his lessons included this story:</a:t>
            </a:r>
          </a:p>
          <a:p>
            <a:pPr algn="l"/>
            <a:r>
              <a:rPr lang="en-GB" sz="1600" b="1" i="0" baseline="30000" dirty="0">
                <a:solidFill>
                  <a:srgbClr val="000000"/>
                </a:solidFill>
                <a:effectLst/>
                <a:latin typeface="Comic Sans MS" panose="030F0702030302020204" pitchFamily="66" charset="0"/>
              </a:rPr>
              <a:t>3 </a:t>
            </a:r>
            <a:r>
              <a:rPr lang="en-GB" sz="1600" b="0" i="0" dirty="0">
                <a:solidFill>
                  <a:srgbClr val="000000"/>
                </a:solidFill>
                <a:effectLst/>
                <a:latin typeface="Comic Sans MS" panose="030F0702030302020204" pitchFamily="66" charset="0"/>
              </a:rPr>
              <a:t>“Listen! A farmer went out to sow seed. </a:t>
            </a:r>
            <a:r>
              <a:rPr lang="en-GB" sz="1600" b="1" i="0" baseline="30000" dirty="0">
                <a:solidFill>
                  <a:srgbClr val="000000"/>
                </a:solidFill>
                <a:effectLst/>
                <a:latin typeface="Comic Sans MS" panose="030F0702030302020204" pitchFamily="66" charset="0"/>
              </a:rPr>
              <a:t>4 </a:t>
            </a:r>
            <a:r>
              <a:rPr lang="en-GB" sz="1600" b="0" i="0" dirty="0">
                <a:solidFill>
                  <a:srgbClr val="000000"/>
                </a:solidFill>
                <a:effectLst/>
                <a:latin typeface="Comic Sans MS" panose="030F0702030302020204" pitchFamily="66" charset="0"/>
              </a:rPr>
              <a:t>While he was scattering the seed, some of it fell by the road. The birds came and ate all that seed. </a:t>
            </a:r>
            <a:r>
              <a:rPr lang="en-GB" sz="1600" b="1" i="0" baseline="30000" dirty="0">
                <a:solidFill>
                  <a:srgbClr val="000000"/>
                </a:solidFill>
                <a:effectLst/>
                <a:latin typeface="Comic Sans MS" panose="030F0702030302020204" pitchFamily="66" charset="0"/>
              </a:rPr>
              <a:t>5 </a:t>
            </a:r>
            <a:r>
              <a:rPr lang="en-GB" sz="1600" b="0" i="0" dirty="0">
                <a:solidFill>
                  <a:srgbClr val="000000"/>
                </a:solidFill>
                <a:effectLst/>
                <a:latin typeface="Comic Sans MS" panose="030F0702030302020204" pitchFamily="66" charset="0"/>
              </a:rPr>
              <a:t>Other seed fell on rocky ground, where there was not enough dirt. It grew quickly there because the soil was not deep. </a:t>
            </a:r>
            <a:r>
              <a:rPr lang="en-GB" sz="1600" b="1" i="0" baseline="30000" dirty="0">
                <a:solidFill>
                  <a:srgbClr val="000000"/>
                </a:solidFill>
                <a:effectLst/>
                <a:latin typeface="Comic Sans MS" panose="030F0702030302020204" pitchFamily="66" charset="0"/>
              </a:rPr>
              <a:t>6 </a:t>
            </a:r>
            <a:r>
              <a:rPr lang="en-GB" sz="1600" b="0" i="0" dirty="0">
                <a:solidFill>
                  <a:srgbClr val="000000"/>
                </a:solidFill>
                <a:effectLst/>
                <a:latin typeface="Comic Sans MS" panose="030F0702030302020204" pitchFamily="66" charset="0"/>
              </a:rPr>
              <a:t>But then the sun rose and the plants were burned. They died because they did not have deep roots. </a:t>
            </a:r>
            <a:r>
              <a:rPr lang="en-GB" sz="1600" b="1" i="0" baseline="30000" dirty="0">
                <a:solidFill>
                  <a:srgbClr val="000000"/>
                </a:solidFill>
                <a:effectLst/>
                <a:latin typeface="Comic Sans MS" panose="030F0702030302020204" pitchFamily="66" charset="0"/>
              </a:rPr>
              <a:t>7 </a:t>
            </a:r>
            <a:r>
              <a:rPr lang="en-GB" sz="1600" b="0" i="0" dirty="0">
                <a:solidFill>
                  <a:srgbClr val="000000"/>
                </a:solidFill>
                <a:effectLst/>
                <a:latin typeface="Comic Sans MS" panose="030F0702030302020204" pitchFamily="66" charset="0"/>
              </a:rPr>
              <a:t>Some other seed fell among thorny weeds. The weeds grew and stopped the good plants from growing. So they did not make grain. </a:t>
            </a:r>
            <a:r>
              <a:rPr lang="en-GB" sz="1600" b="1" i="0" baseline="30000" dirty="0">
                <a:solidFill>
                  <a:srgbClr val="000000"/>
                </a:solidFill>
                <a:effectLst/>
                <a:latin typeface="Comic Sans MS" panose="030F0702030302020204" pitchFamily="66" charset="0"/>
              </a:rPr>
              <a:t>8 </a:t>
            </a:r>
            <a:r>
              <a:rPr lang="en-GB" sz="1600" b="0" i="0" dirty="0">
                <a:solidFill>
                  <a:srgbClr val="000000"/>
                </a:solidFill>
                <a:effectLst/>
                <a:latin typeface="Comic Sans MS" panose="030F0702030302020204" pitchFamily="66" charset="0"/>
              </a:rPr>
              <a:t>But some of the seed fell on good ground. There it began to grow, and it made grain. Some plants made 30 times more grain, some 60 times more, and some 100 times more.”</a:t>
            </a:r>
          </a:p>
          <a:p>
            <a:pPr algn="l"/>
            <a:r>
              <a:rPr lang="en-GB" sz="1600" b="1" i="0" baseline="30000" dirty="0">
                <a:solidFill>
                  <a:srgbClr val="000000"/>
                </a:solidFill>
                <a:effectLst/>
                <a:latin typeface="Comic Sans MS" panose="030F0702030302020204" pitchFamily="66" charset="0"/>
              </a:rPr>
              <a:t>9 </a:t>
            </a:r>
            <a:r>
              <a:rPr lang="en-GB" sz="1600" b="0" i="0" dirty="0">
                <a:solidFill>
                  <a:srgbClr val="000000"/>
                </a:solidFill>
                <a:effectLst/>
                <a:latin typeface="Comic Sans MS" panose="030F0702030302020204" pitchFamily="66" charset="0"/>
              </a:rPr>
              <a:t>Then Jesus said, “You people who hear me, listen!”</a:t>
            </a:r>
            <a:endParaRPr lang="en-GB" sz="1600" b="1" dirty="0">
              <a:latin typeface="Comic Sans MS" panose="030F0702030302020204" pitchFamily="66" charset="0"/>
              <a:ea typeface="Calibri" panose="020F0502020204030204" pitchFamily="34" charset="0"/>
              <a:cs typeface="Times New Roman" panose="02020603050405020304" pitchFamily="18" charset="0"/>
            </a:endParaRPr>
          </a:p>
          <a:p>
            <a:pPr>
              <a:lnSpc>
                <a:spcPct val="115000"/>
              </a:lnSpc>
              <a:spcAft>
                <a:spcPts val="1000"/>
              </a:spcAft>
            </a:pPr>
            <a:r>
              <a:rPr lang="en-GB" sz="1600" b="1" dirty="0">
                <a:latin typeface="Comic Sans MS" panose="030F0702030302020204" pitchFamily="66" charset="0"/>
                <a:ea typeface="Calibri" panose="020F0502020204030204" pitchFamily="34" charset="0"/>
                <a:cs typeface="Times New Roman" panose="02020603050405020304" pitchFamily="18" charset="0"/>
              </a:rPr>
              <a:t>Mark 4</a:t>
            </a:r>
            <a:r>
              <a:rPr lang="en-GB" sz="1600" b="1" dirty="0">
                <a:effectLst/>
                <a:latin typeface="Comic Sans MS" panose="030F0702030302020204" pitchFamily="66" charset="0"/>
                <a:ea typeface="Calibri" panose="020F0502020204030204" pitchFamily="34" charset="0"/>
                <a:cs typeface="Times New Roman" panose="02020603050405020304" pitchFamily="18" charset="0"/>
              </a:rPr>
              <a:t> 15:1-9</a:t>
            </a:r>
            <a:endParaRPr lang="en-GB" sz="1600" dirty="0">
              <a:effectLst/>
              <a:latin typeface="Comic Sans MS" panose="030F0702030302020204" pitchFamily="66" charset="0"/>
              <a:ea typeface="Calibri" panose="020F0502020204030204" pitchFamily="34" charset="0"/>
              <a:cs typeface="Times New Roman" panose="02020603050405020304" pitchFamily="18" charset="0"/>
            </a:endParaRPr>
          </a:p>
          <a:p>
            <a:endParaRPr lang="en-GB" sz="2400" dirty="0">
              <a:effectLst/>
              <a:latin typeface="Century Gothic" panose="020B0502020202020204" pitchFamily="34" charset="0"/>
              <a:ea typeface="Calibri" panose="020F0502020204030204" pitchFamily="34" charset="0"/>
              <a:cs typeface="Times New Roman" panose="02020603050405020304" pitchFamily="18" charset="0"/>
            </a:endParaRPr>
          </a:p>
          <a:p>
            <a:endParaRPr lang="en-GB" sz="2400" dirty="0">
              <a:effectLst/>
              <a:latin typeface="Century Gothic" panose="020B0502020202020204" pitchFamily="34" charset="0"/>
              <a:ea typeface="Calibri" panose="020F0502020204030204" pitchFamily="34" charset="0"/>
              <a:cs typeface="Times New Roman" panose="02020603050405020304" pitchFamily="18" charset="0"/>
            </a:endParaRPr>
          </a:p>
          <a:p>
            <a:endParaRPr lang="en-GB" sz="4400" i="1" dirty="0">
              <a:latin typeface="Century Gothic" panose="020B0502020202020204" pitchFamily="34" charset="0"/>
            </a:endParaRPr>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3"/>
          <a:stretch>
            <a:fillRect/>
          </a:stretch>
        </p:blipFill>
        <p:spPr>
          <a:xfrm>
            <a:off x="11427588" y="5869668"/>
            <a:ext cx="764412" cy="988332"/>
          </a:xfrm>
          <a:prstGeom prst="rect">
            <a:avLst/>
          </a:prstGeom>
        </p:spPr>
      </p:pic>
    </p:spTree>
    <p:extLst>
      <p:ext uri="{BB962C8B-B14F-4D97-AF65-F5344CB8AC3E}">
        <p14:creationId xmlns:p14="http://schemas.microsoft.com/office/powerpoint/2010/main" val="29345370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Reflection questions</a:t>
            </a:r>
          </a:p>
        </p:txBody>
      </p:sp>
      <p:pic>
        <p:nvPicPr>
          <p:cNvPr id="5" name="Picture 4">
            <a:extLst>
              <a:ext uri="{FF2B5EF4-FFF2-40B4-BE49-F238E27FC236}">
                <a16:creationId xmlns:a16="http://schemas.microsoft.com/office/drawing/2014/main" id="{59190619-E9E9-482D-94C7-5723784121FE}"/>
              </a:ext>
            </a:extLst>
          </p:cNvPr>
          <p:cNvPicPr>
            <a:picLocks noChangeAspect="1"/>
          </p:cNvPicPr>
          <p:nvPr/>
        </p:nvPicPr>
        <p:blipFill>
          <a:blip r:embed="rId2"/>
          <a:stretch>
            <a:fillRect/>
          </a:stretch>
        </p:blipFill>
        <p:spPr>
          <a:xfrm>
            <a:off x="140376" y="5069895"/>
            <a:ext cx="1280271" cy="1652159"/>
          </a:xfrm>
          <a:prstGeom prst="rect">
            <a:avLst/>
          </a:prstGeom>
        </p:spPr>
      </p:pic>
      <p:sp>
        <p:nvSpPr>
          <p:cNvPr id="7" name="Thought Bubble: Cloud 6">
            <a:extLst>
              <a:ext uri="{FF2B5EF4-FFF2-40B4-BE49-F238E27FC236}">
                <a16:creationId xmlns:a16="http://schemas.microsoft.com/office/drawing/2014/main" id="{A9A98FB6-9AFC-481B-AA9E-E100AD6253F3}"/>
              </a:ext>
            </a:extLst>
          </p:cNvPr>
          <p:cNvSpPr/>
          <p:nvPr/>
        </p:nvSpPr>
        <p:spPr>
          <a:xfrm>
            <a:off x="391886" y="1947340"/>
            <a:ext cx="5704114" cy="3507162"/>
          </a:xfrm>
          <a:prstGeom prst="cloudCallout">
            <a:avLst>
              <a:gd name="adj1" fmla="val 50876"/>
              <a:gd name="adj2" fmla="val 7904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b="1" dirty="0">
                <a:solidFill>
                  <a:schemeClr val="bg1"/>
                </a:solidFill>
                <a:latin typeface="Century Gothic" panose="020B0502020202020204" pitchFamily="34" charset="0"/>
              </a:rPr>
              <a:t>I wonder what Jesus was trying to teach in this parable?</a:t>
            </a:r>
          </a:p>
        </p:txBody>
      </p:sp>
      <p:sp>
        <p:nvSpPr>
          <p:cNvPr id="8" name="Thought Bubble: Cloud 7">
            <a:extLst>
              <a:ext uri="{FF2B5EF4-FFF2-40B4-BE49-F238E27FC236}">
                <a16:creationId xmlns:a16="http://schemas.microsoft.com/office/drawing/2014/main" id="{AB62774C-8567-4AE6-B892-8B68EFD49A12}"/>
              </a:ext>
            </a:extLst>
          </p:cNvPr>
          <p:cNvSpPr/>
          <p:nvPr/>
        </p:nvSpPr>
        <p:spPr>
          <a:xfrm>
            <a:off x="6250433" y="2870594"/>
            <a:ext cx="5444529" cy="3070974"/>
          </a:xfrm>
          <a:prstGeom prst="cloudCallout">
            <a:avLst>
              <a:gd name="adj1" fmla="val -47177"/>
              <a:gd name="adj2" fmla="val 67886"/>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dirty="0">
              <a:solidFill>
                <a:schemeClr val="accent1">
                  <a:lumMod val="75000"/>
                </a:schemeClr>
              </a:solidFill>
              <a:latin typeface="Century Gothic" panose="020B0502020202020204" pitchFamily="34" charset="0"/>
            </a:endParaRPr>
          </a:p>
          <a:p>
            <a:pPr algn="ctr"/>
            <a:r>
              <a:rPr lang="en-GB" sz="2800" b="1" dirty="0">
                <a:solidFill>
                  <a:schemeClr val="accent1">
                    <a:lumMod val="75000"/>
                  </a:schemeClr>
                </a:solidFill>
                <a:latin typeface="Century Gothic" panose="020B0502020202020204" pitchFamily="34" charset="0"/>
              </a:rPr>
              <a:t>What did Jesus mean when he said, “You people who hear me, listen?” </a:t>
            </a:r>
            <a:endParaRPr lang="en-GB" sz="3600" b="1"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41015051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Reflection questions</a:t>
            </a:r>
          </a:p>
        </p:txBody>
      </p:sp>
      <p:pic>
        <p:nvPicPr>
          <p:cNvPr id="5" name="Picture 4">
            <a:extLst>
              <a:ext uri="{FF2B5EF4-FFF2-40B4-BE49-F238E27FC236}">
                <a16:creationId xmlns:a16="http://schemas.microsoft.com/office/drawing/2014/main" id="{59190619-E9E9-482D-94C7-5723784121FE}"/>
              </a:ext>
            </a:extLst>
          </p:cNvPr>
          <p:cNvPicPr>
            <a:picLocks noChangeAspect="1"/>
          </p:cNvPicPr>
          <p:nvPr/>
        </p:nvPicPr>
        <p:blipFill>
          <a:blip r:embed="rId3"/>
          <a:stretch>
            <a:fillRect/>
          </a:stretch>
        </p:blipFill>
        <p:spPr>
          <a:xfrm>
            <a:off x="140376" y="5069895"/>
            <a:ext cx="1280271" cy="1652159"/>
          </a:xfrm>
          <a:prstGeom prst="rect">
            <a:avLst/>
          </a:prstGeom>
        </p:spPr>
      </p:pic>
      <p:sp>
        <p:nvSpPr>
          <p:cNvPr id="7" name="Thought Bubble: Cloud 6">
            <a:extLst>
              <a:ext uri="{FF2B5EF4-FFF2-40B4-BE49-F238E27FC236}">
                <a16:creationId xmlns:a16="http://schemas.microsoft.com/office/drawing/2014/main" id="{A9A98FB6-9AFC-481B-AA9E-E100AD6253F3}"/>
              </a:ext>
            </a:extLst>
          </p:cNvPr>
          <p:cNvSpPr/>
          <p:nvPr/>
        </p:nvSpPr>
        <p:spPr>
          <a:xfrm>
            <a:off x="391886" y="1947340"/>
            <a:ext cx="5704114" cy="3507162"/>
          </a:xfrm>
          <a:prstGeom prst="cloudCallout">
            <a:avLst>
              <a:gd name="adj1" fmla="val 50876"/>
              <a:gd name="adj2" fmla="val 7904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b="1" dirty="0">
                <a:solidFill>
                  <a:schemeClr val="bg1"/>
                </a:solidFill>
                <a:latin typeface="Century Gothic" panose="020B0502020202020204" pitchFamily="34" charset="0"/>
              </a:rPr>
              <a:t>I wonder why Jesus told this story…</a:t>
            </a:r>
          </a:p>
        </p:txBody>
      </p:sp>
      <p:sp>
        <p:nvSpPr>
          <p:cNvPr id="3" name="Speech Bubble: Oval 2">
            <a:extLst>
              <a:ext uri="{FF2B5EF4-FFF2-40B4-BE49-F238E27FC236}">
                <a16:creationId xmlns:a16="http://schemas.microsoft.com/office/drawing/2014/main" id="{D167E862-11C4-478B-B882-C0730560610D}"/>
              </a:ext>
            </a:extLst>
          </p:cNvPr>
          <p:cNvSpPr/>
          <p:nvPr/>
        </p:nvSpPr>
        <p:spPr>
          <a:xfrm>
            <a:off x="7751135" y="3094074"/>
            <a:ext cx="4048979" cy="2360428"/>
          </a:xfrm>
          <a:prstGeom prst="wedgeEllipseCallout">
            <a:avLst>
              <a:gd name="adj1" fmla="val -63374"/>
              <a:gd name="adj2" fmla="val 71059"/>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rgbClr val="002060"/>
                </a:solidFill>
                <a:latin typeface="Century Gothic" panose="020B0502020202020204" pitchFamily="34" charset="0"/>
              </a:rPr>
              <a:t>Have a think about what He was trying to say.</a:t>
            </a:r>
            <a:endParaRPr lang="en-GB" sz="2400" dirty="0">
              <a:latin typeface="Century Gothic" panose="020B0502020202020204" pitchFamily="34" charset="0"/>
            </a:endParaRPr>
          </a:p>
        </p:txBody>
      </p:sp>
    </p:spTree>
    <p:extLst>
      <p:ext uri="{BB962C8B-B14F-4D97-AF65-F5344CB8AC3E}">
        <p14:creationId xmlns:p14="http://schemas.microsoft.com/office/powerpoint/2010/main" val="6683769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Prayer</a:t>
            </a:r>
          </a:p>
        </p:txBody>
      </p:sp>
      <p:sp>
        <p:nvSpPr>
          <p:cNvPr id="7" name="Rectangle: Rounded Corners 6">
            <a:extLst>
              <a:ext uri="{FF2B5EF4-FFF2-40B4-BE49-F238E27FC236}">
                <a16:creationId xmlns:a16="http://schemas.microsoft.com/office/drawing/2014/main" id="{0A2E508A-8117-4645-ABD8-B53493E69158}"/>
              </a:ext>
            </a:extLst>
          </p:cNvPr>
          <p:cNvSpPr/>
          <p:nvPr/>
        </p:nvSpPr>
        <p:spPr>
          <a:xfrm>
            <a:off x="780512" y="2253349"/>
            <a:ext cx="10921631" cy="4352925"/>
          </a:xfrm>
          <a:prstGeom prst="roundRect">
            <a:avLst/>
          </a:prstGeom>
          <a:solidFill>
            <a:schemeClr val="bg2">
              <a:lumMod val="90000"/>
            </a:schemeClr>
          </a:solidFill>
          <a:ln w="76200">
            <a:solidFill>
              <a:schemeClr val="accent1">
                <a:lumMod val="40000"/>
                <a:lumOff val="60000"/>
              </a:schemeClr>
            </a:solidFill>
          </a:ln>
        </p:spPr>
        <p:style>
          <a:lnRef idx="2">
            <a:schemeClr val="accent6"/>
          </a:lnRef>
          <a:fillRef idx="1">
            <a:schemeClr val="lt1"/>
          </a:fillRef>
          <a:effectRef idx="0">
            <a:schemeClr val="accent6"/>
          </a:effectRef>
          <a:fontRef idx="minor">
            <a:schemeClr val="dk1"/>
          </a:fontRef>
        </p:style>
        <p:txBody>
          <a:bodyPr rtlCol="0" anchor="ctr"/>
          <a:lstStyle/>
          <a:p>
            <a:r>
              <a:rPr lang="en-GB" sz="2000" dirty="0">
                <a:latin typeface="Century Gothic" panose="020B0502020202020204" pitchFamily="34" charset="0"/>
                <a:cs typeface="Segoe UI" panose="020B0502040204020203" pitchFamily="34" charset="0"/>
              </a:rPr>
              <a:t>Encourage the pupils to respond with their own prayers first, using the class prayer space/area or with the prayer below:</a:t>
            </a:r>
          </a:p>
          <a:p>
            <a:endParaRPr lang="en-GB" sz="2000" dirty="0">
              <a:latin typeface="Century Gothic" panose="020B0502020202020204" pitchFamily="34" charset="0"/>
              <a:cs typeface="Segoe UI" panose="020B0502040204020203" pitchFamily="34" charset="0"/>
            </a:endParaRPr>
          </a:p>
          <a:p>
            <a:r>
              <a:rPr lang="en-GB" sz="1600" b="0" i="0" dirty="0">
                <a:solidFill>
                  <a:srgbClr val="222222"/>
                </a:solidFill>
                <a:effectLst/>
                <a:latin typeface="Comic Sans MS" panose="030F0702030302020204" pitchFamily="66" charset="0"/>
              </a:rPr>
              <a:t>Dear God,</a:t>
            </a:r>
            <a:br>
              <a:rPr lang="en-GB" sz="1600" dirty="0">
                <a:latin typeface="Comic Sans MS" panose="030F0702030302020204" pitchFamily="66" charset="0"/>
              </a:rPr>
            </a:br>
            <a:r>
              <a:rPr lang="en-GB" sz="1600" b="0" i="0" dirty="0">
                <a:solidFill>
                  <a:srgbClr val="222222"/>
                </a:solidFill>
                <a:effectLst/>
                <a:latin typeface="Comic Sans MS" panose="030F0702030302020204" pitchFamily="66" charset="0"/>
              </a:rPr>
              <a:t>Thank you for stories.</a:t>
            </a:r>
            <a:br>
              <a:rPr lang="en-GB" sz="1600" dirty="0">
                <a:latin typeface="Comic Sans MS" panose="030F0702030302020204" pitchFamily="66" charset="0"/>
              </a:rPr>
            </a:br>
            <a:r>
              <a:rPr lang="en-GB" sz="1600" b="0" i="0" dirty="0">
                <a:solidFill>
                  <a:srgbClr val="222222"/>
                </a:solidFill>
                <a:effectLst/>
                <a:latin typeface="Comic Sans MS" panose="030F0702030302020204" pitchFamily="66" charset="0"/>
              </a:rPr>
              <a:t>A story can be like a seed,</a:t>
            </a:r>
            <a:br>
              <a:rPr lang="en-GB" sz="1600" dirty="0">
                <a:latin typeface="Comic Sans MS" panose="030F0702030302020204" pitchFamily="66" charset="0"/>
              </a:rPr>
            </a:br>
            <a:r>
              <a:rPr lang="en-GB" sz="1600" b="0" i="0" dirty="0">
                <a:solidFill>
                  <a:srgbClr val="222222"/>
                </a:solidFill>
                <a:effectLst/>
                <a:latin typeface="Comic Sans MS" panose="030F0702030302020204" pitchFamily="66" charset="0"/>
              </a:rPr>
              <a:t>it can grow in our minds,</a:t>
            </a:r>
            <a:br>
              <a:rPr lang="en-GB" sz="1600" dirty="0">
                <a:latin typeface="Comic Sans MS" panose="030F0702030302020204" pitchFamily="66" charset="0"/>
              </a:rPr>
            </a:br>
            <a:r>
              <a:rPr lang="en-GB" sz="1600" b="0" i="0" dirty="0">
                <a:solidFill>
                  <a:srgbClr val="222222"/>
                </a:solidFill>
                <a:effectLst/>
                <a:latin typeface="Comic Sans MS" panose="030F0702030302020204" pitchFamily="66" charset="0"/>
              </a:rPr>
              <a:t>helping us to think and feel differently.</a:t>
            </a:r>
            <a:br>
              <a:rPr lang="en-GB" sz="1600" dirty="0">
                <a:latin typeface="Comic Sans MS" panose="030F0702030302020204" pitchFamily="66" charset="0"/>
              </a:rPr>
            </a:br>
            <a:r>
              <a:rPr lang="en-GB" sz="1600" b="0" i="0" dirty="0">
                <a:solidFill>
                  <a:srgbClr val="222222"/>
                </a:solidFill>
                <a:effectLst/>
                <a:latin typeface="Comic Sans MS" panose="030F0702030302020204" pitchFamily="66" charset="0"/>
              </a:rPr>
              <a:t>Let your good story -</a:t>
            </a:r>
            <a:br>
              <a:rPr lang="en-GB" sz="1600" dirty="0">
                <a:latin typeface="Comic Sans MS" panose="030F0702030302020204" pitchFamily="66" charset="0"/>
              </a:rPr>
            </a:br>
            <a:r>
              <a:rPr lang="en-GB" sz="1600" b="0" i="0" dirty="0">
                <a:solidFill>
                  <a:srgbClr val="222222"/>
                </a:solidFill>
                <a:effectLst/>
                <a:latin typeface="Comic Sans MS" panose="030F0702030302020204" pitchFamily="66" charset="0"/>
              </a:rPr>
              <a:t>of people living for each other,</a:t>
            </a:r>
            <a:br>
              <a:rPr lang="en-GB" sz="1600" dirty="0">
                <a:latin typeface="Comic Sans MS" panose="030F0702030302020204" pitchFamily="66" charset="0"/>
              </a:rPr>
            </a:br>
            <a:r>
              <a:rPr lang="en-GB" sz="1600" b="0" i="0" dirty="0">
                <a:solidFill>
                  <a:srgbClr val="222222"/>
                </a:solidFill>
                <a:effectLst/>
                <a:latin typeface="Comic Sans MS" panose="030F0702030302020204" pitchFamily="66" charset="0"/>
              </a:rPr>
              <a:t>sharing with each other,</a:t>
            </a:r>
            <a:br>
              <a:rPr lang="en-GB" sz="1600" dirty="0">
                <a:latin typeface="Comic Sans MS" panose="030F0702030302020204" pitchFamily="66" charset="0"/>
              </a:rPr>
            </a:br>
            <a:r>
              <a:rPr lang="en-GB" sz="1600" b="0" i="0" dirty="0">
                <a:solidFill>
                  <a:srgbClr val="222222"/>
                </a:solidFill>
                <a:effectLst/>
                <a:latin typeface="Comic Sans MS" panose="030F0702030302020204" pitchFamily="66" charset="0"/>
              </a:rPr>
              <a:t>caring for each other -</a:t>
            </a:r>
            <a:br>
              <a:rPr lang="en-GB" sz="1600" dirty="0">
                <a:latin typeface="Comic Sans MS" panose="030F0702030302020204" pitchFamily="66" charset="0"/>
              </a:rPr>
            </a:br>
            <a:r>
              <a:rPr lang="en-GB" sz="1600" b="0" i="0" dirty="0">
                <a:solidFill>
                  <a:srgbClr val="222222"/>
                </a:solidFill>
                <a:effectLst/>
                <a:latin typeface="Comic Sans MS" panose="030F0702030302020204" pitchFamily="66" charset="0"/>
              </a:rPr>
              <a:t>let this good story grow and grow in me.</a:t>
            </a:r>
            <a:br>
              <a:rPr lang="en-GB" sz="1600" dirty="0">
                <a:latin typeface="Comic Sans MS" panose="030F0702030302020204" pitchFamily="66" charset="0"/>
              </a:rPr>
            </a:br>
            <a:r>
              <a:rPr lang="en-GB" sz="1600" b="1" i="0" dirty="0">
                <a:solidFill>
                  <a:srgbClr val="222222"/>
                </a:solidFill>
                <a:effectLst/>
                <a:latin typeface="Comic Sans MS" panose="030F0702030302020204" pitchFamily="66" charset="0"/>
              </a:rPr>
              <a:t>Amen.</a:t>
            </a:r>
            <a:endParaRPr lang="en-GB" sz="1600" b="1" dirty="0">
              <a:latin typeface="Comic Sans MS" panose="030F0702030302020204" pitchFamily="66" charset="0"/>
              <a:cs typeface="Segoe UI" panose="020B0502040204020203" pitchFamily="34" charset="0"/>
            </a:endParaRPr>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2"/>
          <a:stretch>
            <a:fillRect/>
          </a:stretch>
        </p:blipFill>
        <p:spPr>
          <a:xfrm>
            <a:off x="10132802" y="4675866"/>
            <a:ext cx="1278686" cy="1653252"/>
          </a:xfrm>
          <a:prstGeom prst="rect">
            <a:avLst/>
          </a:prstGeom>
        </p:spPr>
      </p:pic>
    </p:spTree>
    <p:extLst>
      <p:ext uri="{BB962C8B-B14F-4D97-AF65-F5344CB8AC3E}">
        <p14:creationId xmlns:p14="http://schemas.microsoft.com/office/powerpoint/2010/main" val="35888898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11">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8" name="Rectangle 17">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indoor, monitor, photo, sitting&#10;&#10;Description automatically generated">
            <a:extLst>
              <a:ext uri="{FF2B5EF4-FFF2-40B4-BE49-F238E27FC236}">
                <a16:creationId xmlns:a16="http://schemas.microsoft.com/office/drawing/2014/main" id="{BA311D33-1474-47AA-98BC-F6A16AC14352}"/>
              </a:ext>
            </a:extLst>
          </p:cNvPr>
          <p:cNvPicPr>
            <a:picLocks noChangeAspect="1"/>
          </p:cNvPicPr>
          <p:nvPr/>
        </p:nvPicPr>
        <p:blipFill>
          <a:blip r:embed="rId2"/>
          <a:stretch>
            <a:fillRect/>
          </a:stretch>
        </p:blipFill>
        <p:spPr>
          <a:xfrm>
            <a:off x="2129321" y="1208531"/>
            <a:ext cx="4122490" cy="4735069"/>
          </a:xfrm>
          <a:prstGeom prst="rect">
            <a:avLst/>
          </a:prstGeom>
        </p:spPr>
      </p:pic>
      <p:sp>
        <p:nvSpPr>
          <p:cNvPr id="20" name="Rectangle 19">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5" y="1419225"/>
            <a:ext cx="3081576" cy="2085869"/>
          </a:xfrm>
        </p:spPr>
        <p:txBody>
          <a:bodyPr vert="horz" lIns="91440" tIns="45720" rIns="91440" bIns="45720" rtlCol="0" anchor="b">
            <a:normAutofit/>
          </a:bodyPr>
          <a:lstStyle/>
          <a:p>
            <a:r>
              <a:rPr lang="en-US" sz="3600" b="1" dirty="0">
                <a:solidFill>
                  <a:srgbClr val="FFFFFF"/>
                </a:solidFill>
                <a:latin typeface="Century Gothic" panose="020B0502020202020204" pitchFamily="34" charset="0"/>
              </a:rPr>
              <a:t>Tuesday</a:t>
            </a:r>
          </a:p>
        </p:txBody>
      </p:sp>
    </p:spTree>
    <p:extLst>
      <p:ext uri="{BB962C8B-B14F-4D97-AF65-F5344CB8AC3E}">
        <p14:creationId xmlns:p14="http://schemas.microsoft.com/office/powerpoint/2010/main" val="131166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12">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14">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7" name="Rectangle 16">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a:extLst>
              <a:ext uri="{FF2B5EF4-FFF2-40B4-BE49-F238E27FC236}">
                <a16:creationId xmlns:a16="http://schemas.microsoft.com/office/drawing/2014/main" id="{E2A35C00-F635-409C-8112-62A47921677C}"/>
              </a:ext>
            </a:extLst>
          </p:cNvPr>
          <p:cNvPicPr>
            <a:picLocks noGrp="1" noChangeAspect="1"/>
          </p:cNvPicPr>
          <p:nvPr>
            <p:ph idx="1"/>
          </p:nvPr>
        </p:nvPicPr>
        <p:blipFill>
          <a:blip r:embed="rId2"/>
          <a:stretch>
            <a:fillRect/>
          </a:stretch>
        </p:blipFill>
        <p:spPr>
          <a:xfrm>
            <a:off x="931166" y="1392438"/>
            <a:ext cx="6518800" cy="4367254"/>
          </a:xfrm>
          <a:prstGeom prst="rect">
            <a:avLst/>
          </a:prstGeom>
        </p:spPr>
      </p:pic>
      <p:sp>
        <p:nvSpPr>
          <p:cNvPr id="19" name="Rectangle 18">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8381132" y="2930816"/>
            <a:ext cx="3081576" cy="2085869"/>
          </a:xfrm>
        </p:spPr>
        <p:txBody>
          <a:bodyPr vert="horz" lIns="91440" tIns="45720" rIns="91440" bIns="45720" rtlCol="0" anchor="b">
            <a:normAutofit fontScale="90000"/>
          </a:bodyPr>
          <a:lstStyle/>
          <a:p>
            <a:pPr>
              <a:lnSpc>
                <a:spcPct val="90000"/>
              </a:lnSpc>
            </a:pPr>
            <a:br>
              <a:rPr lang="en-US" sz="1200" dirty="0">
                <a:solidFill>
                  <a:srgbClr val="FFFFFF"/>
                </a:solidFill>
              </a:rPr>
            </a:br>
            <a:br>
              <a:rPr lang="en-US" sz="1200" dirty="0">
                <a:solidFill>
                  <a:srgbClr val="FFFFFF"/>
                </a:solidFill>
              </a:rPr>
            </a:br>
            <a:br>
              <a:rPr lang="en-US" sz="1200" dirty="0">
                <a:solidFill>
                  <a:srgbClr val="FFFFFF"/>
                </a:solidFill>
              </a:rPr>
            </a:br>
            <a:br>
              <a:rPr lang="en-US" sz="1200" dirty="0">
                <a:solidFill>
                  <a:srgbClr val="FFFFFF"/>
                </a:solidFill>
              </a:rPr>
            </a:br>
            <a:br>
              <a:rPr lang="en-US" sz="3600" dirty="0">
                <a:solidFill>
                  <a:srgbClr val="FFFFFF"/>
                </a:solidFill>
                <a:latin typeface="Arial Rounded MT Bold" panose="020F0704030504030204" pitchFamily="34" charset="0"/>
              </a:rPr>
            </a:br>
            <a:r>
              <a:rPr lang="en-US" sz="3600" b="1" dirty="0">
                <a:solidFill>
                  <a:srgbClr val="FFFFFF"/>
                </a:solidFill>
                <a:latin typeface="Century Gothic" panose="020B0502020202020204" pitchFamily="34" charset="0"/>
              </a:rPr>
              <a:t>Church of England Colours for Worship </a:t>
            </a:r>
            <a:br>
              <a:rPr lang="en-US" sz="1200" dirty="0">
                <a:solidFill>
                  <a:srgbClr val="FFFFFF"/>
                </a:solidFill>
              </a:rPr>
            </a:br>
            <a:br>
              <a:rPr lang="en-US" sz="1200" dirty="0">
                <a:solidFill>
                  <a:srgbClr val="FFFFFF"/>
                </a:solidFill>
              </a:rPr>
            </a:br>
            <a:br>
              <a:rPr lang="en-US" sz="1200" dirty="0">
                <a:solidFill>
                  <a:srgbClr val="FFFFFF"/>
                </a:solidFill>
              </a:rPr>
            </a:br>
            <a:br>
              <a:rPr lang="en-US" sz="1200" dirty="0">
                <a:solidFill>
                  <a:srgbClr val="FFFFFF"/>
                </a:solidFill>
              </a:rPr>
            </a:br>
            <a:br>
              <a:rPr lang="en-US" sz="1200" dirty="0">
                <a:solidFill>
                  <a:srgbClr val="FFFFFF"/>
                </a:solidFill>
              </a:rPr>
            </a:br>
            <a:endParaRPr lang="en-US" sz="1200" dirty="0">
              <a:solidFill>
                <a:srgbClr val="FFFFFF"/>
              </a:solidFill>
            </a:endParaRPr>
          </a:p>
        </p:txBody>
      </p:sp>
      <p:pic>
        <p:nvPicPr>
          <p:cNvPr id="2" name="Picture 1">
            <a:extLst>
              <a:ext uri="{FF2B5EF4-FFF2-40B4-BE49-F238E27FC236}">
                <a16:creationId xmlns:a16="http://schemas.microsoft.com/office/drawing/2014/main" id="{7D39AFB3-5DC8-44D9-87A3-9258BAF4562E}"/>
              </a:ext>
            </a:extLst>
          </p:cNvPr>
          <p:cNvPicPr>
            <a:picLocks noChangeAspect="1"/>
          </p:cNvPicPr>
          <p:nvPr/>
        </p:nvPicPr>
        <p:blipFill>
          <a:blip r:embed="rId3"/>
          <a:stretch>
            <a:fillRect/>
          </a:stretch>
        </p:blipFill>
        <p:spPr>
          <a:xfrm>
            <a:off x="8513622" y="5016685"/>
            <a:ext cx="2816596" cy="829128"/>
          </a:xfrm>
          <a:prstGeom prst="rect">
            <a:avLst/>
          </a:prstGeom>
        </p:spPr>
      </p:pic>
    </p:spTree>
    <p:extLst>
      <p:ext uri="{BB962C8B-B14F-4D97-AF65-F5344CB8AC3E}">
        <p14:creationId xmlns:p14="http://schemas.microsoft.com/office/powerpoint/2010/main" val="14516684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Bible passage: The parable of the Sower – Making sense the parable Today. </a:t>
            </a:r>
            <a:endParaRPr lang="en-GB" b="1" dirty="0"/>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2" y="2138570"/>
            <a:ext cx="10620375" cy="4352925"/>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GB" sz="2400" baseline="30000" dirty="0">
              <a:effectLst/>
              <a:latin typeface="Century Gothic" panose="020B050202020202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67118D01-90CC-4AE8-8871-0E41A97E204C}"/>
              </a:ext>
            </a:extLst>
          </p:cNvPr>
          <p:cNvSpPr txBox="1"/>
          <p:nvPr/>
        </p:nvSpPr>
        <p:spPr>
          <a:xfrm>
            <a:off x="1117876" y="2308594"/>
            <a:ext cx="10181496" cy="5366597"/>
          </a:xfrm>
          <a:prstGeom prst="rect">
            <a:avLst/>
          </a:prstGeom>
          <a:noFill/>
        </p:spPr>
        <p:txBody>
          <a:bodyPr wrap="square" rtlCol="0">
            <a:spAutoFit/>
          </a:bodyPr>
          <a:lstStyle/>
          <a:p>
            <a:r>
              <a:rPr lang="en-GB" sz="1600" b="1" dirty="0">
                <a:effectLst/>
                <a:latin typeface="Comic Sans MS" panose="030F0702030302020204" pitchFamily="66" charset="0"/>
                <a:ea typeface="Calibri" panose="020F0502020204030204" pitchFamily="34" charset="0"/>
                <a:cs typeface="Times New Roman" panose="02020603050405020304" pitchFamily="18" charset="0"/>
              </a:rPr>
              <a:t>Read or Watch </a:t>
            </a:r>
            <a:r>
              <a:rPr lang="en-GB" dirty="0">
                <a:solidFill>
                  <a:srgbClr val="0070C0"/>
                </a:solidFill>
                <a:latin typeface="Comic Sans MS" panose="030F0702030302020204" pitchFamily="66" charset="0"/>
                <a:hlinkClick r:id="rId3">
                  <a:extLst>
                    <a:ext uri="{A12FA001-AC4F-418D-AE19-62706E023703}">
                      <ahyp:hlinkClr xmlns:ahyp="http://schemas.microsoft.com/office/drawing/2018/hyperlinkcolor" val="tx"/>
                    </a:ext>
                  </a:extLst>
                </a:hlinkClick>
              </a:rPr>
              <a:t>Parable of the Sower (max7.org)</a:t>
            </a:r>
            <a:r>
              <a:rPr lang="en-GB" dirty="0">
                <a:solidFill>
                  <a:srgbClr val="0070C0"/>
                </a:solidFill>
                <a:latin typeface="Comic Sans MS" panose="030F0702030302020204" pitchFamily="66" charset="0"/>
              </a:rPr>
              <a:t> </a:t>
            </a:r>
            <a:endParaRPr lang="en-GB" b="1" dirty="0">
              <a:solidFill>
                <a:srgbClr val="0070C0"/>
              </a:solidFill>
              <a:effectLst/>
              <a:latin typeface="Comic Sans MS" panose="030F0702030302020204" pitchFamily="66" charset="0"/>
              <a:ea typeface="Calibri" panose="020F0502020204030204" pitchFamily="34" charset="0"/>
              <a:cs typeface="Times New Roman" panose="02020603050405020304" pitchFamily="18" charset="0"/>
            </a:endParaRPr>
          </a:p>
          <a:p>
            <a:r>
              <a:rPr lang="en-GB" sz="1600" b="1" i="0" u="sng" dirty="0">
                <a:solidFill>
                  <a:srgbClr val="000000"/>
                </a:solidFill>
                <a:effectLst/>
                <a:latin typeface="Comic Sans MS" panose="030F0702030302020204" pitchFamily="66" charset="0"/>
              </a:rPr>
              <a:t>The parable of the sower</a:t>
            </a:r>
          </a:p>
          <a:p>
            <a:endParaRPr lang="en-GB" sz="1600" b="1" i="0" u="sng" dirty="0">
              <a:solidFill>
                <a:srgbClr val="000000"/>
              </a:solidFill>
              <a:effectLst/>
              <a:latin typeface="Comic Sans MS" panose="030F0702030302020204" pitchFamily="66" charset="0"/>
            </a:endParaRPr>
          </a:p>
          <a:p>
            <a:pPr algn="l"/>
            <a:r>
              <a:rPr lang="en-GB" sz="1600" b="1" i="0" dirty="0">
                <a:solidFill>
                  <a:srgbClr val="000000"/>
                </a:solidFill>
                <a:effectLst/>
                <a:latin typeface="Comic Sans MS" panose="030F0702030302020204" pitchFamily="66" charset="0"/>
              </a:rPr>
              <a:t>4 </a:t>
            </a:r>
            <a:r>
              <a:rPr lang="en-GB" sz="1600" b="0" i="0" dirty="0">
                <a:solidFill>
                  <a:srgbClr val="000000"/>
                </a:solidFill>
                <a:effectLst/>
                <a:latin typeface="Comic Sans MS" panose="030F0702030302020204" pitchFamily="66" charset="0"/>
              </a:rPr>
              <a:t>Another time Jesus began teaching by the lake, and a large crowd gathered around him. He got into a boat so that he could sit and teach from the lake. All the people stayed on the shore near the water. </a:t>
            </a:r>
            <a:r>
              <a:rPr lang="en-GB" sz="1600" b="1" i="0" baseline="30000" dirty="0">
                <a:solidFill>
                  <a:srgbClr val="000000"/>
                </a:solidFill>
                <a:effectLst/>
                <a:latin typeface="Comic Sans MS" panose="030F0702030302020204" pitchFamily="66" charset="0"/>
              </a:rPr>
              <a:t>2 </a:t>
            </a:r>
            <a:r>
              <a:rPr lang="en-GB" sz="1600" b="0" i="0" dirty="0">
                <a:solidFill>
                  <a:srgbClr val="000000"/>
                </a:solidFill>
                <a:effectLst/>
                <a:latin typeface="Comic Sans MS" panose="030F0702030302020204" pitchFamily="66" charset="0"/>
              </a:rPr>
              <a:t>Jesus used stories to teach them many things. One of his lessons included this story:</a:t>
            </a:r>
          </a:p>
          <a:p>
            <a:pPr algn="l"/>
            <a:r>
              <a:rPr lang="en-GB" sz="1600" b="1" i="0" baseline="30000" dirty="0">
                <a:solidFill>
                  <a:srgbClr val="000000"/>
                </a:solidFill>
                <a:effectLst/>
                <a:latin typeface="Comic Sans MS" panose="030F0702030302020204" pitchFamily="66" charset="0"/>
              </a:rPr>
              <a:t>3 </a:t>
            </a:r>
            <a:r>
              <a:rPr lang="en-GB" sz="1600" b="0" i="0" dirty="0">
                <a:solidFill>
                  <a:srgbClr val="000000"/>
                </a:solidFill>
                <a:effectLst/>
                <a:latin typeface="Comic Sans MS" panose="030F0702030302020204" pitchFamily="66" charset="0"/>
              </a:rPr>
              <a:t>“Listen! A farmer went out to sow seed. </a:t>
            </a:r>
            <a:r>
              <a:rPr lang="en-GB" sz="1600" b="1" i="0" baseline="30000" dirty="0">
                <a:solidFill>
                  <a:srgbClr val="000000"/>
                </a:solidFill>
                <a:effectLst/>
                <a:latin typeface="Comic Sans MS" panose="030F0702030302020204" pitchFamily="66" charset="0"/>
              </a:rPr>
              <a:t>4 </a:t>
            </a:r>
            <a:r>
              <a:rPr lang="en-GB" sz="1600" b="0" i="0" dirty="0">
                <a:solidFill>
                  <a:srgbClr val="000000"/>
                </a:solidFill>
                <a:effectLst/>
                <a:latin typeface="Comic Sans MS" panose="030F0702030302020204" pitchFamily="66" charset="0"/>
              </a:rPr>
              <a:t>While he was scattering the seed, some of it fell by the road. The birds came and ate all that seed. </a:t>
            </a:r>
            <a:r>
              <a:rPr lang="en-GB" sz="1600" b="1" i="0" baseline="30000" dirty="0">
                <a:solidFill>
                  <a:srgbClr val="000000"/>
                </a:solidFill>
                <a:effectLst/>
                <a:latin typeface="Comic Sans MS" panose="030F0702030302020204" pitchFamily="66" charset="0"/>
              </a:rPr>
              <a:t>5 </a:t>
            </a:r>
            <a:r>
              <a:rPr lang="en-GB" sz="1600" b="0" i="0" dirty="0">
                <a:solidFill>
                  <a:srgbClr val="000000"/>
                </a:solidFill>
                <a:effectLst/>
                <a:latin typeface="Comic Sans MS" panose="030F0702030302020204" pitchFamily="66" charset="0"/>
              </a:rPr>
              <a:t>Other seed fell on rocky ground, where there was not enough dirt. It grew quickly there because the soil was not deep. </a:t>
            </a:r>
            <a:r>
              <a:rPr lang="en-GB" sz="1600" b="1" i="0" baseline="30000" dirty="0">
                <a:solidFill>
                  <a:srgbClr val="000000"/>
                </a:solidFill>
                <a:effectLst/>
                <a:latin typeface="Comic Sans MS" panose="030F0702030302020204" pitchFamily="66" charset="0"/>
              </a:rPr>
              <a:t>6 </a:t>
            </a:r>
            <a:r>
              <a:rPr lang="en-GB" sz="1600" b="0" i="0" dirty="0">
                <a:solidFill>
                  <a:srgbClr val="000000"/>
                </a:solidFill>
                <a:effectLst/>
                <a:latin typeface="Comic Sans MS" panose="030F0702030302020204" pitchFamily="66" charset="0"/>
              </a:rPr>
              <a:t>But then the sun rose and the plants were burned. They died because they did not have deep roots. </a:t>
            </a:r>
            <a:r>
              <a:rPr lang="en-GB" sz="1600" b="1" i="0" baseline="30000" dirty="0">
                <a:solidFill>
                  <a:srgbClr val="000000"/>
                </a:solidFill>
                <a:effectLst/>
                <a:latin typeface="Comic Sans MS" panose="030F0702030302020204" pitchFamily="66" charset="0"/>
              </a:rPr>
              <a:t>7 </a:t>
            </a:r>
            <a:r>
              <a:rPr lang="en-GB" sz="1600" b="0" i="0" dirty="0">
                <a:solidFill>
                  <a:srgbClr val="000000"/>
                </a:solidFill>
                <a:effectLst/>
                <a:latin typeface="Comic Sans MS" panose="030F0702030302020204" pitchFamily="66" charset="0"/>
              </a:rPr>
              <a:t>Some other seed fell among thorny weeds. The weeds grew and stopped the good plants from growing. So they did not make grain. </a:t>
            </a:r>
            <a:r>
              <a:rPr lang="en-GB" sz="1600" b="1" i="0" baseline="30000" dirty="0">
                <a:solidFill>
                  <a:srgbClr val="000000"/>
                </a:solidFill>
                <a:effectLst/>
                <a:latin typeface="Comic Sans MS" panose="030F0702030302020204" pitchFamily="66" charset="0"/>
              </a:rPr>
              <a:t>8 </a:t>
            </a:r>
            <a:r>
              <a:rPr lang="en-GB" sz="1600" b="0" i="0" dirty="0">
                <a:solidFill>
                  <a:srgbClr val="000000"/>
                </a:solidFill>
                <a:effectLst/>
                <a:latin typeface="Comic Sans MS" panose="030F0702030302020204" pitchFamily="66" charset="0"/>
              </a:rPr>
              <a:t>But some of the seed fell on good ground. There it began to grow, and it made grain. Some plants made 30 times more grain, some 60 times more, and some 100 times more.”</a:t>
            </a:r>
          </a:p>
          <a:p>
            <a:pPr algn="l"/>
            <a:r>
              <a:rPr lang="en-GB" sz="1600" b="1" i="0" baseline="30000" dirty="0">
                <a:solidFill>
                  <a:srgbClr val="000000"/>
                </a:solidFill>
                <a:effectLst/>
                <a:latin typeface="Comic Sans MS" panose="030F0702030302020204" pitchFamily="66" charset="0"/>
              </a:rPr>
              <a:t>9 </a:t>
            </a:r>
            <a:r>
              <a:rPr lang="en-GB" sz="1600" b="0" i="0" dirty="0">
                <a:solidFill>
                  <a:srgbClr val="000000"/>
                </a:solidFill>
                <a:effectLst/>
                <a:latin typeface="Comic Sans MS" panose="030F0702030302020204" pitchFamily="66" charset="0"/>
              </a:rPr>
              <a:t>Then Jesus said, “You people who hear me, listen!”</a:t>
            </a:r>
            <a:endParaRPr lang="en-GB" sz="1600" b="1" dirty="0">
              <a:latin typeface="Comic Sans MS" panose="030F0702030302020204" pitchFamily="66" charset="0"/>
              <a:ea typeface="Calibri" panose="020F0502020204030204" pitchFamily="34" charset="0"/>
              <a:cs typeface="Times New Roman" panose="02020603050405020304" pitchFamily="18" charset="0"/>
            </a:endParaRPr>
          </a:p>
          <a:p>
            <a:pPr>
              <a:lnSpc>
                <a:spcPct val="115000"/>
              </a:lnSpc>
              <a:spcAft>
                <a:spcPts val="1000"/>
              </a:spcAft>
            </a:pPr>
            <a:r>
              <a:rPr lang="en-GB" sz="1600" b="1" dirty="0">
                <a:latin typeface="Comic Sans MS" panose="030F0702030302020204" pitchFamily="66" charset="0"/>
                <a:ea typeface="Calibri" panose="020F0502020204030204" pitchFamily="34" charset="0"/>
                <a:cs typeface="Times New Roman" panose="02020603050405020304" pitchFamily="18" charset="0"/>
              </a:rPr>
              <a:t>Mark 4</a:t>
            </a:r>
            <a:r>
              <a:rPr lang="en-GB" sz="1600" b="1" dirty="0">
                <a:effectLst/>
                <a:latin typeface="Comic Sans MS" panose="030F0702030302020204" pitchFamily="66" charset="0"/>
                <a:ea typeface="Calibri" panose="020F0502020204030204" pitchFamily="34" charset="0"/>
                <a:cs typeface="Times New Roman" panose="02020603050405020304" pitchFamily="18" charset="0"/>
              </a:rPr>
              <a:t> 15:1-9</a:t>
            </a:r>
            <a:endParaRPr lang="en-GB" sz="1600" dirty="0">
              <a:effectLst/>
              <a:latin typeface="Comic Sans MS" panose="030F0702030302020204" pitchFamily="66" charset="0"/>
              <a:ea typeface="Calibri" panose="020F0502020204030204" pitchFamily="34" charset="0"/>
              <a:cs typeface="Times New Roman" panose="02020603050405020304" pitchFamily="18" charset="0"/>
            </a:endParaRPr>
          </a:p>
          <a:p>
            <a:endParaRPr lang="en-GB" sz="2400" dirty="0">
              <a:effectLst/>
              <a:latin typeface="Century Gothic" panose="020B0502020202020204" pitchFamily="34" charset="0"/>
              <a:ea typeface="Calibri" panose="020F0502020204030204" pitchFamily="34" charset="0"/>
              <a:cs typeface="Times New Roman" panose="02020603050405020304" pitchFamily="18" charset="0"/>
            </a:endParaRPr>
          </a:p>
          <a:p>
            <a:endParaRPr lang="en-GB" sz="2400" dirty="0">
              <a:effectLst/>
              <a:latin typeface="Century Gothic" panose="020B0502020202020204" pitchFamily="34" charset="0"/>
              <a:ea typeface="Calibri" panose="020F0502020204030204" pitchFamily="34" charset="0"/>
              <a:cs typeface="Times New Roman" panose="02020603050405020304" pitchFamily="18" charset="0"/>
            </a:endParaRPr>
          </a:p>
          <a:p>
            <a:endParaRPr lang="en-GB" sz="4400" i="1" dirty="0">
              <a:latin typeface="Century Gothic" panose="020B0502020202020204" pitchFamily="34" charset="0"/>
            </a:endParaRPr>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4"/>
          <a:stretch>
            <a:fillRect/>
          </a:stretch>
        </p:blipFill>
        <p:spPr>
          <a:xfrm>
            <a:off x="11427588" y="5869668"/>
            <a:ext cx="764412" cy="988332"/>
          </a:xfrm>
          <a:prstGeom prst="rect">
            <a:avLst/>
          </a:prstGeom>
        </p:spPr>
      </p:pic>
    </p:spTree>
    <p:extLst>
      <p:ext uri="{BB962C8B-B14F-4D97-AF65-F5344CB8AC3E}">
        <p14:creationId xmlns:p14="http://schemas.microsoft.com/office/powerpoint/2010/main" val="18708928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Responding</a:t>
            </a:r>
            <a:r>
              <a:rPr lang="en-GB" b="1" dirty="0"/>
              <a:t> </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2" y="2138570"/>
            <a:ext cx="10620375" cy="4352925"/>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GB" dirty="0"/>
          </a:p>
        </p:txBody>
      </p:sp>
      <p:sp>
        <p:nvSpPr>
          <p:cNvPr id="5" name="TextBox 4">
            <a:extLst>
              <a:ext uri="{FF2B5EF4-FFF2-40B4-BE49-F238E27FC236}">
                <a16:creationId xmlns:a16="http://schemas.microsoft.com/office/drawing/2014/main" id="{67118D01-90CC-4AE8-8871-0E41A97E204C}"/>
              </a:ext>
            </a:extLst>
          </p:cNvPr>
          <p:cNvSpPr txBox="1"/>
          <p:nvPr/>
        </p:nvSpPr>
        <p:spPr>
          <a:xfrm>
            <a:off x="1171038" y="2914650"/>
            <a:ext cx="9839325" cy="2800767"/>
          </a:xfrm>
          <a:prstGeom prst="rect">
            <a:avLst/>
          </a:prstGeom>
          <a:noFill/>
        </p:spPr>
        <p:txBody>
          <a:bodyPr wrap="square" rtlCol="0">
            <a:spAutoFit/>
          </a:bodyPr>
          <a:lstStyle/>
          <a:p>
            <a:pPr algn="ctr"/>
            <a:r>
              <a:rPr lang="en-GB" sz="4400" b="1" dirty="0">
                <a:latin typeface="Century Gothic" panose="020B0502020202020204" pitchFamily="34" charset="0"/>
              </a:rPr>
              <a:t>PAIRED TALK:</a:t>
            </a:r>
          </a:p>
          <a:p>
            <a:pPr algn="ctr"/>
            <a:r>
              <a:rPr lang="en-GB" sz="4400" b="1" dirty="0">
                <a:latin typeface="Century Gothic" panose="020B0502020202020204" pitchFamily="34" charset="0"/>
              </a:rPr>
              <a:t>Why do you think Jesus told this story?</a:t>
            </a:r>
          </a:p>
          <a:p>
            <a:pPr algn="ctr"/>
            <a:r>
              <a:rPr lang="en-GB" sz="4400" b="1" dirty="0">
                <a:latin typeface="Century Gothic" panose="020B0502020202020204" pitchFamily="34" charset="0"/>
              </a:rPr>
              <a:t> </a:t>
            </a:r>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3"/>
          <a:stretch>
            <a:fillRect/>
          </a:stretch>
        </p:blipFill>
        <p:spPr>
          <a:xfrm>
            <a:off x="141169" y="5103248"/>
            <a:ext cx="1278686" cy="1653252"/>
          </a:xfrm>
          <a:prstGeom prst="rect">
            <a:avLst/>
          </a:prstGeom>
        </p:spPr>
      </p:pic>
    </p:spTree>
    <p:extLst>
      <p:ext uri="{BB962C8B-B14F-4D97-AF65-F5344CB8AC3E}">
        <p14:creationId xmlns:p14="http://schemas.microsoft.com/office/powerpoint/2010/main" val="13977190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5" name="Rectangle 9">
            <a:extLst>
              <a:ext uri="{FF2B5EF4-FFF2-40B4-BE49-F238E27FC236}">
                <a16:creationId xmlns:a16="http://schemas.microsoft.com/office/drawing/2014/main" id="{8C266B9D-DC87-430A-8D3A-2E83639A17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1">
            <a:extLst>
              <a:ext uri="{FF2B5EF4-FFF2-40B4-BE49-F238E27FC236}">
                <a16:creationId xmlns:a16="http://schemas.microsoft.com/office/drawing/2014/main" id="{69282F36-261B-49B3-8CA9-FB857C475A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5422"/>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B87215C3-3B83-4BE7-9213-26E084BD61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4341"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13A105D4-2907-419E-8223-4C266BA1E5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8" name="Rectangle 17">
            <a:extLst>
              <a:ext uri="{FF2B5EF4-FFF2-40B4-BE49-F238E27FC236}">
                <a16:creationId xmlns:a16="http://schemas.microsoft.com/office/drawing/2014/main" id="{1EEE7F17-8E08-4C69-8E22-661908E6DF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3" y="5873675"/>
            <a:ext cx="11296733" cy="51689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pic>
        <p:nvPicPr>
          <p:cNvPr id="6" name="Picture 5">
            <a:extLst>
              <a:ext uri="{FF2B5EF4-FFF2-40B4-BE49-F238E27FC236}">
                <a16:creationId xmlns:a16="http://schemas.microsoft.com/office/drawing/2014/main" id="{74663768-3CE7-4276-B210-EB7E417702BA}"/>
              </a:ext>
            </a:extLst>
          </p:cNvPr>
          <p:cNvPicPr>
            <a:picLocks noChangeAspect="1"/>
          </p:cNvPicPr>
          <p:nvPr/>
        </p:nvPicPr>
        <p:blipFill>
          <a:blip r:embed="rId3"/>
          <a:stretch>
            <a:fillRect/>
          </a:stretch>
        </p:blipFill>
        <p:spPr>
          <a:xfrm>
            <a:off x="10925766" y="5248781"/>
            <a:ext cx="993734" cy="1249788"/>
          </a:xfrm>
          <a:prstGeom prst="rect">
            <a:avLst/>
          </a:prstGeom>
        </p:spPr>
      </p:pic>
      <p:sp>
        <p:nvSpPr>
          <p:cNvPr id="25" name="Rectangle: Rounded Corners 24">
            <a:extLst>
              <a:ext uri="{FF2B5EF4-FFF2-40B4-BE49-F238E27FC236}">
                <a16:creationId xmlns:a16="http://schemas.microsoft.com/office/drawing/2014/main" id="{95918BC9-7300-4A91-B404-B8C6ACB8AB10}"/>
              </a:ext>
            </a:extLst>
          </p:cNvPr>
          <p:cNvSpPr/>
          <p:nvPr/>
        </p:nvSpPr>
        <p:spPr>
          <a:xfrm>
            <a:off x="446533" y="4379708"/>
            <a:ext cx="10338292" cy="1407682"/>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GB" sz="2000" dirty="0">
                <a:latin typeface="Century Gothic" panose="020B0502020202020204" pitchFamily="34" charset="0"/>
              </a:rPr>
              <a:t>This week’s parable was used by Jesus, to help Christians think about how they respond God’s messages.  You may find it helpful to think about what sort of listener you are, and how you respond to messages around you. </a:t>
            </a:r>
          </a:p>
          <a:p>
            <a:pPr algn="ctr"/>
            <a:endParaRPr lang="en-GB" sz="2000" dirty="0">
              <a:latin typeface="Century Gothic" panose="020B0502020202020204" pitchFamily="34" charset="0"/>
            </a:endParaRPr>
          </a:p>
        </p:txBody>
      </p:sp>
      <p:sp>
        <p:nvSpPr>
          <p:cNvPr id="26" name="Rectangle: Rounded Corners 25">
            <a:extLst>
              <a:ext uri="{FF2B5EF4-FFF2-40B4-BE49-F238E27FC236}">
                <a16:creationId xmlns:a16="http://schemas.microsoft.com/office/drawing/2014/main" id="{35C564DF-5D97-4952-B0E2-D96498AF345B}"/>
              </a:ext>
            </a:extLst>
          </p:cNvPr>
          <p:cNvSpPr/>
          <p:nvPr/>
        </p:nvSpPr>
        <p:spPr>
          <a:xfrm>
            <a:off x="2874887" y="89930"/>
            <a:ext cx="5872631" cy="600018"/>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GB" dirty="0">
                <a:latin typeface="Comic Sans MS" panose="030F0702030302020204" pitchFamily="66" charset="0"/>
              </a:rPr>
              <a:t>What sort of listener am I?</a:t>
            </a:r>
          </a:p>
        </p:txBody>
      </p:sp>
      <p:pic>
        <p:nvPicPr>
          <p:cNvPr id="4" name="Picture 3">
            <a:extLst>
              <a:ext uri="{FF2B5EF4-FFF2-40B4-BE49-F238E27FC236}">
                <a16:creationId xmlns:a16="http://schemas.microsoft.com/office/drawing/2014/main" id="{68BB27F3-ACF1-4B40-86D7-317D1E26E61E}"/>
              </a:ext>
            </a:extLst>
          </p:cNvPr>
          <p:cNvPicPr>
            <a:picLocks noChangeAspect="1"/>
          </p:cNvPicPr>
          <p:nvPr/>
        </p:nvPicPr>
        <p:blipFill>
          <a:blip r:embed="rId4"/>
          <a:stretch>
            <a:fillRect/>
          </a:stretch>
        </p:blipFill>
        <p:spPr>
          <a:xfrm>
            <a:off x="446533" y="834365"/>
            <a:ext cx="4314310" cy="3437339"/>
          </a:xfrm>
          <a:prstGeom prst="rect">
            <a:avLst/>
          </a:prstGeom>
        </p:spPr>
      </p:pic>
      <p:sp>
        <p:nvSpPr>
          <p:cNvPr id="7" name="TextBox 6">
            <a:extLst>
              <a:ext uri="{FF2B5EF4-FFF2-40B4-BE49-F238E27FC236}">
                <a16:creationId xmlns:a16="http://schemas.microsoft.com/office/drawing/2014/main" id="{2BC4BDA0-1AF7-4230-8FF3-E27BB19981AE}"/>
              </a:ext>
            </a:extLst>
          </p:cNvPr>
          <p:cNvSpPr txBox="1"/>
          <p:nvPr/>
        </p:nvSpPr>
        <p:spPr>
          <a:xfrm>
            <a:off x="5517543" y="1210735"/>
            <a:ext cx="4860235" cy="2585323"/>
          </a:xfrm>
          <a:prstGeom prst="rect">
            <a:avLst/>
          </a:prstGeom>
          <a:solidFill>
            <a:schemeClr val="accent5">
              <a:lumMod val="40000"/>
              <a:lumOff val="60000"/>
            </a:schemeClr>
          </a:solidFill>
          <a:ln>
            <a:solidFill>
              <a:schemeClr val="accent3"/>
            </a:solidFill>
          </a:ln>
        </p:spPr>
        <p:txBody>
          <a:bodyPr wrap="square" rtlCol="0">
            <a:spAutoFit/>
          </a:bodyPr>
          <a:lstStyle/>
          <a:p>
            <a:pPr algn="ctr"/>
            <a:r>
              <a:rPr lang="en-GB" dirty="0">
                <a:latin typeface="Comic Sans MS" panose="030F0702030302020204" pitchFamily="66" charset="0"/>
              </a:rPr>
              <a:t>The seeds in this parable are used by Jesus to show how some people respond to the word of God. </a:t>
            </a:r>
          </a:p>
          <a:p>
            <a:pPr algn="ctr"/>
            <a:endParaRPr lang="en-GB" dirty="0">
              <a:latin typeface="Comic Sans MS" panose="030F0702030302020204" pitchFamily="66" charset="0"/>
            </a:endParaRPr>
          </a:p>
          <a:p>
            <a:pPr algn="ctr"/>
            <a:r>
              <a:rPr lang="en-GB" dirty="0">
                <a:latin typeface="Comic Sans MS" panose="030F0702030302020204" pitchFamily="66" charset="0"/>
              </a:rPr>
              <a:t>Are there times when you might hear a message but respond like this? </a:t>
            </a:r>
          </a:p>
          <a:p>
            <a:pPr algn="ctr"/>
            <a:endParaRPr lang="en-GB" dirty="0">
              <a:latin typeface="Comic Sans MS" panose="030F0702030302020204" pitchFamily="66" charset="0"/>
            </a:endParaRPr>
          </a:p>
          <a:p>
            <a:pPr algn="ctr"/>
            <a:r>
              <a:rPr lang="en-GB" dirty="0">
                <a:latin typeface="Comic Sans MS" panose="030F0702030302020204" pitchFamily="66" charset="0"/>
              </a:rPr>
              <a:t>Think about what happened at this time. </a:t>
            </a:r>
          </a:p>
          <a:p>
            <a:pPr algn="ctr"/>
            <a:endParaRPr lang="en-GB" dirty="0">
              <a:latin typeface="Comic Sans MS" panose="030F0702030302020204" pitchFamily="66" charset="0"/>
            </a:endParaRPr>
          </a:p>
        </p:txBody>
      </p:sp>
    </p:spTree>
    <p:extLst>
      <p:ext uri="{BB962C8B-B14F-4D97-AF65-F5344CB8AC3E}">
        <p14:creationId xmlns:p14="http://schemas.microsoft.com/office/powerpoint/2010/main" val="4272175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5" name="Rectangle 9">
            <a:extLst>
              <a:ext uri="{FF2B5EF4-FFF2-40B4-BE49-F238E27FC236}">
                <a16:creationId xmlns:a16="http://schemas.microsoft.com/office/drawing/2014/main" id="{8C266B9D-DC87-430A-8D3A-2E83639A17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1">
            <a:extLst>
              <a:ext uri="{FF2B5EF4-FFF2-40B4-BE49-F238E27FC236}">
                <a16:creationId xmlns:a16="http://schemas.microsoft.com/office/drawing/2014/main" id="{69282F36-261B-49B3-8CA9-FB857C475A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5422"/>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B87215C3-3B83-4BE7-9213-26E084BD61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4341"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13A105D4-2907-419E-8223-4C266BA1E5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8" name="Rectangle 17">
            <a:extLst>
              <a:ext uri="{FF2B5EF4-FFF2-40B4-BE49-F238E27FC236}">
                <a16:creationId xmlns:a16="http://schemas.microsoft.com/office/drawing/2014/main" id="{1EEE7F17-8E08-4C69-8E22-661908E6DF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3" y="5873675"/>
            <a:ext cx="11296733" cy="51689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pic>
        <p:nvPicPr>
          <p:cNvPr id="6" name="Picture 5">
            <a:extLst>
              <a:ext uri="{FF2B5EF4-FFF2-40B4-BE49-F238E27FC236}">
                <a16:creationId xmlns:a16="http://schemas.microsoft.com/office/drawing/2014/main" id="{74663768-3CE7-4276-B210-EB7E417702BA}"/>
              </a:ext>
            </a:extLst>
          </p:cNvPr>
          <p:cNvPicPr>
            <a:picLocks noChangeAspect="1"/>
          </p:cNvPicPr>
          <p:nvPr/>
        </p:nvPicPr>
        <p:blipFill>
          <a:blip r:embed="rId3"/>
          <a:stretch>
            <a:fillRect/>
          </a:stretch>
        </p:blipFill>
        <p:spPr>
          <a:xfrm>
            <a:off x="10925766" y="5248781"/>
            <a:ext cx="993734" cy="1249788"/>
          </a:xfrm>
          <a:prstGeom prst="rect">
            <a:avLst/>
          </a:prstGeom>
        </p:spPr>
      </p:pic>
      <p:sp>
        <p:nvSpPr>
          <p:cNvPr id="25" name="Rectangle: Rounded Corners 24">
            <a:extLst>
              <a:ext uri="{FF2B5EF4-FFF2-40B4-BE49-F238E27FC236}">
                <a16:creationId xmlns:a16="http://schemas.microsoft.com/office/drawing/2014/main" id="{95918BC9-7300-4A91-B404-B8C6ACB8AB10}"/>
              </a:ext>
            </a:extLst>
          </p:cNvPr>
          <p:cNvSpPr/>
          <p:nvPr/>
        </p:nvSpPr>
        <p:spPr>
          <a:xfrm>
            <a:off x="446533" y="4379708"/>
            <a:ext cx="10338292" cy="1407682"/>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GB" sz="2000" dirty="0">
                <a:latin typeface="Century Gothic" panose="020B0502020202020204" pitchFamily="34" charset="0"/>
              </a:rPr>
              <a:t>This week’s parable was used by Jesus, to help Christians think about how they respond God’s messages.  You may find it helpful to think about what sort of listener you are, and how you respond to messages around you. </a:t>
            </a:r>
          </a:p>
          <a:p>
            <a:pPr algn="ctr"/>
            <a:endParaRPr lang="en-GB" sz="2000" dirty="0">
              <a:latin typeface="Century Gothic" panose="020B0502020202020204" pitchFamily="34" charset="0"/>
            </a:endParaRPr>
          </a:p>
        </p:txBody>
      </p:sp>
      <p:sp>
        <p:nvSpPr>
          <p:cNvPr id="26" name="Rectangle: Rounded Corners 25">
            <a:extLst>
              <a:ext uri="{FF2B5EF4-FFF2-40B4-BE49-F238E27FC236}">
                <a16:creationId xmlns:a16="http://schemas.microsoft.com/office/drawing/2014/main" id="{35C564DF-5D97-4952-B0E2-D96498AF345B}"/>
              </a:ext>
            </a:extLst>
          </p:cNvPr>
          <p:cNvSpPr/>
          <p:nvPr/>
        </p:nvSpPr>
        <p:spPr>
          <a:xfrm>
            <a:off x="2874887" y="89930"/>
            <a:ext cx="5872631" cy="600018"/>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GB" dirty="0">
                <a:latin typeface="Comic Sans MS" panose="030F0702030302020204" pitchFamily="66" charset="0"/>
              </a:rPr>
              <a:t>What sort of listener am I?</a:t>
            </a:r>
          </a:p>
        </p:txBody>
      </p:sp>
      <p:sp>
        <p:nvSpPr>
          <p:cNvPr id="7" name="TextBox 6">
            <a:extLst>
              <a:ext uri="{FF2B5EF4-FFF2-40B4-BE49-F238E27FC236}">
                <a16:creationId xmlns:a16="http://schemas.microsoft.com/office/drawing/2014/main" id="{2BC4BDA0-1AF7-4230-8FF3-E27BB19981AE}"/>
              </a:ext>
            </a:extLst>
          </p:cNvPr>
          <p:cNvSpPr txBox="1"/>
          <p:nvPr/>
        </p:nvSpPr>
        <p:spPr>
          <a:xfrm>
            <a:off x="5517543" y="1210735"/>
            <a:ext cx="4860235" cy="2585323"/>
          </a:xfrm>
          <a:prstGeom prst="rect">
            <a:avLst/>
          </a:prstGeom>
          <a:solidFill>
            <a:schemeClr val="accent5">
              <a:lumMod val="40000"/>
              <a:lumOff val="60000"/>
            </a:schemeClr>
          </a:solidFill>
          <a:ln>
            <a:solidFill>
              <a:schemeClr val="accent3"/>
            </a:solidFill>
          </a:ln>
        </p:spPr>
        <p:txBody>
          <a:bodyPr wrap="square" rtlCol="0">
            <a:spAutoFit/>
          </a:bodyPr>
          <a:lstStyle/>
          <a:p>
            <a:pPr algn="ctr"/>
            <a:r>
              <a:rPr lang="en-GB" dirty="0">
                <a:latin typeface="Comic Sans MS" panose="030F0702030302020204" pitchFamily="66" charset="0"/>
              </a:rPr>
              <a:t>The seeds in this parable are used by Jesus to show how some people respond to the word of God. </a:t>
            </a:r>
          </a:p>
          <a:p>
            <a:pPr algn="ctr"/>
            <a:endParaRPr lang="en-GB" dirty="0">
              <a:latin typeface="Comic Sans MS" panose="030F0702030302020204" pitchFamily="66" charset="0"/>
            </a:endParaRPr>
          </a:p>
          <a:p>
            <a:pPr algn="ctr"/>
            <a:r>
              <a:rPr lang="en-GB" dirty="0">
                <a:latin typeface="Comic Sans MS" panose="030F0702030302020204" pitchFamily="66" charset="0"/>
              </a:rPr>
              <a:t>Are there times when you might hear a message but respond like this? </a:t>
            </a:r>
          </a:p>
          <a:p>
            <a:pPr algn="ctr"/>
            <a:endParaRPr lang="en-GB" dirty="0">
              <a:latin typeface="Comic Sans MS" panose="030F0702030302020204" pitchFamily="66" charset="0"/>
            </a:endParaRPr>
          </a:p>
          <a:p>
            <a:pPr algn="ctr"/>
            <a:r>
              <a:rPr lang="en-GB" dirty="0">
                <a:latin typeface="Comic Sans MS" panose="030F0702030302020204" pitchFamily="66" charset="0"/>
              </a:rPr>
              <a:t>Think about what happened at this time. </a:t>
            </a:r>
          </a:p>
          <a:p>
            <a:pPr algn="ctr"/>
            <a:endParaRPr lang="en-GB" dirty="0">
              <a:latin typeface="Comic Sans MS" panose="030F0702030302020204" pitchFamily="66" charset="0"/>
            </a:endParaRPr>
          </a:p>
        </p:txBody>
      </p:sp>
      <p:pic>
        <p:nvPicPr>
          <p:cNvPr id="3" name="Picture 2">
            <a:extLst>
              <a:ext uri="{FF2B5EF4-FFF2-40B4-BE49-F238E27FC236}">
                <a16:creationId xmlns:a16="http://schemas.microsoft.com/office/drawing/2014/main" id="{AF9B98ED-DE28-4320-BC48-A1D0EEBFB7D4}"/>
              </a:ext>
            </a:extLst>
          </p:cNvPr>
          <p:cNvPicPr>
            <a:picLocks noChangeAspect="1"/>
          </p:cNvPicPr>
          <p:nvPr/>
        </p:nvPicPr>
        <p:blipFill>
          <a:blip r:embed="rId4"/>
          <a:stretch>
            <a:fillRect/>
          </a:stretch>
        </p:blipFill>
        <p:spPr>
          <a:xfrm>
            <a:off x="742121" y="915910"/>
            <a:ext cx="4481904" cy="3214480"/>
          </a:xfrm>
          <a:prstGeom prst="rect">
            <a:avLst/>
          </a:prstGeom>
        </p:spPr>
      </p:pic>
    </p:spTree>
    <p:extLst>
      <p:ext uri="{BB962C8B-B14F-4D97-AF65-F5344CB8AC3E}">
        <p14:creationId xmlns:p14="http://schemas.microsoft.com/office/powerpoint/2010/main" val="33231142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5" name="Rectangle 9">
            <a:extLst>
              <a:ext uri="{FF2B5EF4-FFF2-40B4-BE49-F238E27FC236}">
                <a16:creationId xmlns:a16="http://schemas.microsoft.com/office/drawing/2014/main" id="{8C266B9D-DC87-430A-8D3A-2E83639A17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1">
            <a:extLst>
              <a:ext uri="{FF2B5EF4-FFF2-40B4-BE49-F238E27FC236}">
                <a16:creationId xmlns:a16="http://schemas.microsoft.com/office/drawing/2014/main" id="{69282F36-261B-49B3-8CA9-FB857C475A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5422"/>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B87215C3-3B83-4BE7-9213-26E084BD61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4341"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13A105D4-2907-419E-8223-4C266BA1E5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8" name="Rectangle 17">
            <a:extLst>
              <a:ext uri="{FF2B5EF4-FFF2-40B4-BE49-F238E27FC236}">
                <a16:creationId xmlns:a16="http://schemas.microsoft.com/office/drawing/2014/main" id="{1EEE7F17-8E08-4C69-8E22-661908E6DF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3" y="5873675"/>
            <a:ext cx="11296733" cy="51689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pic>
        <p:nvPicPr>
          <p:cNvPr id="6" name="Picture 5">
            <a:extLst>
              <a:ext uri="{FF2B5EF4-FFF2-40B4-BE49-F238E27FC236}">
                <a16:creationId xmlns:a16="http://schemas.microsoft.com/office/drawing/2014/main" id="{74663768-3CE7-4276-B210-EB7E417702BA}"/>
              </a:ext>
            </a:extLst>
          </p:cNvPr>
          <p:cNvPicPr>
            <a:picLocks noChangeAspect="1"/>
          </p:cNvPicPr>
          <p:nvPr/>
        </p:nvPicPr>
        <p:blipFill>
          <a:blip r:embed="rId3"/>
          <a:stretch>
            <a:fillRect/>
          </a:stretch>
        </p:blipFill>
        <p:spPr>
          <a:xfrm>
            <a:off x="10925766" y="5248781"/>
            <a:ext cx="993734" cy="1249788"/>
          </a:xfrm>
          <a:prstGeom prst="rect">
            <a:avLst/>
          </a:prstGeom>
        </p:spPr>
      </p:pic>
      <p:sp>
        <p:nvSpPr>
          <p:cNvPr id="25" name="Rectangle: Rounded Corners 24">
            <a:extLst>
              <a:ext uri="{FF2B5EF4-FFF2-40B4-BE49-F238E27FC236}">
                <a16:creationId xmlns:a16="http://schemas.microsoft.com/office/drawing/2014/main" id="{95918BC9-7300-4A91-B404-B8C6ACB8AB10}"/>
              </a:ext>
            </a:extLst>
          </p:cNvPr>
          <p:cNvSpPr/>
          <p:nvPr/>
        </p:nvSpPr>
        <p:spPr>
          <a:xfrm>
            <a:off x="446533" y="4379708"/>
            <a:ext cx="10338292" cy="1407682"/>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GB" sz="2000" dirty="0">
                <a:latin typeface="Century Gothic" panose="020B0502020202020204" pitchFamily="34" charset="0"/>
              </a:rPr>
              <a:t>This week’s parable was used by Jesus, to help Christians think about how they respond God’s messages.  You may find it helpful to think about what sort of listener you are, and how you respond to messages around you. </a:t>
            </a:r>
          </a:p>
          <a:p>
            <a:pPr algn="ctr"/>
            <a:endParaRPr lang="en-GB" sz="2000" dirty="0">
              <a:latin typeface="Century Gothic" panose="020B0502020202020204" pitchFamily="34" charset="0"/>
            </a:endParaRPr>
          </a:p>
        </p:txBody>
      </p:sp>
      <p:sp>
        <p:nvSpPr>
          <p:cNvPr id="26" name="Rectangle: Rounded Corners 25">
            <a:extLst>
              <a:ext uri="{FF2B5EF4-FFF2-40B4-BE49-F238E27FC236}">
                <a16:creationId xmlns:a16="http://schemas.microsoft.com/office/drawing/2014/main" id="{35C564DF-5D97-4952-B0E2-D96498AF345B}"/>
              </a:ext>
            </a:extLst>
          </p:cNvPr>
          <p:cNvSpPr/>
          <p:nvPr/>
        </p:nvSpPr>
        <p:spPr>
          <a:xfrm>
            <a:off x="2874887" y="89930"/>
            <a:ext cx="5872631" cy="600018"/>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GB" dirty="0">
                <a:latin typeface="Comic Sans MS" panose="030F0702030302020204" pitchFamily="66" charset="0"/>
              </a:rPr>
              <a:t>What sort of listener am I?</a:t>
            </a:r>
          </a:p>
        </p:txBody>
      </p:sp>
      <p:sp>
        <p:nvSpPr>
          <p:cNvPr id="7" name="TextBox 6">
            <a:extLst>
              <a:ext uri="{FF2B5EF4-FFF2-40B4-BE49-F238E27FC236}">
                <a16:creationId xmlns:a16="http://schemas.microsoft.com/office/drawing/2014/main" id="{2BC4BDA0-1AF7-4230-8FF3-E27BB19981AE}"/>
              </a:ext>
            </a:extLst>
          </p:cNvPr>
          <p:cNvSpPr txBox="1"/>
          <p:nvPr/>
        </p:nvSpPr>
        <p:spPr>
          <a:xfrm>
            <a:off x="5517543" y="1210735"/>
            <a:ext cx="4860235" cy="2585323"/>
          </a:xfrm>
          <a:prstGeom prst="rect">
            <a:avLst/>
          </a:prstGeom>
          <a:solidFill>
            <a:schemeClr val="accent5">
              <a:lumMod val="40000"/>
              <a:lumOff val="60000"/>
            </a:schemeClr>
          </a:solidFill>
          <a:ln>
            <a:solidFill>
              <a:schemeClr val="accent3"/>
            </a:solidFill>
          </a:ln>
        </p:spPr>
        <p:txBody>
          <a:bodyPr wrap="square" rtlCol="0">
            <a:spAutoFit/>
          </a:bodyPr>
          <a:lstStyle/>
          <a:p>
            <a:pPr algn="ctr"/>
            <a:r>
              <a:rPr lang="en-GB" dirty="0">
                <a:latin typeface="Comic Sans MS" panose="030F0702030302020204" pitchFamily="66" charset="0"/>
              </a:rPr>
              <a:t>The seeds in this parable are used by Jesus to show how some people respond to the word of God. </a:t>
            </a:r>
          </a:p>
          <a:p>
            <a:pPr algn="ctr"/>
            <a:endParaRPr lang="en-GB" dirty="0">
              <a:latin typeface="Comic Sans MS" panose="030F0702030302020204" pitchFamily="66" charset="0"/>
            </a:endParaRPr>
          </a:p>
          <a:p>
            <a:pPr algn="ctr"/>
            <a:r>
              <a:rPr lang="en-GB" dirty="0">
                <a:latin typeface="Comic Sans MS" panose="030F0702030302020204" pitchFamily="66" charset="0"/>
              </a:rPr>
              <a:t>Are there times when you might hear a message but respond like this? </a:t>
            </a:r>
          </a:p>
          <a:p>
            <a:pPr algn="ctr"/>
            <a:endParaRPr lang="en-GB" dirty="0">
              <a:latin typeface="Comic Sans MS" panose="030F0702030302020204" pitchFamily="66" charset="0"/>
            </a:endParaRPr>
          </a:p>
          <a:p>
            <a:pPr algn="ctr"/>
            <a:r>
              <a:rPr lang="en-GB" dirty="0">
                <a:latin typeface="Comic Sans MS" panose="030F0702030302020204" pitchFamily="66" charset="0"/>
              </a:rPr>
              <a:t>Think about what happened at this time. </a:t>
            </a:r>
          </a:p>
          <a:p>
            <a:pPr algn="ctr"/>
            <a:endParaRPr lang="en-GB" dirty="0">
              <a:latin typeface="Comic Sans MS" panose="030F0702030302020204" pitchFamily="66" charset="0"/>
            </a:endParaRPr>
          </a:p>
        </p:txBody>
      </p:sp>
      <p:pic>
        <p:nvPicPr>
          <p:cNvPr id="4" name="Picture 3">
            <a:extLst>
              <a:ext uri="{FF2B5EF4-FFF2-40B4-BE49-F238E27FC236}">
                <a16:creationId xmlns:a16="http://schemas.microsoft.com/office/drawing/2014/main" id="{BF914B01-9679-45C4-AFB3-B70B8A909A47}"/>
              </a:ext>
            </a:extLst>
          </p:cNvPr>
          <p:cNvPicPr>
            <a:picLocks noChangeAspect="1"/>
          </p:cNvPicPr>
          <p:nvPr/>
        </p:nvPicPr>
        <p:blipFill>
          <a:blip r:embed="rId4"/>
          <a:stretch>
            <a:fillRect/>
          </a:stretch>
        </p:blipFill>
        <p:spPr>
          <a:xfrm>
            <a:off x="731451" y="905048"/>
            <a:ext cx="4286871" cy="3178442"/>
          </a:xfrm>
          <a:prstGeom prst="rect">
            <a:avLst/>
          </a:prstGeom>
        </p:spPr>
      </p:pic>
    </p:spTree>
    <p:extLst>
      <p:ext uri="{BB962C8B-B14F-4D97-AF65-F5344CB8AC3E}">
        <p14:creationId xmlns:p14="http://schemas.microsoft.com/office/powerpoint/2010/main" val="38049087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5" name="Rectangle 9">
            <a:extLst>
              <a:ext uri="{FF2B5EF4-FFF2-40B4-BE49-F238E27FC236}">
                <a16:creationId xmlns:a16="http://schemas.microsoft.com/office/drawing/2014/main" id="{8C266B9D-DC87-430A-8D3A-2E83639A17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1">
            <a:extLst>
              <a:ext uri="{FF2B5EF4-FFF2-40B4-BE49-F238E27FC236}">
                <a16:creationId xmlns:a16="http://schemas.microsoft.com/office/drawing/2014/main" id="{69282F36-261B-49B3-8CA9-FB857C475A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5422"/>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B87215C3-3B83-4BE7-9213-26E084BD61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4341"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13A105D4-2907-419E-8223-4C266BA1E5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8" name="Rectangle 17">
            <a:extLst>
              <a:ext uri="{FF2B5EF4-FFF2-40B4-BE49-F238E27FC236}">
                <a16:creationId xmlns:a16="http://schemas.microsoft.com/office/drawing/2014/main" id="{1EEE7F17-8E08-4C69-8E22-661908E6DF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3" y="5873675"/>
            <a:ext cx="11296733" cy="51689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pic>
        <p:nvPicPr>
          <p:cNvPr id="6" name="Picture 5">
            <a:extLst>
              <a:ext uri="{FF2B5EF4-FFF2-40B4-BE49-F238E27FC236}">
                <a16:creationId xmlns:a16="http://schemas.microsoft.com/office/drawing/2014/main" id="{74663768-3CE7-4276-B210-EB7E417702BA}"/>
              </a:ext>
            </a:extLst>
          </p:cNvPr>
          <p:cNvPicPr>
            <a:picLocks noChangeAspect="1"/>
          </p:cNvPicPr>
          <p:nvPr/>
        </p:nvPicPr>
        <p:blipFill>
          <a:blip r:embed="rId3"/>
          <a:stretch>
            <a:fillRect/>
          </a:stretch>
        </p:blipFill>
        <p:spPr>
          <a:xfrm>
            <a:off x="10925766" y="5248781"/>
            <a:ext cx="993734" cy="1249788"/>
          </a:xfrm>
          <a:prstGeom prst="rect">
            <a:avLst/>
          </a:prstGeom>
        </p:spPr>
      </p:pic>
      <p:sp>
        <p:nvSpPr>
          <p:cNvPr id="25" name="Rectangle: Rounded Corners 24">
            <a:extLst>
              <a:ext uri="{FF2B5EF4-FFF2-40B4-BE49-F238E27FC236}">
                <a16:creationId xmlns:a16="http://schemas.microsoft.com/office/drawing/2014/main" id="{95918BC9-7300-4A91-B404-B8C6ACB8AB10}"/>
              </a:ext>
            </a:extLst>
          </p:cNvPr>
          <p:cNvSpPr/>
          <p:nvPr/>
        </p:nvSpPr>
        <p:spPr>
          <a:xfrm>
            <a:off x="446533" y="4379708"/>
            <a:ext cx="10338292" cy="1407682"/>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GB" sz="2000" dirty="0">
                <a:latin typeface="Century Gothic" panose="020B0502020202020204" pitchFamily="34" charset="0"/>
              </a:rPr>
              <a:t>This week’s parable was used by Jesus, to help Christians think about how they respond God’s messages.  You may find it helpful to think about what sort of listener you are, and how you respond to messages around you. </a:t>
            </a:r>
          </a:p>
          <a:p>
            <a:pPr algn="ctr"/>
            <a:endParaRPr lang="en-GB" sz="2000" dirty="0">
              <a:latin typeface="Century Gothic" panose="020B0502020202020204" pitchFamily="34" charset="0"/>
            </a:endParaRPr>
          </a:p>
        </p:txBody>
      </p:sp>
      <p:sp>
        <p:nvSpPr>
          <p:cNvPr id="26" name="Rectangle: Rounded Corners 25">
            <a:extLst>
              <a:ext uri="{FF2B5EF4-FFF2-40B4-BE49-F238E27FC236}">
                <a16:creationId xmlns:a16="http://schemas.microsoft.com/office/drawing/2014/main" id="{35C564DF-5D97-4952-B0E2-D96498AF345B}"/>
              </a:ext>
            </a:extLst>
          </p:cNvPr>
          <p:cNvSpPr/>
          <p:nvPr/>
        </p:nvSpPr>
        <p:spPr>
          <a:xfrm>
            <a:off x="2874887" y="89930"/>
            <a:ext cx="5872631" cy="600018"/>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GB" dirty="0">
                <a:latin typeface="Comic Sans MS" panose="030F0702030302020204" pitchFamily="66" charset="0"/>
              </a:rPr>
              <a:t>What sort of listener am I?</a:t>
            </a:r>
          </a:p>
        </p:txBody>
      </p:sp>
      <p:sp>
        <p:nvSpPr>
          <p:cNvPr id="7" name="TextBox 6">
            <a:extLst>
              <a:ext uri="{FF2B5EF4-FFF2-40B4-BE49-F238E27FC236}">
                <a16:creationId xmlns:a16="http://schemas.microsoft.com/office/drawing/2014/main" id="{2BC4BDA0-1AF7-4230-8FF3-E27BB19981AE}"/>
              </a:ext>
            </a:extLst>
          </p:cNvPr>
          <p:cNvSpPr txBox="1"/>
          <p:nvPr/>
        </p:nvSpPr>
        <p:spPr>
          <a:xfrm>
            <a:off x="5517543" y="1210735"/>
            <a:ext cx="4860235" cy="2585323"/>
          </a:xfrm>
          <a:prstGeom prst="rect">
            <a:avLst/>
          </a:prstGeom>
          <a:solidFill>
            <a:schemeClr val="accent5">
              <a:lumMod val="40000"/>
              <a:lumOff val="60000"/>
            </a:schemeClr>
          </a:solidFill>
          <a:ln>
            <a:solidFill>
              <a:schemeClr val="accent3"/>
            </a:solidFill>
          </a:ln>
        </p:spPr>
        <p:txBody>
          <a:bodyPr wrap="square" rtlCol="0">
            <a:spAutoFit/>
          </a:bodyPr>
          <a:lstStyle/>
          <a:p>
            <a:pPr algn="ctr"/>
            <a:r>
              <a:rPr lang="en-GB" dirty="0">
                <a:latin typeface="Comic Sans MS" panose="030F0702030302020204" pitchFamily="66" charset="0"/>
              </a:rPr>
              <a:t>The seeds in this parable are used by Jesus to show how some people respond to the word of God. </a:t>
            </a:r>
          </a:p>
          <a:p>
            <a:pPr algn="ctr"/>
            <a:endParaRPr lang="en-GB" dirty="0">
              <a:latin typeface="Comic Sans MS" panose="030F0702030302020204" pitchFamily="66" charset="0"/>
            </a:endParaRPr>
          </a:p>
          <a:p>
            <a:pPr algn="ctr"/>
            <a:r>
              <a:rPr lang="en-GB" dirty="0">
                <a:latin typeface="Comic Sans MS" panose="030F0702030302020204" pitchFamily="66" charset="0"/>
              </a:rPr>
              <a:t>Are there times when you might hear a message but respond like this? </a:t>
            </a:r>
          </a:p>
          <a:p>
            <a:pPr algn="ctr"/>
            <a:endParaRPr lang="en-GB" dirty="0">
              <a:latin typeface="Comic Sans MS" panose="030F0702030302020204" pitchFamily="66" charset="0"/>
            </a:endParaRPr>
          </a:p>
          <a:p>
            <a:pPr algn="ctr"/>
            <a:r>
              <a:rPr lang="en-GB" dirty="0">
                <a:latin typeface="Comic Sans MS" panose="030F0702030302020204" pitchFamily="66" charset="0"/>
              </a:rPr>
              <a:t>Think about what happened at this time. </a:t>
            </a:r>
          </a:p>
          <a:p>
            <a:pPr algn="ctr"/>
            <a:endParaRPr lang="en-GB" dirty="0">
              <a:latin typeface="Comic Sans MS" panose="030F0702030302020204" pitchFamily="66" charset="0"/>
            </a:endParaRPr>
          </a:p>
        </p:txBody>
      </p:sp>
      <p:pic>
        <p:nvPicPr>
          <p:cNvPr id="3" name="Picture 2">
            <a:extLst>
              <a:ext uri="{FF2B5EF4-FFF2-40B4-BE49-F238E27FC236}">
                <a16:creationId xmlns:a16="http://schemas.microsoft.com/office/drawing/2014/main" id="{C09A40CC-C0B1-4BCC-8710-4F58BFB5EEBB}"/>
              </a:ext>
            </a:extLst>
          </p:cNvPr>
          <p:cNvPicPr>
            <a:picLocks noChangeAspect="1"/>
          </p:cNvPicPr>
          <p:nvPr/>
        </p:nvPicPr>
        <p:blipFill>
          <a:blip r:embed="rId4"/>
          <a:stretch>
            <a:fillRect/>
          </a:stretch>
        </p:blipFill>
        <p:spPr>
          <a:xfrm>
            <a:off x="413435" y="873336"/>
            <a:ext cx="4690674" cy="3322983"/>
          </a:xfrm>
          <a:prstGeom prst="rect">
            <a:avLst/>
          </a:prstGeom>
        </p:spPr>
      </p:pic>
    </p:spTree>
    <p:extLst>
      <p:ext uri="{BB962C8B-B14F-4D97-AF65-F5344CB8AC3E}">
        <p14:creationId xmlns:p14="http://schemas.microsoft.com/office/powerpoint/2010/main" val="9480460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93FA870-8832-4438-9014-F35598B7382F}"/>
              </a:ext>
            </a:extLst>
          </p:cNvPr>
          <p:cNvPicPr>
            <a:picLocks noChangeAspect="1"/>
          </p:cNvPicPr>
          <p:nvPr/>
        </p:nvPicPr>
        <p:blipFill>
          <a:blip r:embed="rId3"/>
          <a:stretch>
            <a:fillRect/>
          </a:stretch>
        </p:blipFill>
        <p:spPr>
          <a:xfrm>
            <a:off x="11204362" y="5417942"/>
            <a:ext cx="987638" cy="1249788"/>
          </a:xfrm>
          <a:prstGeom prst="rect">
            <a:avLst/>
          </a:prstGeom>
        </p:spPr>
      </p:pic>
      <p:sp>
        <p:nvSpPr>
          <p:cNvPr id="13" name="Rectangle: Rounded Corners 12">
            <a:extLst>
              <a:ext uri="{FF2B5EF4-FFF2-40B4-BE49-F238E27FC236}">
                <a16:creationId xmlns:a16="http://schemas.microsoft.com/office/drawing/2014/main" id="{FC5527CC-54EE-43AC-9420-952365576B1D}"/>
              </a:ext>
            </a:extLst>
          </p:cNvPr>
          <p:cNvSpPr/>
          <p:nvPr/>
        </p:nvSpPr>
        <p:spPr>
          <a:xfrm>
            <a:off x="3605139" y="1857437"/>
            <a:ext cx="5734804" cy="3389477"/>
          </a:xfrm>
          <a:prstGeom prst="roundRect">
            <a:avLst/>
          </a:prstGeom>
          <a:ln w="57150">
            <a:solidFill>
              <a:schemeClr val="accent1">
                <a:lumMod val="40000"/>
                <a:lumOff val="6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GB" sz="3600" b="1" dirty="0">
                <a:latin typeface="Century Gothic" panose="020B0502020202020204" pitchFamily="34" charset="0"/>
              </a:rPr>
              <a:t>Can you think of any other things which Jesus said help you lead a good life?</a:t>
            </a:r>
          </a:p>
          <a:p>
            <a:pPr algn="ctr"/>
            <a:endParaRPr lang="en-GB" dirty="0"/>
          </a:p>
        </p:txBody>
      </p:sp>
      <p:pic>
        <p:nvPicPr>
          <p:cNvPr id="8194" name="Picture 2" descr="What Would Jesus Do Pocket Cards 100 Pack: Amazon.co.uk: Office Products">
            <a:extLst>
              <a:ext uri="{FF2B5EF4-FFF2-40B4-BE49-F238E27FC236}">
                <a16:creationId xmlns:a16="http://schemas.microsoft.com/office/drawing/2014/main" id="{8A41F1BF-463F-448B-90C2-E8128F899E8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581" t="2998" r="52181" b="3642"/>
          <a:stretch/>
        </p:blipFill>
        <p:spPr bwMode="auto">
          <a:xfrm>
            <a:off x="195942" y="653144"/>
            <a:ext cx="2928258" cy="40056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35061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Prayer</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2" y="2138570"/>
            <a:ext cx="10620375" cy="4352925"/>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endParaRPr lang="en-GB" sz="2000" dirty="0">
              <a:latin typeface="Century Gothic" panose="020B0502020202020204" pitchFamily="34" charset="0"/>
              <a:cs typeface="Segoe UI" panose="020B0502040204020203" pitchFamily="34" charset="0"/>
            </a:endParaRPr>
          </a:p>
          <a:p>
            <a:r>
              <a:rPr lang="en-GB" sz="2000" dirty="0">
                <a:latin typeface="Century Gothic" panose="020B0502020202020204" pitchFamily="34" charset="0"/>
                <a:cs typeface="Segoe UI" panose="020B0502040204020203" pitchFamily="34" charset="0"/>
              </a:rPr>
              <a:t>   Encourage the pupils to respond with their own prayers in the prayer space or use the prayer below:</a:t>
            </a:r>
          </a:p>
          <a:p>
            <a:endParaRPr lang="en-GB" sz="2000" dirty="0">
              <a:latin typeface="Century Gothic" panose="020B0502020202020204" pitchFamily="34" charset="0"/>
              <a:cs typeface="Segoe UI" panose="020B0502040204020203" pitchFamily="34" charset="0"/>
            </a:endParaRPr>
          </a:p>
          <a:p>
            <a:r>
              <a:rPr lang="en-GB" sz="2000" dirty="0">
                <a:latin typeface="Century Gothic" panose="020B0502020202020204" pitchFamily="34" charset="0"/>
                <a:cs typeface="Segoe UI" panose="020B0502040204020203" pitchFamily="34" charset="0"/>
              </a:rPr>
              <a:t>Dear God,</a:t>
            </a:r>
            <a:br>
              <a:rPr lang="en-GB" sz="2000" dirty="0">
                <a:latin typeface="Century Gothic" panose="020B0502020202020204" pitchFamily="34" charset="0"/>
                <a:cs typeface="Segoe UI" panose="020B0502040204020203" pitchFamily="34" charset="0"/>
              </a:rPr>
            </a:br>
            <a:r>
              <a:rPr lang="en-GB" sz="2000" dirty="0">
                <a:latin typeface="Century Gothic" panose="020B0502020202020204" pitchFamily="34" charset="0"/>
                <a:cs typeface="Segoe UI" panose="020B0502040204020203" pitchFamily="34" charset="0"/>
              </a:rPr>
              <a:t>Thank you for stories.</a:t>
            </a:r>
            <a:br>
              <a:rPr lang="en-GB" sz="2000" dirty="0">
                <a:latin typeface="Century Gothic" panose="020B0502020202020204" pitchFamily="34" charset="0"/>
                <a:cs typeface="Segoe UI" panose="020B0502040204020203" pitchFamily="34" charset="0"/>
              </a:rPr>
            </a:br>
            <a:r>
              <a:rPr lang="en-GB" sz="2000" dirty="0">
                <a:latin typeface="Century Gothic" panose="020B0502020202020204" pitchFamily="34" charset="0"/>
                <a:cs typeface="Segoe UI" panose="020B0502040204020203" pitchFamily="34" charset="0"/>
              </a:rPr>
              <a:t>A story can be like a seed,</a:t>
            </a:r>
            <a:br>
              <a:rPr lang="en-GB" sz="2000" dirty="0">
                <a:latin typeface="Century Gothic" panose="020B0502020202020204" pitchFamily="34" charset="0"/>
                <a:cs typeface="Segoe UI" panose="020B0502040204020203" pitchFamily="34" charset="0"/>
              </a:rPr>
            </a:br>
            <a:r>
              <a:rPr lang="en-GB" sz="2000" dirty="0">
                <a:latin typeface="Century Gothic" panose="020B0502020202020204" pitchFamily="34" charset="0"/>
                <a:cs typeface="Segoe UI" panose="020B0502040204020203" pitchFamily="34" charset="0"/>
              </a:rPr>
              <a:t>it can grow in our minds,</a:t>
            </a:r>
            <a:br>
              <a:rPr lang="en-GB" sz="2000" dirty="0">
                <a:latin typeface="Century Gothic" panose="020B0502020202020204" pitchFamily="34" charset="0"/>
                <a:cs typeface="Segoe UI" panose="020B0502040204020203" pitchFamily="34" charset="0"/>
              </a:rPr>
            </a:br>
            <a:r>
              <a:rPr lang="en-GB" sz="2000" dirty="0">
                <a:latin typeface="Century Gothic" panose="020B0502020202020204" pitchFamily="34" charset="0"/>
                <a:cs typeface="Segoe UI" panose="020B0502040204020203" pitchFamily="34" charset="0"/>
              </a:rPr>
              <a:t>helping us to think and feel differently.</a:t>
            </a:r>
            <a:br>
              <a:rPr lang="en-GB" sz="2000" dirty="0">
                <a:latin typeface="Century Gothic" panose="020B0502020202020204" pitchFamily="34" charset="0"/>
                <a:cs typeface="Segoe UI" panose="020B0502040204020203" pitchFamily="34" charset="0"/>
              </a:rPr>
            </a:br>
            <a:r>
              <a:rPr lang="en-GB" sz="2000" dirty="0">
                <a:latin typeface="Century Gothic" panose="020B0502020202020204" pitchFamily="34" charset="0"/>
                <a:cs typeface="Segoe UI" panose="020B0502040204020203" pitchFamily="34" charset="0"/>
              </a:rPr>
              <a:t>Let your good story -</a:t>
            </a:r>
            <a:br>
              <a:rPr lang="en-GB" sz="2000" dirty="0">
                <a:latin typeface="Century Gothic" panose="020B0502020202020204" pitchFamily="34" charset="0"/>
                <a:cs typeface="Segoe UI" panose="020B0502040204020203" pitchFamily="34" charset="0"/>
              </a:rPr>
            </a:br>
            <a:r>
              <a:rPr lang="en-GB" sz="2000" dirty="0">
                <a:latin typeface="Century Gothic" panose="020B0502020202020204" pitchFamily="34" charset="0"/>
                <a:cs typeface="Segoe UI" panose="020B0502040204020203" pitchFamily="34" charset="0"/>
              </a:rPr>
              <a:t>of people living for each other,</a:t>
            </a:r>
            <a:br>
              <a:rPr lang="en-GB" sz="2000" dirty="0">
                <a:latin typeface="Century Gothic" panose="020B0502020202020204" pitchFamily="34" charset="0"/>
                <a:cs typeface="Segoe UI" panose="020B0502040204020203" pitchFamily="34" charset="0"/>
              </a:rPr>
            </a:br>
            <a:r>
              <a:rPr lang="en-GB" sz="2000" dirty="0">
                <a:latin typeface="Century Gothic" panose="020B0502020202020204" pitchFamily="34" charset="0"/>
                <a:cs typeface="Segoe UI" panose="020B0502040204020203" pitchFamily="34" charset="0"/>
              </a:rPr>
              <a:t>sharing with each other,</a:t>
            </a:r>
            <a:br>
              <a:rPr lang="en-GB" sz="2000" dirty="0">
                <a:latin typeface="Century Gothic" panose="020B0502020202020204" pitchFamily="34" charset="0"/>
                <a:cs typeface="Segoe UI" panose="020B0502040204020203" pitchFamily="34" charset="0"/>
              </a:rPr>
            </a:br>
            <a:r>
              <a:rPr lang="en-GB" sz="2000" dirty="0">
                <a:latin typeface="Century Gothic" panose="020B0502020202020204" pitchFamily="34" charset="0"/>
                <a:cs typeface="Segoe UI" panose="020B0502040204020203" pitchFamily="34" charset="0"/>
              </a:rPr>
              <a:t>caring for each other -</a:t>
            </a:r>
            <a:br>
              <a:rPr lang="en-GB" sz="2000" dirty="0">
                <a:latin typeface="Century Gothic" panose="020B0502020202020204" pitchFamily="34" charset="0"/>
                <a:cs typeface="Segoe UI" panose="020B0502040204020203" pitchFamily="34" charset="0"/>
              </a:rPr>
            </a:br>
            <a:r>
              <a:rPr lang="en-GB" sz="2000" dirty="0">
                <a:latin typeface="Century Gothic" panose="020B0502020202020204" pitchFamily="34" charset="0"/>
                <a:cs typeface="Segoe UI" panose="020B0502040204020203" pitchFamily="34" charset="0"/>
              </a:rPr>
              <a:t>let this good story grow and grow in me.</a:t>
            </a:r>
            <a:br>
              <a:rPr lang="en-GB" sz="2000" dirty="0">
                <a:latin typeface="Century Gothic" panose="020B0502020202020204" pitchFamily="34" charset="0"/>
                <a:cs typeface="Segoe UI" panose="020B0502040204020203" pitchFamily="34" charset="0"/>
              </a:rPr>
            </a:br>
            <a:r>
              <a:rPr lang="en-GB" sz="2000" dirty="0">
                <a:latin typeface="Century Gothic" panose="020B0502020202020204" pitchFamily="34" charset="0"/>
                <a:cs typeface="Segoe UI" panose="020B0502040204020203" pitchFamily="34" charset="0"/>
              </a:rPr>
              <a:t>Amen.</a:t>
            </a:r>
            <a:endParaRPr lang="en-GB" sz="2200" dirty="0">
              <a:latin typeface="Century Gothic" panose="020B0502020202020204" pitchFamily="34" charset="0"/>
              <a:cs typeface="Segoe UI" panose="020B0502040204020203" pitchFamily="34" charset="0"/>
            </a:endParaRPr>
          </a:p>
          <a:p>
            <a:endParaRPr lang="en-GB" sz="2200" b="1" dirty="0">
              <a:latin typeface="Century Gothic" panose="020B0502020202020204" pitchFamily="34" charset="0"/>
              <a:cs typeface="Segoe UI" panose="020B0502040204020203" pitchFamily="34" charset="0"/>
            </a:endParaRPr>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2"/>
          <a:stretch>
            <a:fillRect/>
          </a:stretch>
        </p:blipFill>
        <p:spPr>
          <a:xfrm>
            <a:off x="11507510" y="5973002"/>
            <a:ext cx="684490" cy="884998"/>
          </a:xfrm>
          <a:prstGeom prst="rect">
            <a:avLst/>
          </a:prstGeom>
        </p:spPr>
      </p:pic>
    </p:spTree>
    <p:extLst>
      <p:ext uri="{BB962C8B-B14F-4D97-AF65-F5344CB8AC3E}">
        <p14:creationId xmlns:p14="http://schemas.microsoft.com/office/powerpoint/2010/main" val="37688731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11">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8" name="Rectangle 17">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icture containing sitting, computer&#10;&#10;Description automatically generated">
            <a:extLst>
              <a:ext uri="{FF2B5EF4-FFF2-40B4-BE49-F238E27FC236}">
                <a16:creationId xmlns:a16="http://schemas.microsoft.com/office/drawing/2014/main" id="{7A348043-2C3F-4802-AABD-E3E86DD5F5F3}"/>
              </a:ext>
            </a:extLst>
          </p:cNvPr>
          <p:cNvPicPr>
            <a:picLocks noChangeAspect="1"/>
          </p:cNvPicPr>
          <p:nvPr/>
        </p:nvPicPr>
        <p:blipFill>
          <a:blip r:embed="rId2"/>
          <a:stretch>
            <a:fillRect/>
          </a:stretch>
        </p:blipFill>
        <p:spPr>
          <a:xfrm>
            <a:off x="2461780" y="1208531"/>
            <a:ext cx="3457572" cy="4735069"/>
          </a:xfrm>
          <a:prstGeom prst="rect">
            <a:avLst/>
          </a:prstGeom>
        </p:spPr>
      </p:pic>
      <p:sp>
        <p:nvSpPr>
          <p:cNvPr id="20" name="Rectangle 19">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4" y="1419225"/>
            <a:ext cx="3225165" cy="2085869"/>
          </a:xfrm>
        </p:spPr>
        <p:txBody>
          <a:bodyPr vert="horz" lIns="91440" tIns="45720" rIns="91440" bIns="45720" rtlCol="0" anchor="b">
            <a:normAutofit/>
          </a:bodyPr>
          <a:lstStyle/>
          <a:p>
            <a:r>
              <a:rPr lang="en-US" sz="3600" b="1" dirty="0">
                <a:solidFill>
                  <a:srgbClr val="FFFFFF"/>
                </a:solidFill>
                <a:latin typeface="Century Gothic" panose="020B0502020202020204" pitchFamily="34" charset="0"/>
              </a:rPr>
              <a:t>Wednesday</a:t>
            </a:r>
          </a:p>
        </p:txBody>
      </p:sp>
    </p:spTree>
    <p:extLst>
      <p:ext uri="{BB962C8B-B14F-4D97-AF65-F5344CB8AC3E}">
        <p14:creationId xmlns:p14="http://schemas.microsoft.com/office/powerpoint/2010/main" val="35361108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a:xfrm>
            <a:off x="581192" y="702156"/>
            <a:ext cx="11029616" cy="1013800"/>
          </a:xfrm>
        </p:spPr>
        <p:txBody>
          <a:bodyPr vert="horz" lIns="91440" tIns="45720" rIns="91440" bIns="45720" rtlCol="0" anchor="b">
            <a:normAutofit/>
          </a:bodyPr>
          <a:lstStyle/>
          <a:p>
            <a:r>
              <a:rPr lang="en-US" dirty="0"/>
              <a:t>Prompted to action - challenge</a:t>
            </a:r>
          </a:p>
        </p:txBody>
      </p:sp>
      <p:sp>
        <p:nvSpPr>
          <p:cNvPr id="6" name="TextBox 5">
            <a:extLst>
              <a:ext uri="{FF2B5EF4-FFF2-40B4-BE49-F238E27FC236}">
                <a16:creationId xmlns:a16="http://schemas.microsoft.com/office/drawing/2014/main" id="{4B77AA67-70BB-4B78-9DBC-E9C60B15A2F9}"/>
              </a:ext>
            </a:extLst>
          </p:cNvPr>
          <p:cNvSpPr txBox="1"/>
          <p:nvPr/>
        </p:nvSpPr>
        <p:spPr>
          <a:xfrm>
            <a:off x="5486400" y="2598853"/>
            <a:ext cx="6705600" cy="4428162"/>
          </a:xfrm>
          <a:prstGeom prst="rect">
            <a:avLst/>
          </a:prstGeom>
        </p:spPr>
        <p:txBody>
          <a:bodyPr vert="horz" lIns="91440" tIns="45720" rIns="91440" bIns="45720" rtlCol="0" anchor="ctr">
            <a:normAutofit/>
          </a:bodyPr>
          <a:lstStyle/>
          <a:p>
            <a:pPr>
              <a:lnSpc>
                <a:spcPct val="90000"/>
              </a:lnSpc>
              <a:spcBef>
                <a:spcPct val="20000"/>
              </a:spcBef>
              <a:spcAft>
                <a:spcPts val="600"/>
              </a:spcAft>
              <a:buClr>
                <a:schemeClr val="accent2"/>
              </a:buClr>
              <a:buSzPct val="92000"/>
              <a:buFont typeface="Wingdings 2" panose="05020102010507070707" pitchFamily="18" charset="2"/>
              <a:buChar char=""/>
            </a:pPr>
            <a:endParaRPr lang="en-US" sz="1600" b="1" dirty="0">
              <a:solidFill>
                <a:schemeClr val="tx2"/>
              </a:solidFill>
              <a:hlinkClick r:id="rId2">
                <a:extLst>
                  <a:ext uri="{A12FA001-AC4F-418D-AE19-62706E023703}">
                    <ahyp:hlinkClr xmlns:ahyp="http://schemas.microsoft.com/office/drawing/2018/hyperlinkcolor" val="tx"/>
                  </a:ext>
                </a:extLst>
              </a:hlinkClick>
            </a:endParaRPr>
          </a:p>
          <a:p>
            <a:pPr>
              <a:lnSpc>
                <a:spcPct val="90000"/>
              </a:lnSpc>
              <a:spcBef>
                <a:spcPct val="20000"/>
              </a:spcBef>
              <a:spcAft>
                <a:spcPts val="600"/>
              </a:spcAft>
              <a:buClr>
                <a:schemeClr val="accent2"/>
              </a:buClr>
              <a:buSzPct val="92000"/>
            </a:pPr>
            <a:r>
              <a:rPr lang="en-US" sz="2400" b="1" dirty="0">
                <a:solidFill>
                  <a:schemeClr val="tx2"/>
                </a:solidFill>
                <a:latin typeface="Comic Sans MS" panose="030F0702030302020204" pitchFamily="66" charset="0"/>
              </a:rPr>
              <a:t>Remind children of the theme for the week and of the Bible story</a:t>
            </a:r>
          </a:p>
          <a:p>
            <a:pPr>
              <a:lnSpc>
                <a:spcPct val="90000"/>
              </a:lnSpc>
              <a:spcBef>
                <a:spcPct val="20000"/>
              </a:spcBef>
              <a:spcAft>
                <a:spcPts val="600"/>
              </a:spcAft>
              <a:buClr>
                <a:schemeClr val="accent2"/>
              </a:buClr>
              <a:buSzPct val="92000"/>
            </a:pPr>
            <a:endParaRPr lang="en-US" sz="2400" b="1" dirty="0">
              <a:solidFill>
                <a:schemeClr val="tx2"/>
              </a:solidFill>
              <a:latin typeface="Comic Sans MS" panose="030F0702030302020204" pitchFamily="66" charset="0"/>
            </a:endParaRPr>
          </a:p>
          <a:p>
            <a:pPr>
              <a:lnSpc>
                <a:spcPct val="90000"/>
              </a:lnSpc>
              <a:spcBef>
                <a:spcPct val="20000"/>
              </a:spcBef>
              <a:spcAft>
                <a:spcPts val="600"/>
              </a:spcAft>
              <a:buClr>
                <a:schemeClr val="accent2"/>
              </a:buClr>
              <a:buSzPct val="92000"/>
            </a:pPr>
            <a:r>
              <a:rPr lang="en-US" sz="2400" b="1" dirty="0">
                <a:solidFill>
                  <a:schemeClr val="tx2"/>
                </a:solidFill>
                <a:latin typeface="Comic Sans MS" panose="030F0702030302020204" pitchFamily="66" charset="0"/>
              </a:rPr>
              <a:t>The Parable of the sower. </a:t>
            </a:r>
          </a:p>
          <a:p>
            <a:pPr>
              <a:lnSpc>
                <a:spcPct val="90000"/>
              </a:lnSpc>
              <a:spcBef>
                <a:spcPct val="20000"/>
              </a:spcBef>
              <a:spcAft>
                <a:spcPts val="600"/>
              </a:spcAft>
              <a:buClr>
                <a:schemeClr val="accent2"/>
              </a:buClr>
              <a:buSzPct val="92000"/>
            </a:pPr>
            <a:endParaRPr lang="en-US" sz="2400" b="1" dirty="0">
              <a:solidFill>
                <a:schemeClr val="tx2"/>
              </a:solidFill>
              <a:latin typeface="Comic Sans MS" panose="030F0702030302020204" pitchFamily="66" charset="0"/>
            </a:endParaRPr>
          </a:p>
          <a:p>
            <a:pPr>
              <a:lnSpc>
                <a:spcPct val="90000"/>
              </a:lnSpc>
              <a:spcBef>
                <a:spcPct val="20000"/>
              </a:spcBef>
              <a:spcAft>
                <a:spcPts val="600"/>
              </a:spcAft>
              <a:buClr>
                <a:schemeClr val="accent2"/>
              </a:buClr>
              <a:buSzPct val="92000"/>
            </a:pPr>
            <a:r>
              <a:rPr lang="en-US" sz="2400" b="1" dirty="0">
                <a:solidFill>
                  <a:schemeClr val="tx2"/>
                </a:solidFill>
                <a:latin typeface="Comic Sans MS" panose="030F0702030302020204" pitchFamily="66" charset="0"/>
              </a:rPr>
              <a:t>In this parable Jesus challenges people not just to hear God’s word, but to listen and to act. </a:t>
            </a:r>
          </a:p>
          <a:p>
            <a:pPr>
              <a:lnSpc>
                <a:spcPct val="90000"/>
              </a:lnSpc>
              <a:spcBef>
                <a:spcPct val="20000"/>
              </a:spcBef>
              <a:spcAft>
                <a:spcPts val="600"/>
              </a:spcAft>
              <a:buClr>
                <a:schemeClr val="accent2"/>
              </a:buClr>
              <a:buSzPct val="92000"/>
            </a:pPr>
            <a:endParaRPr lang="en-US" sz="2400" b="1" dirty="0">
              <a:solidFill>
                <a:schemeClr val="tx2"/>
              </a:solidFill>
              <a:latin typeface="Century Gothic" panose="020B0502020202020204" pitchFamily="34" charset="0"/>
            </a:endParaRPr>
          </a:p>
          <a:p>
            <a:pPr>
              <a:lnSpc>
                <a:spcPct val="90000"/>
              </a:lnSpc>
              <a:spcBef>
                <a:spcPct val="20000"/>
              </a:spcBef>
              <a:spcAft>
                <a:spcPts val="600"/>
              </a:spcAft>
              <a:buClr>
                <a:schemeClr val="accent2"/>
              </a:buClr>
              <a:buSzPct val="92000"/>
              <a:buFont typeface="Wingdings 2" panose="05020102010507070707" pitchFamily="18" charset="2"/>
              <a:buChar char=""/>
            </a:pPr>
            <a:endParaRPr lang="en-US" sz="2000" b="1" dirty="0">
              <a:solidFill>
                <a:schemeClr val="tx2"/>
              </a:solidFill>
              <a:latin typeface="Century Gothic" panose="020B0502020202020204" pitchFamily="34" charset="0"/>
            </a:endParaRPr>
          </a:p>
          <a:p>
            <a:pPr>
              <a:lnSpc>
                <a:spcPct val="90000"/>
              </a:lnSpc>
              <a:spcBef>
                <a:spcPct val="20000"/>
              </a:spcBef>
              <a:spcAft>
                <a:spcPts val="600"/>
              </a:spcAft>
              <a:buClr>
                <a:schemeClr val="accent2"/>
              </a:buClr>
              <a:buSzPct val="92000"/>
            </a:pPr>
            <a:endParaRPr lang="en-US" sz="2000" b="1" dirty="0">
              <a:solidFill>
                <a:schemeClr val="tx2"/>
              </a:solidFill>
              <a:latin typeface="Century Gothic" panose="020B0502020202020204" pitchFamily="34" charset="0"/>
            </a:endParaRPr>
          </a:p>
          <a:p>
            <a:pPr>
              <a:lnSpc>
                <a:spcPct val="90000"/>
              </a:lnSpc>
              <a:spcBef>
                <a:spcPct val="20000"/>
              </a:spcBef>
              <a:spcAft>
                <a:spcPts val="600"/>
              </a:spcAft>
              <a:buClr>
                <a:schemeClr val="accent2"/>
              </a:buClr>
              <a:buSzPct val="92000"/>
            </a:pPr>
            <a:endParaRPr lang="en-US" sz="1300" b="1" dirty="0">
              <a:solidFill>
                <a:schemeClr val="tx2"/>
              </a:solidFill>
            </a:endParaRPr>
          </a:p>
        </p:txBody>
      </p:sp>
      <p:pic>
        <p:nvPicPr>
          <p:cNvPr id="10" name="Picture 9">
            <a:extLst>
              <a:ext uri="{FF2B5EF4-FFF2-40B4-BE49-F238E27FC236}">
                <a16:creationId xmlns:a16="http://schemas.microsoft.com/office/drawing/2014/main" id="{00189ABD-5484-446E-9E4C-7B92793D8D68}"/>
              </a:ext>
            </a:extLst>
          </p:cNvPr>
          <p:cNvPicPr>
            <a:picLocks noChangeAspect="1"/>
          </p:cNvPicPr>
          <p:nvPr/>
        </p:nvPicPr>
        <p:blipFill>
          <a:blip r:embed="rId3"/>
          <a:stretch>
            <a:fillRect/>
          </a:stretch>
        </p:blipFill>
        <p:spPr>
          <a:xfrm>
            <a:off x="87373" y="5530950"/>
            <a:ext cx="987638" cy="1249788"/>
          </a:xfrm>
          <a:prstGeom prst="rect">
            <a:avLst/>
          </a:prstGeom>
        </p:spPr>
      </p:pic>
      <p:pic>
        <p:nvPicPr>
          <p:cNvPr id="7" name="Picture 6">
            <a:extLst>
              <a:ext uri="{FF2B5EF4-FFF2-40B4-BE49-F238E27FC236}">
                <a16:creationId xmlns:a16="http://schemas.microsoft.com/office/drawing/2014/main" id="{A1D7C55C-2435-4990-A28C-E11526B03588}"/>
              </a:ext>
            </a:extLst>
          </p:cNvPr>
          <p:cNvPicPr>
            <a:picLocks noChangeAspect="1"/>
          </p:cNvPicPr>
          <p:nvPr/>
        </p:nvPicPr>
        <p:blipFill>
          <a:blip r:embed="rId4"/>
          <a:stretch>
            <a:fillRect/>
          </a:stretch>
        </p:blipFill>
        <p:spPr>
          <a:xfrm>
            <a:off x="732229" y="2518806"/>
            <a:ext cx="4313904" cy="271595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25870730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12">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14">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7" name="Rectangle 16">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8381132" y="2930816"/>
            <a:ext cx="3081576" cy="2085869"/>
          </a:xfrm>
        </p:spPr>
        <p:txBody>
          <a:bodyPr vert="horz" lIns="91440" tIns="45720" rIns="91440" bIns="45720" rtlCol="0" anchor="b">
            <a:normAutofit fontScale="90000"/>
          </a:bodyPr>
          <a:lstStyle/>
          <a:p>
            <a:pPr algn="ctr">
              <a:lnSpc>
                <a:spcPct val="90000"/>
              </a:lnSpc>
            </a:pPr>
            <a:br>
              <a:rPr lang="en-US" sz="1200" dirty="0">
                <a:solidFill>
                  <a:srgbClr val="FFFFFF"/>
                </a:solidFill>
              </a:rPr>
            </a:br>
            <a:br>
              <a:rPr lang="en-US" sz="1200" dirty="0">
                <a:solidFill>
                  <a:srgbClr val="FFFFFF"/>
                </a:solidFill>
              </a:rPr>
            </a:br>
            <a:br>
              <a:rPr lang="en-US" sz="1200" dirty="0">
                <a:solidFill>
                  <a:srgbClr val="FFFFFF"/>
                </a:solidFill>
              </a:rPr>
            </a:br>
            <a:br>
              <a:rPr lang="en-US" sz="1200" dirty="0">
                <a:solidFill>
                  <a:srgbClr val="FFFFFF"/>
                </a:solidFill>
              </a:rPr>
            </a:br>
            <a:br>
              <a:rPr lang="en-US" sz="3600" dirty="0">
                <a:solidFill>
                  <a:srgbClr val="FFFFFF"/>
                </a:solidFill>
                <a:latin typeface="Arial Rounded MT Bold" panose="020F0704030504030204" pitchFamily="34" charset="0"/>
              </a:rPr>
            </a:br>
            <a:r>
              <a:rPr lang="en-US" sz="3600" b="1" dirty="0">
                <a:solidFill>
                  <a:srgbClr val="FFFFFF"/>
                </a:solidFill>
                <a:latin typeface="Century Gothic" panose="020B0502020202020204" pitchFamily="34" charset="0"/>
              </a:rPr>
              <a:t>Church of England</a:t>
            </a:r>
            <a:br>
              <a:rPr lang="en-US" sz="3600" b="1" dirty="0">
                <a:solidFill>
                  <a:srgbClr val="FFFFFF"/>
                </a:solidFill>
                <a:latin typeface="Century Gothic" panose="020B0502020202020204" pitchFamily="34" charset="0"/>
              </a:rPr>
            </a:br>
            <a:br>
              <a:rPr lang="en-US" sz="3600" b="1" dirty="0">
                <a:solidFill>
                  <a:srgbClr val="FFFFFF"/>
                </a:solidFill>
                <a:latin typeface="Century Gothic" panose="020B0502020202020204" pitchFamily="34" charset="0"/>
              </a:rPr>
            </a:br>
            <a:r>
              <a:rPr lang="en-US" sz="3600" b="1" dirty="0" err="1">
                <a:solidFill>
                  <a:srgbClr val="FFFFFF"/>
                </a:solidFill>
                <a:latin typeface="Century Gothic" panose="020B0502020202020204" pitchFamily="34" charset="0"/>
              </a:rPr>
              <a:t>COLLective</a:t>
            </a:r>
            <a:r>
              <a:rPr lang="en-US" sz="3600" b="1" dirty="0">
                <a:solidFill>
                  <a:srgbClr val="FFFFFF"/>
                </a:solidFill>
                <a:latin typeface="Century Gothic" panose="020B0502020202020204" pitchFamily="34" charset="0"/>
              </a:rPr>
              <a:t> worship</a:t>
            </a:r>
            <a:br>
              <a:rPr lang="en-US" sz="1200" dirty="0">
                <a:solidFill>
                  <a:srgbClr val="FFFFFF"/>
                </a:solidFill>
              </a:rPr>
            </a:br>
            <a:br>
              <a:rPr lang="en-US" sz="1200" dirty="0">
                <a:solidFill>
                  <a:srgbClr val="FFFFFF"/>
                </a:solidFill>
              </a:rPr>
            </a:br>
            <a:br>
              <a:rPr lang="en-US" sz="1200" dirty="0">
                <a:solidFill>
                  <a:srgbClr val="FFFFFF"/>
                </a:solidFill>
              </a:rPr>
            </a:br>
            <a:br>
              <a:rPr lang="en-US" sz="1200" dirty="0">
                <a:solidFill>
                  <a:srgbClr val="FFFFFF"/>
                </a:solidFill>
              </a:rPr>
            </a:br>
            <a:br>
              <a:rPr lang="en-US" sz="1200" dirty="0">
                <a:solidFill>
                  <a:srgbClr val="FFFFFF"/>
                </a:solidFill>
              </a:rPr>
            </a:br>
            <a:endParaRPr lang="en-US" sz="1200" dirty="0">
              <a:solidFill>
                <a:srgbClr val="FFFFFF"/>
              </a:solidFill>
            </a:endParaRPr>
          </a:p>
        </p:txBody>
      </p:sp>
      <p:pic>
        <p:nvPicPr>
          <p:cNvPr id="2" name="Picture 1">
            <a:extLst>
              <a:ext uri="{FF2B5EF4-FFF2-40B4-BE49-F238E27FC236}">
                <a16:creationId xmlns:a16="http://schemas.microsoft.com/office/drawing/2014/main" id="{7D39AFB3-5DC8-44D9-87A3-9258BAF4562E}"/>
              </a:ext>
            </a:extLst>
          </p:cNvPr>
          <p:cNvPicPr>
            <a:picLocks noChangeAspect="1"/>
          </p:cNvPicPr>
          <p:nvPr/>
        </p:nvPicPr>
        <p:blipFill>
          <a:blip r:embed="rId2"/>
          <a:stretch>
            <a:fillRect/>
          </a:stretch>
        </p:blipFill>
        <p:spPr>
          <a:xfrm>
            <a:off x="8513622" y="5016685"/>
            <a:ext cx="2816596" cy="829128"/>
          </a:xfrm>
          <a:prstGeom prst="rect">
            <a:avLst/>
          </a:prstGeom>
        </p:spPr>
      </p:pic>
      <p:sp>
        <p:nvSpPr>
          <p:cNvPr id="14" name="Content Placeholder 4">
            <a:extLst>
              <a:ext uri="{FF2B5EF4-FFF2-40B4-BE49-F238E27FC236}">
                <a16:creationId xmlns:a16="http://schemas.microsoft.com/office/drawing/2014/main" id="{73C6333F-A527-48A5-9AD8-6C8CA3F7A522}"/>
              </a:ext>
            </a:extLst>
          </p:cNvPr>
          <p:cNvSpPr txBox="1">
            <a:spLocks/>
          </p:cNvSpPr>
          <p:nvPr/>
        </p:nvSpPr>
        <p:spPr>
          <a:xfrm>
            <a:off x="1547582" y="1099459"/>
            <a:ext cx="5027389" cy="4844142"/>
          </a:xfrm>
          <a:prstGeom prst="rect">
            <a:avLst/>
          </a:prstGeom>
          <a:solidFill>
            <a:schemeClr val="bg2"/>
          </a:solidFill>
          <a:ln w="57150">
            <a:noFill/>
          </a:ln>
        </p:spPr>
        <p:txBody>
          <a:bodyPr vert="horz" lIns="91440" tIns="45720" rIns="91440" bIns="45720" rtlCol="0" anchor="ctr">
            <a:normAutofit fontScale="92500" lnSpcReduction="100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ctr">
              <a:lnSpc>
                <a:spcPct val="90000"/>
              </a:lnSpc>
              <a:buFont typeface="Wingdings 2" panose="05020102010507070707" pitchFamily="18" charset="2"/>
              <a:buNone/>
            </a:pPr>
            <a:r>
              <a:rPr lang="en-GB" sz="2400" b="1" dirty="0">
                <a:solidFill>
                  <a:schemeClr val="accent2">
                    <a:lumMod val="50000"/>
                  </a:schemeClr>
                </a:solidFill>
                <a:latin typeface="Century Gothic" panose="020B0502020202020204" pitchFamily="34" charset="0"/>
                <a:cs typeface="Segoe UI" panose="020B0502040204020203" pitchFamily="34" charset="0"/>
              </a:rPr>
              <a:t>ABSTRACT</a:t>
            </a:r>
          </a:p>
          <a:p>
            <a:pPr marL="0" indent="0" algn="ctr">
              <a:lnSpc>
                <a:spcPct val="90000"/>
              </a:lnSpc>
              <a:buFont typeface="Wingdings 2" panose="05020102010507070707" pitchFamily="18" charset="2"/>
              <a:buNone/>
            </a:pPr>
            <a:r>
              <a:rPr lang="en-GB" sz="2400" dirty="0">
                <a:solidFill>
                  <a:schemeClr val="accent2">
                    <a:lumMod val="50000"/>
                  </a:schemeClr>
                </a:solidFill>
                <a:latin typeface="Century Gothic" panose="020B0502020202020204" pitchFamily="34" charset="0"/>
                <a:cs typeface="Segoe UI" panose="020B0502040204020203" pitchFamily="34" charset="0"/>
              </a:rPr>
              <a:t>Collective worship in a classroom has a different feel from worship in the hall.  The more intimate nature of the worship can make everyone feel more readily included. </a:t>
            </a:r>
          </a:p>
          <a:p>
            <a:pPr marL="0" indent="0" algn="ctr">
              <a:lnSpc>
                <a:spcPct val="90000"/>
              </a:lnSpc>
              <a:buFont typeface="Wingdings 2" panose="05020102010507070707" pitchFamily="18" charset="2"/>
              <a:buNone/>
            </a:pPr>
            <a:endParaRPr lang="en-GB" sz="2400" dirty="0">
              <a:solidFill>
                <a:schemeClr val="accent2">
                  <a:lumMod val="50000"/>
                </a:schemeClr>
              </a:solidFill>
              <a:latin typeface="Century Gothic" panose="020B0502020202020204" pitchFamily="34" charset="0"/>
              <a:cs typeface="Segoe UI" panose="020B0502040204020203" pitchFamily="34" charset="0"/>
            </a:endParaRPr>
          </a:p>
          <a:p>
            <a:pPr marL="0" indent="0" algn="ctr">
              <a:lnSpc>
                <a:spcPct val="90000"/>
              </a:lnSpc>
              <a:buFont typeface="Wingdings 2" panose="05020102010507070707" pitchFamily="18" charset="2"/>
              <a:buNone/>
            </a:pPr>
            <a:r>
              <a:rPr lang="en-GB" sz="2400" dirty="0">
                <a:solidFill>
                  <a:schemeClr val="accent2">
                    <a:lumMod val="50000"/>
                  </a:schemeClr>
                </a:solidFill>
                <a:latin typeface="Century Gothic" panose="020B0502020202020204" pitchFamily="34" charset="0"/>
                <a:cs typeface="Segoe UI" panose="020B0502040204020203" pitchFamily="34" charset="0"/>
              </a:rPr>
              <a:t>It is also the perfect setting to look at some of life’s big issues in a prayerful and reflective manner. </a:t>
            </a:r>
          </a:p>
          <a:p>
            <a:pPr marL="0" indent="0" algn="ctr">
              <a:lnSpc>
                <a:spcPct val="90000"/>
              </a:lnSpc>
              <a:buFont typeface="Wingdings 2" panose="05020102010507070707" pitchFamily="18" charset="2"/>
              <a:buNone/>
            </a:pPr>
            <a:endParaRPr lang="en-GB" sz="2400" dirty="0">
              <a:solidFill>
                <a:schemeClr val="accent2">
                  <a:lumMod val="50000"/>
                </a:schemeClr>
              </a:solidFill>
              <a:latin typeface="Century Gothic" panose="020B0502020202020204" pitchFamily="34" charset="0"/>
              <a:cs typeface="Segoe UI" panose="020B0502040204020203" pitchFamily="34" charset="0"/>
            </a:endParaRPr>
          </a:p>
          <a:p>
            <a:pPr marL="0" indent="0" algn="ctr">
              <a:lnSpc>
                <a:spcPct val="90000"/>
              </a:lnSpc>
              <a:buFont typeface="Wingdings 2" panose="05020102010507070707" pitchFamily="18" charset="2"/>
              <a:buNone/>
            </a:pPr>
            <a:r>
              <a:rPr lang="en-GB" sz="2400" dirty="0">
                <a:solidFill>
                  <a:schemeClr val="accent2">
                    <a:lumMod val="50000"/>
                  </a:schemeClr>
                </a:solidFill>
                <a:latin typeface="Century Gothic" panose="020B0502020202020204" pitchFamily="34" charset="0"/>
                <a:cs typeface="Segoe UI" panose="020B0502040204020203" pitchFamily="34" charset="0"/>
              </a:rPr>
              <a:t>This resource supports small group worship through the theme of </a:t>
            </a:r>
            <a:r>
              <a:rPr lang="en-GB" sz="2400" b="1" dirty="0">
                <a:solidFill>
                  <a:schemeClr val="accent2">
                    <a:lumMod val="50000"/>
                  </a:schemeClr>
                </a:solidFill>
                <a:latin typeface="Century Gothic" panose="020B0502020202020204" pitchFamily="34" charset="0"/>
                <a:cs typeface="Segoe UI" panose="020B0502040204020203" pitchFamily="34" charset="0"/>
              </a:rPr>
              <a:t>Parables</a:t>
            </a:r>
          </a:p>
        </p:txBody>
      </p:sp>
    </p:spTree>
    <p:extLst>
      <p:ext uri="{BB962C8B-B14F-4D97-AF65-F5344CB8AC3E}">
        <p14:creationId xmlns:p14="http://schemas.microsoft.com/office/powerpoint/2010/main" val="31250685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dirty="0">
                <a:latin typeface="Arial Rounded MT Bold" panose="020F0704030504030204" pitchFamily="34" charset="0"/>
              </a:rPr>
              <a:t>Prompted to action – challenge ideas</a:t>
            </a:r>
          </a:p>
        </p:txBody>
      </p:sp>
      <p:pic>
        <p:nvPicPr>
          <p:cNvPr id="26" name="Picture 25">
            <a:extLst>
              <a:ext uri="{FF2B5EF4-FFF2-40B4-BE49-F238E27FC236}">
                <a16:creationId xmlns:a16="http://schemas.microsoft.com/office/drawing/2014/main" id="{D6B0881D-54D1-42DC-8338-FE085C947757}"/>
              </a:ext>
            </a:extLst>
          </p:cNvPr>
          <p:cNvPicPr>
            <a:picLocks noChangeAspect="1"/>
          </p:cNvPicPr>
          <p:nvPr/>
        </p:nvPicPr>
        <p:blipFill>
          <a:blip r:embed="rId3"/>
          <a:stretch>
            <a:fillRect/>
          </a:stretch>
        </p:blipFill>
        <p:spPr>
          <a:xfrm>
            <a:off x="-22451" y="5673042"/>
            <a:ext cx="918233" cy="1184958"/>
          </a:xfrm>
          <a:prstGeom prst="rect">
            <a:avLst/>
          </a:prstGeom>
        </p:spPr>
      </p:pic>
      <p:pic>
        <p:nvPicPr>
          <p:cNvPr id="5" name="Picture 4">
            <a:extLst>
              <a:ext uri="{FF2B5EF4-FFF2-40B4-BE49-F238E27FC236}">
                <a16:creationId xmlns:a16="http://schemas.microsoft.com/office/drawing/2014/main" id="{1E460975-80C7-48A3-844F-4D628B0CF08A}"/>
              </a:ext>
            </a:extLst>
          </p:cNvPr>
          <p:cNvPicPr>
            <a:picLocks noChangeAspect="1"/>
          </p:cNvPicPr>
          <p:nvPr/>
        </p:nvPicPr>
        <p:blipFill>
          <a:blip r:embed="rId4"/>
          <a:stretch>
            <a:fillRect/>
          </a:stretch>
        </p:blipFill>
        <p:spPr>
          <a:xfrm>
            <a:off x="1358761" y="2105495"/>
            <a:ext cx="3961871" cy="4430772"/>
          </a:xfrm>
          <a:prstGeom prst="rect">
            <a:avLst/>
          </a:prstGeom>
        </p:spPr>
      </p:pic>
      <p:sp>
        <p:nvSpPr>
          <p:cNvPr id="8" name="Rectangle: Rounded Corners 7">
            <a:extLst>
              <a:ext uri="{FF2B5EF4-FFF2-40B4-BE49-F238E27FC236}">
                <a16:creationId xmlns:a16="http://schemas.microsoft.com/office/drawing/2014/main" id="{0F55E71B-26DF-40D4-B2F1-01D29E91452B}"/>
              </a:ext>
            </a:extLst>
          </p:cNvPr>
          <p:cNvSpPr/>
          <p:nvPr/>
        </p:nvSpPr>
        <p:spPr>
          <a:xfrm>
            <a:off x="5959649" y="2183342"/>
            <a:ext cx="5775151" cy="4352925"/>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GB" sz="3200" b="1" dirty="0">
              <a:latin typeface="Comic Sans MS" panose="030F0702030302020204" pitchFamily="66" charset="0"/>
            </a:endParaRPr>
          </a:p>
          <a:p>
            <a:pPr algn="ctr"/>
            <a:endParaRPr lang="en-GB" sz="3200" b="1" dirty="0">
              <a:latin typeface="Comic Sans MS" panose="030F0702030302020204" pitchFamily="66" charset="0"/>
            </a:endParaRPr>
          </a:p>
          <a:p>
            <a:pPr algn="ctr"/>
            <a:endParaRPr lang="en-GB" sz="3200" b="1" dirty="0">
              <a:latin typeface="Comic Sans MS" panose="030F0702030302020204" pitchFamily="66" charset="0"/>
            </a:endParaRPr>
          </a:p>
          <a:p>
            <a:pPr algn="ctr"/>
            <a:r>
              <a:rPr lang="en-GB" sz="3200" b="1" dirty="0">
                <a:latin typeface="Comic Sans MS" panose="030F0702030302020204" pitchFamily="66" charset="0"/>
              </a:rPr>
              <a:t>Matthew 7:12 </a:t>
            </a:r>
          </a:p>
          <a:p>
            <a:pPr algn="ctr"/>
            <a:r>
              <a:rPr lang="en-GB" sz="3200" b="1" i="0" baseline="30000" dirty="0">
                <a:solidFill>
                  <a:srgbClr val="000000"/>
                </a:solidFill>
                <a:effectLst/>
                <a:latin typeface="system-ui"/>
              </a:rPr>
              <a:t>12 </a:t>
            </a:r>
            <a:r>
              <a:rPr lang="en-GB" sz="3200" b="0" i="0" dirty="0">
                <a:solidFill>
                  <a:srgbClr val="000000"/>
                </a:solidFill>
                <a:effectLst/>
                <a:latin typeface="system-ui"/>
              </a:rPr>
              <a:t>“Do for others what you would want them to do for you. This is the meaning of the Law of Moses and the teaching of the prophets.</a:t>
            </a:r>
            <a:endParaRPr lang="en-GB" sz="3200" b="1" dirty="0">
              <a:latin typeface="Comic Sans MS" panose="030F0702030302020204" pitchFamily="66" charset="0"/>
            </a:endParaRPr>
          </a:p>
          <a:p>
            <a:pPr algn="ctr"/>
            <a:endParaRPr lang="en-GB" sz="3200" dirty="0">
              <a:latin typeface="Comic Sans MS" panose="030F0702030302020204" pitchFamily="66" charset="0"/>
            </a:endParaRPr>
          </a:p>
          <a:p>
            <a:endParaRPr lang="en-GB" sz="3200" dirty="0">
              <a:latin typeface="Century Gothic" panose="020B0502020202020204" pitchFamily="34" charset="0"/>
            </a:endParaRPr>
          </a:p>
          <a:p>
            <a:endParaRPr lang="en-GB" sz="3200" dirty="0">
              <a:latin typeface="Century Gothic" panose="020B0502020202020204" pitchFamily="34" charset="0"/>
            </a:endParaRPr>
          </a:p>
          <a:p>
            <a:pPr algn="ctr"/>
            <a:endParaRPr lang="en-GB" sz="2800" dirty="0">
              <a:latin typeface="Century Gothic" panose="020B0502020202020204" pitchFamily="34" charset="0"/>
            </a:endParaRPr>
          </a:p>
          <a:p>
            <a:pPr algn="ctr"/>
            <a:r>
              <a:rPr lang="en-GB" sz="2800" dirty="0">
                <a:latin typeface="Century Gothic" panose="020B0502020202020204" pitchFamily="34" charset="0"/>
              </a:rPr>
              <a:t>	</a:t>
            </a:r>
            <a:endParaRPr lang="en-GB" dirty="0"/>
          </a:p>
        </p:txBody>
      </p:sp>
    </p:spTree>
    <p:extLst>
      <p:ext uri="{BB962C8B-B14F-4D97-AF65-F5344CB8AC3E}">
        <p14:creationId xmlns:p14="http://schemas.microsoft.com/office/powerpoint/2010/main" val="11712546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dirty="0">
                <a:latin typeface="Arial Rounded MT Bold" panose="020F0704030504030204" pitchFamily="34" charset="0"/>
              </a:rPr>
              <a:t>Prompted to action – challenge ideas</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4249382" y="2278241"/>
            <a:ext cx="7569238" cy="4352925"/>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endParaRPr lang="en-GB" sz="3200" dirty="0">
              <a:latin typeface="Century Gothic" panose="020B0502020202020204" pitchFamily="34" charset="0"/>
            </a:endParaRPr>
          </a:p>
          <a:p>
            <a:endParaRPr lang="en-GB" sz="3200" dirty="0">
              <a:latin typeface="Century Gothic" panose="020B0502020202020204" pitchFamily="34" charset="0"/>
            </a:endParaRPr>
          </a:p>
          <a:p>
            <a:r>
              <a:rPr lang="en-GB" sz="2800" dirty="0">
                <a:latin typeface="Comic Sans MS" panose="030F0702030302020204" pitchFamily="66" charset="0"/>
              </a:rPr>
              <a:t>Can you think carefully about a time when you have done something that you would not like done to you? </a:t>
            </a:r>
          </a:p>
          <a:p>
            <a:endParaRPr lang="en-GB" sz="2800" dirty="0">
              <a:latin typeface="Comic Sans MS" panose="030F0702030302020204" pitchFamily="66" charset="0"/>
            </a:endParaRPr>
          </a:p>
          <a:p>
            <a:r>
              <a:rPr lang="en-GB" sz="2800" dirty="0">
                <a:latin typeface="Comic Sans MS" panose="030F0702030302020204" pitchFamily="66" charset="0"/>
              </a:rPr>
              <a:t>How did the positive thoughts and feelings get smothered in weeds? </a:t>
            </a:r>
          </a:p>
          <a:p>
            <a:endParaRPr lang="en-GB" sz="2800" dirty="0">
              <a:latin typeface="Comic Sans MS" panose="030F0702030302020204" pitchFamily="66" charset="0"/>
            </a:endParaRPr>
          </a:p>
          <a:p>
            <a:r>
              <a:rPr lang="en-GB" sz="2800" dirty="0">
                <a:latin typeface="Comic Sans MS" panose="030F0702030302020204" pitchFamily="66" charset="0"/>
              </a:rPr>
              <a:t>What might you do differently next time? </a:t>
            </a:r>
            <a:endParaRPr lang="en-GB" sz="3200" dirty="0">
              <a:latin typeface="Comic Sans MS" panose="030F0702030302020204" pitchFamily="66" charset="0"/>
            </a:endParaRPr>
          </a:p>
          <a:p>
            <a:pPr algn="ctr"/>
            <a:endParaRPr lang="en-GB" sz="2800" dirty="0">
              <a:latin typeface="Century Gothic" panose="020B0502020202020204" pitchFamily="34" charset="0"/>
            </a:endParaRPr>
          </a:p>
          <a:p>
            <a:pPr algn="ctr"/>
            <a:r>
              <a:rPr lang="en-GB" sz="2800" dirty="0">
                <a:latin typeface="Century Gothic" panose="020B0502020202020204" pitchFamily="34" charset="0"/>
              </a:rPr>
              <a:t>	</a:t>
            </a:r>
            <a:endParaRPr lang="en-GB" dirty="0"/>
          </a:p>
        </p:txBody>
      </p:sp>
      <p:pic>
        <p:nvPicPr>
          <p:cNvPr id="26" name="Picture 25">
            <a:extLst>
              <a:ext uri="{FF2B5EF4-FFF2-40B4-BE49-F238E27FC236}">
                <a16:creationId xmlns:a16="http://schemas.microsoft.com/office/drawing/2014/main" id="{D6B0881D-54D1-42DC-8338-FE085C947757}"/>
              </a:ext>
            </a:extLst>
          </p:cNvPr>
          <p:cNvPicPr>
            <a:picLocks noChangeAspect="1"/>
          </p:cNvPicPr>
          <p:nvPr/>
        </p:nvPicPr>
        <p:blipFill>
          <a:blip r:embed="rId3"/>
          <a:stretch>
            <a:fillRect/>
          </a:stretch>
        </p:blipFill>
        <p:spPr>
          <a:xfrm>
            <a:off x="0" y="5858422"/>
            <a:ext cx="1113409" cy="988333"/>
          </a:xfrm>
          <a:prstGeom prst="rect">
            <a:avLst/>
          </a:prstGeom>
        </p:spPr>
      </p:pic>
      <p:pic>
        <p:nvPicPr>
          <p:cNvPr id="6" name="Picture 5">
            <a:extLst>
              <a:ext uri="{FF2B5EF4-FFF2-40B4-BE49-F238E27FC236}">
                <a16:creationId xmlns:a16="http://schemas.microsoft.com/office/drawing/2014/main" id="{63608C88-0268-441E-98E5-0C4BD0D9CDD0}"/>
              </a:ext>
            </a:extLst>
          </p:cNvPr>
          <p:cNvPicPr>
            <a:picLocks noChangeAspect="1"/>
          </p:cNvPicPr>
          <p:nvPr/>
        </p:nvPicPr>
        <p:blipFill>
          <a:blip r:embed="rId4"/>
          <a:stretch>
            <a:fillRect/>
          </a:stretch>
        </p:blipFill>
        <p:spPr>
          <a:xfrm>
            <a:off x="575894" y="2611970"/>
            <a:ext cx="3295653" cy="2967291"/>
          </a:xfrm>
          <a:prstGeom prst="rect">
            <a:avLst/>
          </a:prstGeom>
        </p:spPr>
      </p:pic>
    </p:spTree>
    <p:extLst>
      <p:ext uri="{BB962C8B-B14F-4D97-AF65-F5344CB8AC3E}">
        <p14:creationId xmlns:p14="http://schemas.microsoft.com/office/powerpoint/2010/main" val="29263923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dirty="0">
                <a:latin typeface="Arial Rounded MT Bold" panose="020F0704030504030204" pitchFamily="34" charset="0"/>
              </a:rPr>
              <a:t>Prompted to action – challenge ideas</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4249382" y="2278241"/>
            <a:ext cx="7569238" cy="4352925"/>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r>
              <a:rPr lang="en-GB" sz="3200" dirty="0">
                <a:latin typeface="Century Gothic" panose="020B0502020202020204" pitchFamily="34" charset="0"/>
              </a:rPr>
              <a:t>Watch the short </a:t>
            </a:r>
            <a:r>
              <a:rPr lang="en-GB" sz="3200" dirty="0">
                <a:latin typeface="Century Gothic" panose="020B0502020202020204" pitchFamily="34" charset="0"/>
                <a:hlinkClick r:id="rId3"/>
              </a:rPr>
              <a:t>hopeworks</a:t>
            </a:r>
            <a:r>
              <a:rPr lang="en-GB" sz="3200" dirty="0">
                <a:latin typeface="Century Gothic" panose="020B0502020202020204" pitchFamily="34" charset="0"/>
              </a:rPr>
              <a:t> video – Balloon Girl </a:t>
            </a:r>
          </a:p>
          <a:p>
            <a:endParaRPr lang="en-GB" sz="3200" dirty="0">
              <a:latin typeface="Century Gothic" panose="020B0502020202020204" pitchFamily="34" charset="0"/>
            </a:endParaRPr>
          </a:p>
          <a:p>
            <a:pPr algn="ctr"/>
            <a:r>
              <a:rPr lang="en-GB" sz="2800" dirty="0">
                <a:latin typeface="Comic Sans MS" panose="030F0702030302020204" pitchFamily="66" charset="0"/>
              </a:rPr>
              <a:t>Is there something that you can do to help someone in need? </a:t>
            </a:r>
          </a:p>
          <a:p>
            <a:pPr algn="ctr"/>
            <a:endParaRPr lang="en-GB" sz="2800" dirty="0">
              <a:latin typeface="Comic Sans MS" panose="030F0702030302020204" pitchFamily="66" charset="0"/>
            </a:endParaRPr>
          </a:p>
          <a:p>
            <a:pPr algn="ctr"/>
            <a:r>
              <a:rPr lang="en-GB" sz="2800" dirty="0">
                <a:latin typeface="Comic Sans MS" panose="030F0702030302020204" pitchFamily="66" charset="0"/>
              </a:rPr>
              <a:t>How might you hear and listen to the messages from the Bible, or positive role models in your life? </a:t>
            </a:r>
          </a:p>
          <a:p>
            <a:pPr algn="ctr"/>
            <a:r>
              <a:rPr lang="en-GB" sz="2800" dirty="0">
                <a:latin typeface="Century Gothic" panose="020B0502020202020204" pitchFamily="34" charset="0"/>
              </a:rPr>
              <a:t>	</a:t>
            </a:r>
            <a:endParaRPr lang="en-GB" dirty="0"/>
          </a:p>
        </p:txBody>
      </p:sp>
      <p:pic>
        <p:nvPicPr>
          <p:cNvPr id="26" name="Picture 25">
            <a:extLst>
              <a:ext uri="{FF2B5EF4-FFF2-40B4-BE49-F238E27FC236}">
                <a16:creationId xmlns:a16="http://schemas.microsoft.com/office/drawing/2014/main" id="{D6B0881D-54D1-42DC-8338-FE085C947757}"/>
              </a:ext>
            </a:extLst>
          </p:cNvPr>
          <p:cNvPicPr>
            <a:picLocks noChangeAspect="1"/>
          </p:cNvPicPr>
          <p:nvPr/>
        </p:nvPicPr>
        <p:blipFill>
          <a:blip r:embed="rId4"/>
          <a:stretch>
            <a:fillRect/>
          </a:stretch>
        </p:blipFill>
        <p:spPr>
          <a:xfrm>
            <a:off x="0" y="5858422"/>
            <a:ext cx="1113409" cy="988333"/>
          </a:xfrm>
          <a:prstGeom prst="rect">
            <a:avLst/>
          </a:prstGeom>
        </p:spPr>
      </p:pic>
      <p:pic>
        <p:nvPicPr>
          <p:cNvPr id="6" name="Picture 5">
            <a:extLst>
              <a:ext uri="{FF2B5EF4-FFF2-40B4-BE49-F238E27FC236}">
                <a16:creationId xmlns:a16="http://schemas.microsoft.com/office/drawing/2014/main" id="{63608C88-0268-441E-98E5-0C4BD0D9CDD0}"/>
              </a:ext>
            </a:extLst>
          </p:cNvPr>
          <p:cNvPicPr>
            <a:picLocks noChangeAspect="1"/>
          </p:cNvPicPr>
          <p:nvPr/>
        </p:nvPicPr>
        <p:blipFill>
          <a:blip r:embed="rId5"/>
          <a:stretch>
            <a:fillRect/>
          </a:stretch>
        </p:blipFill>
        <p:spPr>
          <a:xfrm>
            <a:off x="575894" y="2611970"/>
            <a:ext cx="3295653" cy="2967291"/>
          </a:xfrm>
          <a:prstGeom prst="rect">
            <a:avLst/>
          </a:prstGeom>
        </p:spPr>
      </p:pic>
    </p:spTree>
    <p:extLst>
      <p:ext uri="{BB962C8B-B14F-4D97-AF65-F5344CB8AC3E}">
        <p14:creationId xmlns:p14="http://schemas.microsoft.com/office/powerpoint/2010/main" val="30056163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dirty="0">
                <a:latin typeface="Arial Rounded MT Bold" panose="020F0704030504030204" pitchFamily="34" charset="0"/>
              </a:rPr>
              <a:t>Prompted to action – challenge ideas</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4249382" y="2278241"/>
            <a:ext cx="7569238" cy="4352925"/>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lang="en-GB" sz="2800" dirty="0">
                <a:latin typeface="Comic Sans MS" panose="030F0702030302020204" pitchFamily="66" charset="0"/>
              </a:rPr>
              <a:t>Is there something that you can do to help someone in need? </a:t>
            </a:r>
          </a:p>
          <a:p>
            <a:pPr algn="ctr"/>
            <a:endParaRPr lang="en-GB" sz="2800" dirty="0">
              <a:latin typeface="Century Gothic" panose="020B0502020202020204" pitchFamily="34" charset="0"/>
            </a:endParaRPr>
          </a:p>
          <a:p>
            <a:pPr algn="ctr"/>
            <a:r>
              <a:rPr lang="en-GB" sz="2800" dirty="0">
                <a:latin typeface="Century Gothic" panose="020B0502020202020204" pitchFamily="34" charset="0"/>
              </a:rPr>
              <a:t>Write the responses from the pupils  on a red balloon before inflating and adding to the reflection area. 	</a:t>
            </a:r>
            <a:endParaRPr lang="en-GB" dirty="0"/>
          </a:p>
        </p:txBody>
      </p:sp>
      <p:pic>
        <p:nvPicPr>
          <p:cNvPr id="26" name="Picture 25">
            <a:extLst>
              <a:ext uri="{FF2B5EF4-FFF2-40B4-BE49-F238E27FC236}">
                <a16:creationId xmlns:a16="http://schemas.microsoft.com/office/drawing/2014/main" id="{D6B0881D-54D1-42DC-8338-FE085C947757}"/>
              </a:ext>
            </a:extLst>
          </p:cNvPr>
          <p:cNvPicPr>
            <a:picLocks noChangeAspect="1"/>
          </p:cNvPicPr>
          <p:nvPr/>
        </p:nvPicPr>
        <p:blipFill>
          <a:blip r:embed="rId3"/>
          <a:stretch>
            <a:fillRect/>
          </a:stretch>
        </p:blipFill>
        <p:spPr>
          <a:xfrm>
            <a:off x="0" y="5858422"/>
            <a:ext cx="1113409" cy="988333"/>
          </a:xfrm>
          <a:prstGeom prst="rect">
            <a:avLst/>
          </a:prstGeom>
        </p:spPr>
      </p:pic>
      <p:pic>
        <p:nvPicPr>
          <p:cNvPr id="5" name="Picture 4">
            <a:extLst>
              <a:ext uri="{FF2B5EF4-FFF2-40B4-BE49-F238E27FC236}">
                <a16:creationId xmlns:a16="http://schemas.microsoft.com/office/drawing/2014/main" id="{D65DCFDF-24E1-4809-8522-90A30BC28C8B}"/>
              </a:ext>
            </a:extLst>
          </p:cNvPr>
          <p:cNvPicPr>
            <a:picLocks noChangeAspect="1"/>
          </p:cNvPicPr>
          <p:nvPr/>
        </p:nvPicPr>
        <p:blipFill>
          <a:blip r:embed="rId4"/>
          <a:stretch>
            <a:fillRect/>
          </a:stretch>
        </p:blipFill>
        <p:spPr>
          <a:xfrm>
            <a:off x="1113409" y="2355854"/>
            <a:ext cx="2576380" cy="3011579"/>
          </a:xfrm>
          <a:prstGeom prst="rect">
            <a:avLst/>
          </a:prstGeom>
        </p:spPr>
      </p:pic>
    </p:spTree>
    <p:extLst>
      <p:ext uri="{BB962C8B-B14F-4D97-AF65-F5344CB8AC3E}">
        <p14:creationId xmlns:p14="http://schemas.microsoft.com/office/powerpoint/2010/main" val="3154281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Prayer</a:t>
            </a:r>
          </a:p>
        </p:txBody>
      </p:sp>
      <p:sp>
        <p:nvSpPr>
          <p:cNvPr id="5" name="TextBox 4">
            <a:extLst>
              <a:ext uri="{FF2B5EF4-FFF2-40B4-BE49-F238E27FC236}">
                <a16:creationId xmlns:a16="http://schemas.microsoft.com/office/drawing/2014/main" id="{67118D01-90CC-4AE8-8871-0E41A97E204C}"/>
              </a:ext>
            </a:extLst>
          </p:cNvPr>
          <p:cNvSpPr txBox="1"/>
          <p:nvPr/>
        </p:nvSpPr>
        <p:spPr>
          <a:xfrm>
            <a:off x="1066261" y="2460943"/>
            <a:ext cx="9839325" cy="523220"/>
          </a:xfrm>
          <a:prstGeom prst="rect">
            <a:avLst/>
          </a:prstGeom>
          <a:noFill/>
        </p:spPr>
        <p:txBody>
          <a:bodyPr wrap="square" rtlCol="0">
            <a:spAutoFit/>
          </a:bodyPr>
          <a:lstStyle/>
          <a:p>
            <a:endParaRPr lang="en-GB" sz="1400" b="1" dirty="0"/>
          </a:p>
          <a:p>
            <a:endParaRPr lang="en-GB" sz="1400" b="1" dirty="0"/>
          </a:p>
        </p:txBody>
      </p:sp>
      <p:sp>
        <p:nvSpPr>
          <p:cNvPr id="8" name="Rectangle: Rounded Corners 7">
            <a:extLst>
              <a:ext uri="{FF2B5EF4-FFF2-40B4-BE49-F238E27FC236}">
                <a16:creationId xmlns:a16="http://schemas.microsoft.com/office/drawing/2014/main" id="{AEB2208B-DC1F-44A9-8339-10403C383C75}"/>
              </a:ext>
            </a:extLst>
          </p:cNvPr>
          <p:cNvSpPr/>
          <p:nvPr/>
        </p:nvSpPr>
        <p:spPr>
          <a:xfrm>
            <a:off x="678205" y="1993692"/>
            <a:ext cx="10824993" cy="4762808"/>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r>
              <a:rPr lang="en-GB" sz="2000" dirty="0">
                <a:latin typeface="Century Gothic" panose="020B0502020202020204" pitchFamily="34" charset="0"/>
                <a:cs typeface="Segoe UI" panose="020B0502040204020203" pitchFamily="34" charset="0"/>
              </a:rPr>
              <a:t>Encourage the pupils to respond with their own prayers in the class prayer space/area. You could use the school’s prayer or the Lord’s Prayer:</a:t>
            </a:r>
          </a:p>
          <a:p>
            <a:pPr algn="ctr"/>
            <a:endParaRPr lang="en-GB" sz="2000" dirty="0">
              <a:latin typeface="Century Gothic" panose="020B0502020202020204" pitchFamily="34" charset="0"/>
              <a:cs typeface="Segoe UI" panose="020B0502040204020203" pitchFamily="34" charset="0"/>
            </a:endParaRPr>
          </a:p>
          <a:p>
            <a:pPr algn="ctr"/>
            <a:r>
              <a:rPr lang="en-GB" sz="2000" b="1" dirty="0">
                <a:latin typeface="Century Gothic" panose="020B0502020202020204" pitchFamily="34" charset="0"/>
                <a:cs typeface="Segoe UI" panose="020B0502040204020203" pitchFamily="34" charset="0"/>
              </a:rPr>
              <a:t>Our Father, in heaven,</a:t>
            </a:r>
          </a:p>
          <a:p>
            <a:pPr algn="ctr"/>
            <a:r>
              <a:rPr lang="en-GB" sz="2000" b="1" dirty="0">
                <a:latin typeface="Century Gothic" panose="020B0502020202020204" pitchFamily="34" charset="0"/>
                <a:cs typeface="Segoe UI" panose="020B0502040204020203" pitchFamily="34" charset="0"/>
              </a:rPr>
              <a:t>Holy is your name.</a:t>
            </a:r>
          </a:p>
          <a:p>
            <a:pPr algn="ctr"/>
            <a:r>
              <a:rPr lang="en-GB" sz="2000" b="1" dirty="0">
                <a:latin typeface="Century Gothic" panose="020B0502020202020204" pitchFamily="34" charset="0"/>
                <a:cs typeface="Segoe UI" panose="020B0502040204020203" pitchFamily="34" charset="0"/>
              </a:rPr>
              <a:t>Your Kingdom come,</a:t>
            </a:r>
          </a:p>
          <a:p>
            <a:pPr algn="ctr"/>
            <a:r>
              <a:rPr lang="en-GB" sz="2000" b="1" dirty="0">
                <a:latin typeface="Century Gothic" panose="020B0502020202020204" pitchFamily="34" charset="0"/>
                <a:cs typeface="Segoe UI" panose="020B0502040204020203" pitchFamily="34" charset="0"/>
              </a:rPr>
              <a:t>Your will be done on earth, as it is in heaven.</a:t>
            </a:r>
          </a:p>
          <a:p>
            <a:pPr algn="ctr"/>
            <a:r>
              <a:rPr lang="en-GB" sz="2000" b="1" dirty="0">
                <a:latin typeface="Century Gothic" panose="020B0502020202020204" pitchFamily="34" charset="0"/>
                <a:cs typeface="Segoe UI" panose="020B0502040204020203" pitchFamily="34" charset="0"/>
              </a:rPr>
              <a:t>Give us this day our daily bread,</a:t>
            </a:r>
          </a:p>
          <a:p>
            <a:pPr algn="ctr"/>
            <a:r>
              <a:rPr lang="en-GB" sz="2000" b="1" dirty="0">
                <a:latin typeface="Century Gothic" panose="020B0502020202020204" pitchFamily="34" charset="0"/>
                <a:cs typeface="Segoe UI" panose="020B0502040204020203" pitchFamily="34" charset="0"/>
              </a:rPr>
              <a:t>And forgive us our sins,</a:t>
            </a:r>
          </a:p>
          <a:p>
            <a:pPr algn="ctr"/>
            <a:r>
              <a:rPr lang="en-GB" sz="2000" b="1" dirty="0">
                <a:latin typeface="Century Gothic" panose="020B0502020202020204" pitchFamily="34" charset="0"/>
                <a:cs typeface="Segoe UI" panose="020B0502040204020203" pitchFamily="34" charset="0"/>
              </a:rPr>
              <a:t>As we forgive those who sin against us,</a:t>
            </a:r>
          </a:p>
          <a:p>
            <a:pPr algn="ctr"/>
            <a:r>
              <a:rPr lang="en-GB" sz="2000" b="1" dirty="0">
                <a:latin typeface="Century Gothic" panose="020B0502020202020204" pitchFamily="34" charset="0"/>
                <a:cs typeface="Segoe UI" panose="020B0502040204020203" pitchFamily="34" charset="0"/>
              </a:rPr>
              <a:t>And lead us not into temptation,</a:t>
            </a:r>
          </a:p>
          <a:p>
            <a:pPr algn="ctr"/>
            <a:r>
              <a:rPr lang="en-GB" sz="2000" b="1" dirty="0">
                <a:latin typeface="Century Gothic" panose="020B0502020202020204" pitchFamily="34" charset="0"/>
                <a:cs typeface="Segoe UI" panose="020B0502040204020203" pitchFamily="34" charset="0"/>
              </a:rPr>
              <a:t>But deliver us from evil.</a:t>
            </a:r>
          </a:p>
          <a:p>
            <a:pPr algn="ctr"/>
            <a:r>
              <a:rPr lang="en-GB" sz="2000" b="1" dirty="0">
                <a:latin typeface="Century Gothic" panose="020B0502020202020204" pitchFamily="34" charset="0"/>
                <a:cs typeface="Segoe UI" panose="020B0502040204020203" pitchFamily="34" charset="0"/>
              </a:rPr>
              <a:t>Amen.</a:t>
            </a:r>
          </a:p>
          <a:p>
            <a:r>
              <a:rPr lang="en-GB" sz="2400" dirty="0">
                <a:latin typeface="Century Gothic" panose="020B0502020202020204" pitchFamily="34" charset="0"/>
                <a:cs typeface="Segoe UI" panose="020B0502040204020203" pitchFamily="34" charset="0"/>
              </a:rPr>
              <a:t>	</a:t>
            </a:r>
            <a:endParaRPr lang="en-GB" sz="2400" dirty="0">
              <a:latin typeface="Segoe UI" panose="020B0502040204020203" pitchFamily="34" charset="0"/>
              <a:cs typeface="Segoe UI" panose="020B0502040204020203" pitchFamily="34" charset="0"/>
            </a:endParaRPr>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2"/>
          <a:stretch>
            <a:fillRect/>
          </a:stretch>
        </p:blipFill>
        <p:spPr>
          <a:xfrm>
            <a:off x="141169" y="5103248"/>
            <a:ext cx="1278686" cy="1653252"/>
          </a:xfrm>
          <a:prstGeom prst="rect">
            <a:avLst/>
          </a:prstGeom>
        </p:spPr>
      </p:pic>
    </p:spTree>
    <p:extLst>
      <p:ext uri="{BB962C8B-B14F-4D97-AF65-F5344CB8AC3E}">
        <p14:creationId xmlns:p14="http://schemas.microsoft.com/office/powerpoint/2010/main" val="20780601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11">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8" name="Rectangle 17">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Icon&#10;&#10;Description automatically generated">
            <a:extLst>
              <a:ext uri="{FF2B5EF4-FFF2-40B4-BE49-F238E27FC236}">
                <a16:creationId xmlns:a16="http://schemas.microsoft.com/office/drawing/2014/main" id="{21F98A14-C471-4F62-BD64-15FDC07CCC5A}"/>
              </a:ext>
            </a:extLst>
          </p:cNvPr>
          <p:cNvPicPr>
            <a:picLocks noChangeAspect="1"/>
          </p:cNvPicPr>
          <p:nvPr/>
        </p:nvPicPr>
        <p:blipFill>
          <a:blip r:embed="rId2"/>
          <a:stretch>
            <a:fillRect/>
          </a:stretch>
        </p:blipFill>
        <p:spPr>
          <a:xfrm>
            <a:off x="1640087" y="1208531"/>
            <a:ext cx="5100958" cy="4735069"/>
          </a:xfrm>
          <a:prstGeom prst="rect">
            <a:avLst/>
          </a:prstGeom>
        </p:spPr>
      </p:pic>
      <p:sp>
        <p:nvSpPr>
          <p:cNvPr id="20" name="Rectangle 19">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5" y="1419225"/>
            <a:ext cx="3081576" cy="2085869"/>
          </a:xfrm>
        </p:spPr>
        <p:txBody>
          <a:bodyPr vert="horz" lIns="91440" tIns="45720" rIns="91440" bIns="45720" rtlCol="0" anchor="b">
            <a:normAutofit/>
          </a:bodyPr>
          <a:lstStyle/>
          <a:p>
            <a:r>
              <a:rPr lang="en-US" sz="3600" b="1" dirty="0">
                <a:solidFill>
                  <a:srgbClr val="FFFFFF"/>
                </a:solidFill>
                <a:latin typeface="Century Gothic" panose="020B0502020202020204" pitchFamily="34" charset="0"/>
              </a:rPr>
              <a:t>Thursday</a:t>
            </a:r>
          </a:p>
        </p:txBody>
      </p:sp>
    </p:spTree>
    <p:extLst>
      <p:ext uri="{BB962C8B-B14F-4D97-AF65-F5344CB8AC3E}">
        <p14:creationId xmlns:p14="http://schemas.microsoft.com/office/powerpoint/2010/main" val="265141776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11">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8" name="Rectangle 17">
            <a:extLst>
              <a:ext uri="{FF2B5EF4-FFF2-40B4-BE49-F238E27FC236}">
                <a16:creationId xmlns:a16="http://schemas.microsoft.com/office/drawing/2014/main" id="{5CC2B463-6BD5-411E-A3CA-67A9FE0031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E83E6F24-3E64-4893-9F13-7BEE01C841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6851" y="723899"/>
            <a:ext cx="7498616"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4642843" y="1272116"/>
            <a:ext cx="6798608" cy="2085869"/>
          </a:xfrm>
        </p:spPr>
        <p:txBody>
          <a:bodyPr vert="horz" lIns="91440" tIns="45720" rIns="91440" bIns="45720" rtlCol="0" anchor="b">
            <a:normAutofit fontScale="90000"/>
          </a:bodyPr>
          <a:lstStyle/>
          <a:p>
            <a:pPr>
              <a:lnSpc>
                <a:spcPct val="90000"/>
              </a:lnSpc>
            </a:pPr>
            <a:br>
              <a:rPr lang="en-US" sz="2200" cap="none" dirty="0">
                <a:solidFill>
                  <a:srgbClr val="FFFFFF"/>
                </a:solidFill>
                <a:latin typeface="Century Gothic" panose="020B0502020202020204" pitchFamily="34" charset="0"/>
                <a:cs typeface="Segoe UI" panose="020B0502040204020203" pitchFamily="34" charset="0"/>
              </a:rPr>
            </a:br>
            <a:br>
              <a:rPr lang="en-US" sz="2200" cap="none" dirty="0">
                <a:solidFill>
                  <a:srgbClr val="FFFFFF"/>
                </a:solidFill>
                <a:latin typeface="Century Gothic" panose="020B0502020202020204" pitchFamily="34" charset="0"/>
                <a:cs typeface="Segoe UI" panose="020B0502040204020203" pitchFamily="34" charset="0"/>
              </a:rPr>
            </a:br>
            <a:r>
              <a:rPr lang="en-US" sz="2000" cap="none" dirty="0">
                <a:solidFill>
                  <a:srgbClr val="FFFFFF"/>
                </a:solidFill>
                <a:latin typeface="Century Gothic" panose="020B0502020202020204" pitchFamily="34" charset="0"/>
                <a:cs typeface="Segoe UI" panose="020B0502040204020203" pitchFamily="34" charset="0"/>
              </a:rPr>
              <a:t>Use the Meditation resource alongside the Spiritual Encounters – </a:t>
            </a:r>
            <a:r>
              <a:rPr lang="en-US" sz="2000" cap="none" dirty="0">
                <a:solidFill>
                  <a:srgbClr val="FFFFFF"/>
                </a:solidFill>
                <a:latin typeface="Century Gothic" panose="020B0502020202020204" pitchFamily="34" charset="0"/>
                <a:cs typeface="Segoe UI" panose="020B0502040204020203" pitchFamily="34" charset="0"/>
                <a:hlinkClick r:id="rId2"/>
              </a:rPr>
              <a:t>bible-based meditation teacher’s pack</a:t>
            </a:r>
            <a:r>
              <a:rPr lang="en-US" sz="2000" cap="none" dirty="0">
                <a:solidFill>
                  <a:srgbClr val="FFFFFF"/>
                </a:solidFill>
                <a:latin typeface="Century Gothic" panose="020B0502020202020204" pitchFamily="34" charset="0"/>
                <a:cs typeface="Segoe UI" panose="020B0502040204020203" pitchFamily="34" charset="0"/>
              </a:rPr>
              <a:t>:</a:t>
            </a:r>
            <a:br>
              <a:rPr lang="en-US" sz="2000" cap="none" dirty="0">
                <a:solidFill>
                  <a:srgbClr val="FFFFFF"/>
                </a:solidFill>
                <a:latin typeface="Century Gothic" panose="020B0502020202020204" pitchFamily="34" charset="0"/>
                <a:cs typeface="Segoe UI" panose="020B0502040204020203" pitchFamily="34" charset="0"/>
              </a:rPr>
            </a:br>
            <a:br>
              <a:rPr lang="en-US" sz="2000" cap="none" dirty="0">
                <a:solidFill>
                  <a:srgbClr val="FFFFFF"/>
                </a:solidFill>
                <a:latin typeface="Century Gothic" panose="020B0502020202020204" pitchFamily="34" charset="0"/>
                <a:cs typeface="Segoe UI" panose="020B0502040204020203" pitchFamily="34" charset="0"/>
              </a:rPr>
            </a:br>
            <a:br>
              <a:rPr lang="en-US" sz="2200" cap="none" dirty="0">
                <a:solidFill>
                  <a:srgbClr val="FFFFFF"/>
                </a:solidFill>
                <a:latin typeface="Century Gothic" panose="020B0502020202020204" pitchFamily="34" charset="0"/>
                <a:cs typeface="Segoe UI" panose="020B0502040204020203" pitchFamily="34" charset="0"/>
              </a:rPr>
            </a:br>
            <a:br>
              <a:rPr lang="en-US" sz="2200" cap="none" dirty="0">
                <a:solidFill>
                  <a:srgbClr val="FFFFFF"/>
                </a:solidFill>
                <a:latin typeface="Century Gothic" panose="020B0502020202020204" pitchFamily="34" charset="0"/>
                <a:cs typeface="Segoe UI" panose="020B0502040204020203" pitchFamily="34" charset="0"/>
              </a:rPr>
            </a:br>
            <a:br>
              <a:rPr lang="en-US" sz="2200" cap="none" dirty="0">
                <a:solidFill>
                  <a:srgbClr val="FFFFFF"/>
                </a:solidFill>
                <a:latin typeface="Century Gothic" panose="020B0502020202020204" pitchFamily="34" charset="0"/>
                <a:cs typeface="Segoe UI" panose="020B0502040204020203" pitchFamily="34" charset="0"/>
              </a:rPr>
            </a:br>
            <a:br>
              <a:rPr lang="en-GB" sz="2200" cap="none" dirty="0">
                <a:solidFill>
                  <a:srgbClr val="FFFFFF"/>
                </a:solidFill>
                <a:latin typeface="Century Gothic" panose="020B0502020202020204" pitchFamily="34" charset="0"/>
                <a:cs typeface="Segoe UI" panose="020B0502040204020203" pitchFamily="34" charset="0"/>
              </a:rPr>
            </a:br>
            <a:br>
              <a:rPr lang="en-US" sz="2200" cap="none" dirty="0">
                <a:solidFill>
                  <a:srgbClr val="FFFFFF"/>
                </a:solidFill>
                <a:latin typeface="Century Gothic" panose="020B0502020202020204" pitchFamily="34" charset="0"/>
                <a:cs typeface="Segoe UI" panose="020B0502040204020203" pitchFamily="34" charset="0"/>
              </a:rPr>
            </a:br>
            <a:br>
              <a:rPr lang="en-US" sz="900" dirty="0">
                <a:solidFill>
                  <a:srgbClr val="FFFFFF"/>
                </a:solidFill>
              </a:rPr>
            </a:br>
            <a:endParaRPr lang="en-US" sz="900" dirty="0">
              <a:solidFill>
                <a:srgbClr val="FFFFFF"/>
              </a:solidFill>
            </a:endParaRPr>
          </a:p>
        </p:txBody>
      </p:sp>
      <p:pic>
        <p:nvPicPr>
          <p:cNvPr id="3" name="Picture 2" descr="Icon&#10;&#10;Description automatically generated">
            <a:extLst>
              <a:ext uri="{FF2B5EF4-FFF2-40B4-BE49-F238E27FC236}">
                <a16:creationId xmlns:a16="http://schemas.microsoft.com/office/drawing/2014/main" id="{21F98A14-C471-4F62-BD64-15FDC07CCC5A}"/>
              </a:ext>
            </a:extLst>
          </p:cNvPr>
          <p:cNvPicPr>
            <a:picLocks noChangeAspect="1"/>
          </p:cNvPicPr>
          <p:nvPr/>
        </p:nvPicPr>
        <p:blipFill>
          <a:blip r:embed="rId3"/>
          <a:stretch>
            <a:fillRect/>
          </a:stretch>
        </p:blipFill>
        <p:spPr>
          <a:xfrm>
            <a:off x="931166" y="2315051"/>
            <a:ext cx="2716911" cy="2522028"/>
          </a:xfrm>
          <a:prstGeom prst="rect">
            <a:avLst/>
          </a:prstGeom>
        </p:spPr>
      </p:pic>
      <p:pic>
        <p:nvPicPr>
          <p:cNvPr id="4" name="Picture 3">
            <a:extLst>
              <a:ext uri="{FF2B5EF4-FFF2-40B4-BE49-F238E27FC236}">
                <a16:creationId xmlns:a16="http://schemas.microsoft.com/office/drawing/2014/main" id="{34DF501D-41DB-46AF-AB11-B54FD77501FB}"/>
              </a:ext>
            </a:extLst>
          </p:cNvPr>
          <p:cNvPicPr>
            <a:picLocks noChangeAspect="1"/>
          </p:cNvPicPr>
          <p:nvPr/>
        </p:nvPicPr>
        <p:blipFill>
          <a:blip r:embed="rId4"/>
          <a:stretch>
            <a:fillRect/>
          </a:stretch>
        </p:blipFill>
        <p:spPr>
          <a:xfrm>
            <a:off x="4809067" y="1753551"/>
            <a:ext cx="6564651" cy="4305301"/>
          </a:xfrm>
          <a:prstGeom prst="rect">
            <a:avLst/>
          </a:prstGeom>
        </p:spPr>
      </p:pic>
    </p:spTree>
    <p:extLst>
      <p:ext uri="{BB962C8B-B14F-4D97-AF65-F5344CB8AC3E}">
        <p14:creationId xmlns:p14="http://schemas.microsoft.com/office/powerpoint/2010/main" val="2719027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12">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14">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16">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9" name="Rectangle 18">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7249EEA-BC2E-4468-8249-D70D484952BB}"/>
              </a:ext>
            </a:extLst>
          </p:cNvPr>
          <p:cNvPicPr>
            <a:picLocks noChangeAspect="1"/>
          </p:cNvPicPr>
          <p:nvPr/>
        </p:nvPicPr>
        <p:blipFill>
          <a:blip r:embed="rId2"/>
          <a:stretch>
            <a:fillRect/>
          </a:stretch>
        </p:blipFill>
        <p:spPr>
          <a:xfrm>
            <a:off x="1125796" y="1208531"/>
            <a:ext cx="6129539" cy="4735069"/>
          </a:xfrm>
          <a:prstGeom prst="rect">
            <a:avLst/>
          </a:prstGeom>
        </p:spPr>
      </p:pic>
      <p:sp>
        <p:nvSpPr>
          <p:cNvPr id="21" name="Rectangle 20">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5" y="1419225"/>
            <a:ext cx="3081576" cy="2085869"/>
          </a:xfrm>
        </p:spPr>
        <p:txBody>
          <a:bodyPr vert="horz" lIns="91440" tIns="45720" rIns="91440" bIns="45720" rtlCol="0" anchor="b">
            <a:normAutofit/>
          </a:bodyPr>
          <a:lstStyle/>
          <a:p>
            <a:r>
              <a:rPr lang="en-US" sz="3600" b="1" dirty="0">
                <a:solidFill>
                  <a:srgbClr val="FFFFFF"/>
                </a:solidFill>
                <a:latin typeface="Century Gothic" panose="020B0502020202020204" pitchFamily="34" charset="0"/>
              </a:rPr>
              <a:t>Friday</a:t>
            </a:r>
          </a:p>
        </p:txBody>
      </p:sp>
    </p:spTree>
    <p:extLst>
      <p:ext uri="{BB962C8B-B14F-4D97-AF65-F5344CB8AC3E}">
        <p14:creationId xmlns:p14="http://schemas.microsoft.com/office/powerpoint/2010/main" val="338707214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8F404549-B4DC-481C-926C-DED3EF1C58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14406"/>
            <a:ext cx="12192000" cy="624359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1E8FD5CD-351E-4B06-8B78-BD5102D009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2377" y="614407"/>
            <a:ext cx="3707477" cy="561177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601255" y="702156"/>
            <a:ext cx="3409783" cy="1013800"/>
          </a:xfrm>
        </p:spPr>
        <p:txBody>
          <a:bodyPr vert="horz" lIns="91440" tIns="45720" rIns="91440" bIns="45720" rtlCol="0" anchor="b">
            <a:normAutofit/>
          </a:bodyPr>
          <a:lstStyle/>
          <a:p>
            <a:br>
              <a:rPr lang="en-US"/>
            </a:br>
            <a:endParaRPr lang="en-US"/>
          </a:p>
        </p:txBody>
      </p:sp>
      <p:sp>
        <p:nvSpPr>
          <p:cNvPr id="17" name="TextBox 16">
            <a:extLst>
              <a:ext uri="{FF2B5EF4-FFF2-40B4-BE49-F238E27FC236}">
                <a16:creationId xmlns:a16="http://schemas.microsoft.com/office/drawing/2014/main" id="{B7DBD0C3-6AFE-46BD-8ABC-CDC8962CCE63}"/>
              </a:ext>
            </a:extLst>
          </p:cNvPr>
          <p:cNvSpPr txBox="1"/>
          <p:nvPr/>
        </p:nvSpPr>
        <p:spPr>
          <a:xfrm>
            <a:off x="591224" y="1119035"/>
            <a:ext cx="3409782" cy="4647954"/>
          </a:xfrm>
          <a:prstGeom prst="rect">
            <a:avLst/>
          </a:prstGeom>
        </p:spPr>
        <p:txBody>
          <a:bodyPr vert="horz" lIns="91440" tIns="45720" rIns="91440" bIns="45720" rtlCol="0" anchor="ctr">
            <a:normAutofit fontScale="92500" lnSpcReduction="10000"/>
          </a:bodyPr>
          <a:lstStyle/>
          <a:p>
            <a:pPr>
              <a:spcBef>
                <a:spcPct val="20000"/>
              </a:spcBef>
              <a:spcAft>
                <a:spcPts val="600"/>
              </a:spcAft>
              <a:buClr>
                <a:schemeClr val="accent2"/>
              </a:buClr>
              <a:buSzPct val="92000"/>
            </a:pPr>
            <a:r>
              <a:rPr lang="en-US" sz="2000" dirty="0">
                <a:solidFill>
                  <a:schemeClr val="bg1"/>
                </a:solidFill>
                <a:latin typeface="Century Gothic" panose="020B0502020202020204" pitchFamily="34" charset="0"/>
                <a:cs typeface="Segoe UI" panose="020B0502040204020203" pitchFamily="34" charset="0"/>
              </a:rPr>
              <a:t>Take this time to celebrate what has happened during the week – you may want to give out </a:t>
            </a:r>
            <a:r>
              <a:rPr lang="en-US" sz="2000" b="1" dirty="0">
                <a:solidFill>
                  <a:srgbClr val="FF0000"/>
                </a:solidFill>
                <a:latin typeface="Century Gothic" panose="020B0502020202020204" pitchFamily="34" charset="0"/>
                <a:cs typeface="Segoe UI" panose="020B0502040204020203" pitchFamily="34" charset="0"/>
              </a:rPr>
              <a:t>awards (The red balloon award). </a:t>
            </a:r>
            <a:r>
              <a:rPr lang="en-US" sz="2000" dirty="0">
                <a:solidFill>
                  <a:schemeClr val="bg1"/>
                </a:solidFill>
                <a:latin typeface="Century Gothic" panose="020B0502020202020204" pitchFamily="34" charset="0"/>
                <a:cs typeface="Segoe UI" panose="020B0502040204020203" pitchFamily="34" charset="0"/>
              </a:rPr>
              <a:t>If possible, join the bubbles using Zoom or Teams so that the whole school can come together in a time of celebration.</a:t>
            </a:r>
            <a:br>
              <a:rPr lang="en-US" sz="2000" dirty="0">
                <a:solidFill>
                  <a:schemeClr val="bg1"/>
                </a:solidFill>
                <a:latin typeface="Century Gothic" panose="020B0502020202020204" pitchFamily="34" charset="0"/>
                <a:cs typeface="Segoe UI" panose="020B0502040204020203" pitchFamily="34" charset="0"/>
              </a:rPr>
            </a:br>
            <a:br>
              <a:rPr lang="en-US" sz="2000" dirty="0">
                <a:solidFill>
                  <a:schemeClr val="bg1"/>
                </a:solidFill>
                <a:latin typeface="Century Gothic" panose="020B0502020202020204" pitchFamily="34" charset="0"/>
                <a:cs typeface="Segoe UI" panose="020B0502040204020203" pitchFamily="34" charset="0"/>
              </a:rPr>
            </a:br>
            <a:r>
              <a:rPr lang="en-US" sz="2000" dirty="0">
                <a:solidFill>
                  <a:schemeClr val="bg1"/>
                </a:solidFill>
                <a:latin typeface="Century Gothic" panose="020B0502020202020204" pitchFamily="34" charset="0"/>
                <a:cs typeface="Segoe UI" panose="020B0502040204020203" pitchFamily="34" charset="0"/>
              </a:rPr>
              <a:t>Remember that this should also be a time of worship and celebration so begin with a gathering, include a prayer, a blessing, and a song of celebration.</a:t>
            </a:r>
          </a:p>
        </p:txBody>
      </p:sp>
      <p:pic>
        <p:nvPicPr>
          <p:cNvPr id="3" name="Picture 2">
            <a:extLst>
              <a:ext uri="{FF2B5EF4-FFF2-40B4-BE49-F238E27FC236}">
                <a16:creationId xmlns:a16="http://schemas.microsoft.com/office/drawing/2014/main" id="{28822880-3CA1-49A5-B917-2951EDB4EBBC}"/>
              </a:ext>
            </a:extLst>
          </p:cNvPr>
          <p:cNvPicPr>
            <a:picLocks noChangeAspect="1"/>
          </p:cNvPicPr>
          <p:nvPr/>
        </p:nvPicPr>
        <p:blipFill>
          <a:blip r:embed="rId2"/>
          <a:stretch>
            <a:fillRect/>
          </a:stretch>
        </p:blipFill>
        <p:spPr>
          <a:xfrm>
            <a:off x="7373695" y="702156"/>
            <a:ext cx="1535180" cy="1887972"/>
          </a:xfrm>
          <a:prstGeom prst="rect">
            <a:avLst/>
          </a:prstGeom>
        </p:spPr>
      </p:pic>
      <p:pic>
        <p:nvPicPr>
          <p:cNvPr id="9" name="Picture 8">
            <a:extLst>
              <a:ext uri="{FF2B5EF4-FFF2-40B4-BE49-F238E27FC236}">
                <a16:creationId xmlns:a16="http://schemas.microsoft.com/office/drawing/2014/main" id="{96C86DC7-4CF1-4564-8E70-05141F6EC946}"/>
              </a:ext>
            </a:extLst>
          </p:cNvPr>
          <p:cNvPicPr>
            <a:picLocks noChangeAspect="1"/>
          </p:cNvPicPr>
          <p:nvPr/>
        </p:nvPicPr>
        <p:blipFill>
          <a:blip r:embed="rId2"/>
          <a:stretch>
            <a:fillRect/>
          </a:stretch>
        </p:blipFill>
        <p:spPr>
          <a:xfrm rot="1264402">
            <a:off x="10056321" y="1062008"/>
            <a:ext cx="1535180" cy="1887972"/>
          </a:xfrm>
          <a:prstGeom prst="rect">
            <a:avLst/>
          </a:prstGeom>
        </p:spPr>
      </p:pic>
      <p:pic>
        <p:nvPicPr>
          <p:cNvPr id="10" name="Picture 9">
            <a:extLst>
              <a:ext uri="{FF2B5EF4-FFF2-40B4-BE49-F238E27FC236}">
                <a16:creationId xmlns:a16="http://schemas.microsoft.com/office/drawing/2014/main" id="{664FA00E-902E-48FF-B8A3-43C9507FB2E5}"/>
              </a:ext>
            </a:extLst>
          </p:cNvPr>
          <p:cNvPicPr>
            <a:picLocks noChangeAspect="1"/>
          </p:cNvPicPr>
          <p:nvPr/>
        </p:nvPicPr>
        <p:blipFill>
          <a:blip r:embed="rId2"/>
          <a:stretch>
            <a:fillRect/>
          </a:stretch>
        </p:blipFill>
        <p:spPr>
          <a:xfrm rot="20031729">
            <a:off x="4809939" y="1313427"/>
            <a:ext cx="1535180" cy="1887972"/>
          </a:xfrm>
          <a:prstGeom prst="rect">
            <a:avLst/>
          </a:prstGeom>
        </p:spPr>
      </p:pic>
      <p:sp>
        <p:nvSpPr>
          <p:cNvPr id="11" name="TextBox 10">
            <a:extLst>
              <a:ext uri="{FF2B5EF4-FFF2-40B4-BE49-F238E27FC236}">
                <a16:creationId xmlns:a16="http://schemas.microsoft.com/office/drawing/2014/main" id="{4A53E37B-EB55-468C-89E7-63BB6E3BE645}"/>
              </a:ext>
            </a:extLst>
          </p:cNvPr>
          <p:cNvSpPr txBox="1"/>
          <p:nvPr/>
        </p:nvSpPr>
        <p:spPr>
          <a:xfrm>
            <a:off x="4793150" y="2883113"/>
            <a:ext cx="1620516" cy="373267"/>
          </a:xfrm>
          <a:prstGeom prst="rect">
            <a:avLst/>
          </a:prstGeom>
          <a:solidFill>
            <a:srgbClr val="FFFF00"/>
          </a:solidFill>
        </p:spPr>
        <p:txBody>
          <a:bodyPr wrap="square" rtlCol="0">
            <a:spAutoFit/>
          </a:bodyPr>
          <a:lstStyle/>
          <a:p>
            <a:pPr algn="ctr"/>
            <a:r>
              <a:rPr lang="en-GB" dirty="0">
                <a:latin typeface="Comic Sans MS" panose="030F0702030302020204" pitchFamily="66" charset="0"/>
              </a:rPr>
              <a:t>Love</a:t>
            </a:r>
          </a:p>
        </p:txBody>
      </p:sp>
      <p:sp>
        <p:nvSpPr>
          <p:cNvPr id="12" name="TextBox 11">
            <a:extLst>
              <a:ext uri="{FF2B5EF4-FFF2-40B4-BE49-F238E27FC236}">
                <a16:creationId xmlns:a16="http://schemas.microsoft.com/office/drawing/2014/main" id="{2A020575-DC82-4A62-9816-6DEB68A126CC}"/>
              </a:ext>
            </a:extLst>
          </p:cNvPr>
          <p:cNvSpPr txBox="1"/>
          <p:nvPr/>
        </p:nvSpPr>
        <p:spPr>
          <a:xfrm>
            <a:off x="7373695" y="2846843"/>
            <a:ext cx="1620516" cy="373267"/>
          </a:xfrm>
          <a:prstGeom prst="rect">
            <a:avLst/>
          </a:prstGeom>
          <a:solidFill>
            <a:srgbClr val="FFFF00"/>
          </a:solidFill>
        </p:spPr>
        <p:txBody>
          <a:bodyPr wrap="square" rtlCol="0">
            <a:spAutoFit/>
          </a:bodyPr>
          <a:lstStyle/>
          <a:p>
            <a:pPr algn="ctr"/>
            <a:r>
              <a:rPr lang="en-GB" dirty="0">
                <a:latin typeface="Comic Sans MS" panose="030F0702030302020204" pitchFamily="66" charset="0"/>
              </a:rPr>
              <a:t>Patience </a:t>
            </a:r>
          </a:p>
        </p:txBody>
      </p:sp>
      <p:sp>
        <p:nvSpPr>
          <p:cNvPr id="13" name="TextBox 12">
            <a:extLst>
              <a:ext uri="{FF2B5EF4-FFF2-40B4-BE49-F238E27FC236}">
                <a16:creationId xmlns:a16="http://schemas.microsoft.com/office/drawing/2014/main" id="{7071CC6B-4E95-4586-AE7F-68EC8261662F}"/>
              </a:ext>
            </a:extLst>
          </p:cNvPr>
          <p:cNvSpPr txBox="1"/>
          <p:nvPr/>
        </p:nvSpPr>
        <p:spPr>
          <a:xfrm rot="1184836">
            <a:off x="9469331" y="3020536"/>
            <a:ext cx="1620516" cy="373267"/>
          </a:xfrm>
          <a:prstGeom prst="rect">
            <a:avLst/>
          </a:prstGeom>
          <a:solidFill>
            <a:srgbClr val="FFFF00"/>
          </a:solidFill>
        </p:spPr>
        <p:txBody>
          <a:bodyPr wrap="square" rtlCol="0">
            <a:spAutoFit/>
          </a:bodyPr>
          <a:lstStyle/>
          <a:p>
            <a:pPr algn="ctr"/>
            <a:r>
              <a:rPr lang="en-GB" dirty="0">
                <a:latin typeface="Comic Sans MS" panose="030F0702030302020204" pitchFamily="66" charset="0"/>
              </a:rPr>
              <a:t>Kindness  </a:t>
            </a:r>
          </a:p>
        </p:txBody>
      </p:sp>
      <p:pic>
        <p:nvPicPr>
          <p:cNvPr id="7" name="Picture 6">
            <a:extLst>
              <a:ext uri="{FF2B5EF4-FFF2-40B4-BE49-F238E27FC236}">
                <a16:creationId xmlns:a16="http://schemas.microsoft.com/office/drawing/2014/main" id="{5A50992C-21E5-4F9A-9C81-B7D79B21B132}"/>
              </a:ext>
            </a:extLst>
          </p:cNvPr>
          <p:cNvPicPr>
            <a:picLocks noChangeAspect="1"/>
          </p:cNvPicPr>
          <p:nvPr/>
        </p:nvPicPr>
        <p:blipFill>
          <a:blip r:embed="rId3"/>
          <a:stretch>
            <a:fillRect/>
          </a:stretch>
        </p:blipFill>
        <p:spPr>
          <a:xfrm>
            <a:off x="6242638" y="3419559"/>
            <a:ext cx="3775643" cy="3173848"/>
          </a:xfrm>
          <a:prstGeom prst="rect">
            <a:avLst/>
          </a:prstGeom>
        </p:spPr>
      </p:pic>
    </p:spTree>
    <p:extLst>
      <p:ext uri="{BB962C8B-B14F-4D97-AF65-F5344CB8AC3E}">
        <p14:creationId xmlns:p14="http://schemas.microsoft.com/office/powerpoint/2010/main" val="25017958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01" name="Rectangle 75">
            <a:extLst>
              <a:ext uri="{FF2B5EF4-FFF2-40B4-BE49-F238E27FC236}">
                <a16:creationId xmlns:a16="http://schemas.microsoft.com/office/drawing/2014/main" id="{EE15E636-2C9E-42CB-B482-436AA81BF9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2" name="Group 77">
            <a:extLst>
              <a:ext uri="{FF2B5EF4-FFF2-40B4-BE49-F238E27FC236}">
                <a16:creationId xmlns:a16="http://schemas.microsoft.com/office/drawing/2014/main" id="{01D4AEDF-0CF9-4271-ABB7-3D3489BB42D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38068" y="457200"/>
            <a:ext cx="3703320" cy="5935132"/>
            <a:chOff x="438068" y="457200"/>
            <a:chExt cx="3703320" cy="5935132"/>
          </a:xfrm>
        </p:grpSpPr>
        <p:sp>
          <p:nvSpPr>
            <p:cNvPr id="79" name="Rectangle 78">
              <a:extLst>
                <a:ext uri="{FF2B5EF4-FFF2-40B4-BE49-F238E27FC236}">
                  <a16:creationId xmlns:a16="http://schemas.microsoft.com/office/drawing/2014/main" id="{55CA534D-375A-405E-B686-06B63E6630B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8068" y="618067"/>
              <a:ext cx="3702134" cy="5774265"/>
            </a:xfrm>
            <a:prstGeom prst="rect">
              <a:avLst/>
            </a:prstGeom>
            <a:solidFill>
              <a:schemeClr val="accent1">
                <a:alpha val="97000"/>
              </a:schemeClr>
            </a:solidFill>
            <a:ln w="6350" cmpd="sng">
              <a:noFill/>
            </a:ln>
            <a:effectLst/>
          </p:spPr>
          <p:style>
            <a:lnRef idx="1">
              <a:schemeClr val="accent1"/>
            </a:lnRef>
            <a:fillRef idx="3">
              <a:schemeClr val="accent1"/>
            </a:fillRef>
            <a:effectRef idx="2">
              <a:schemeClr val="accent1"/>
            </a:effectRef>
            <a:fontRef idx="minor">
              <a:schemeClr val="lt1"/>
            </a:fontRef>
          </p:style>
        </p:sp>
        <p:sp>
          <p:nvSpPr>
            <p:cNvPr id="203" name="Rectangle 79">
              <a:extLst>
                <a:ext uri="{FF2B5EF4-FFF2-40B4-BE49-F238E27FC236}">
                  <a16:creationId xmlns:a16="http://schemas.microsoft.com/office/drawing/2014/main" id="{AA2342F7-EF54-4210-9029-E977C9D576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8068"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gr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584200" y="1585951"/>
            <a:ext cx="3412067" cy="1372177"/>
          </a:xfrm>
        </p:spPr>
        <p:txBody>
          <a:bodyPr vert="horz" lIns="91440" tIns="45720" rIns="91440" bIns="45720" rtlCol="0" anchor="ctr">
            <a:normAutofit fontScale="90000"/>
          </a:bodyPr>
          <a:lstStyle/>
          <a:p>
            <a:pPr>
              <a:lnSpc>
                <a:spcPct val="90000"/>
              </a:lnSpc>
            </a:pPr>
            <a:r>
              <a:rPr lang="en-US" sz="2700" b="1" dirty="0">
                <a:latin typeface="Century Gothic" panose="020B0502020202020204" pitchFamily="34" charset="0"/>
              </a:rPr>
              <a:t>Classroom Worship </a:t>
            </a:r>
            <a:br>
              <a:rPr lang="en-US" sz="2700" b="1" dirty="0">
                <a:latin typeface="Century Gothic" panose="020B0502020202020204" pitchFamily="34" charset="0"/>
              </a:rPr>
            </a:br>
            <a:br>
              <a:rPr lang="en-US" sz="2700" b="1" dirty="0">
                <a:latin typeface="Century Gothic" panose="020B0502020202020204" pitchFamily="34" charset="0"/>
              </a:rPr>
            </a:br>
            <a:r>
              <a:rPr lang="en-US" sz="2700" b="1" dirty="0">
                <a:latin typeface="Century Gothic" panose="020B0502020202020204" pitchFamily="34" charset="0"/>
              </a:rPr>
              <a:t>Reflection Space</a:t>
            </a:r>
            <a:br>
              <a:rPr lang="en-US" sz="2700" dirty="0">
                <a:latin typeface="Century Gothic" panose="020B0502020202020204" pitchFamily="34" charset="0"/>
              </a:rPr>
            </a:br>
            <a:br>
              <a:rPr lang="en-US" sz="2700" dirty="0">
                <a:latin typeface="Century Gothic" panose="020B0502020202020204" pitchFamily="34" charset="0"/>
              </a:rPr>
            </a:br>
            <a:br>
              <a:rPr lang="en-US" sz="900" dirty="0"/>
            </a:br>
            <a:br>
              <a:rPr lang="en-US" sz="900" dirty="0"/>
            </a:br>
            <a:br>
              <a:rPr lang="en-US" sz="900" dirty="0"/>
            </a:br>
            <a:br>
              <a:rPr lang="en-US" sz="900" dirty="0"/>
            </a:br>
            <a:endParaRPr lang="en-US" sz="900" dirty="0"/>
          </a:p>
        </p:txBody>
      </p:sp>
      <p:sp>
        <p:nvSpPr>
          <p:cNvPr id="5" name="Content Placeholder 4">
            <a:extLst>
              <a:ext uri="{FF2B5EF4-FFF2-40B4-BE49-F238E27FC236}">
                <a16:creationId xmlns:a16="http://schemas.microsoft.com/office/drawing/2014/main" id="{E7A6BE65-F111-4901-953B-3CBC056F1FAA}"/>
              </a:ext>
            </a:extLst>
          </p:cNvPr>
          <p:cNvSpPr>
            <a:spLocks noGrp="1"/>
          </p:cNvSpPr>
          <p:nvPr>
            <p:ph idx="1"/>
          </p:nvPr>
        </p:nvSpPr>
        <p:spPr>
          <a:xfrm>
            <a:off x="581193" y="2438399"/>
            <a:ext cx="3415074" cy="3564467"/>
          </a:xfrm>
        </p:spPr>
        <p:txBody>
          <a:bodyPr vert="horz" lIns="91440" tIns="45720" rIns="91440" bIns="45720" rtlCol="0">
            <a:normAutofit/>
          </a:bodyPr>
          <a:lstStyle/>
          <a:p>
            <a:pPr marL="0" indent="0" algn="ctr">
              <a:buNone/>
            </a:pPr>
            <a:r>
              <a:rPr lang="en-US" dirty="0">
                <a:solidFill>
                  <a:schemeClr val="bg1"/>
                </a:solidFill>
                <a:latin typeface="Comic Sans MS" panose="030F0702030302020204" pitchFamily="66" charset="0"/>
              </a:rPr>
              <a:t>This week’s parable challenges us to think about how we listen and respond to the messages we hear in our collective worships.  </a:t>
            </a:r>
          </a:p>
        </p:txBody>
      </p:sp>
      <p:pic>
        <p:nvPicPr>
          <p:cNvPr id="4" name="Picture 3">
            <a:extLst>
              <a:ext uri="{FF2B5EF4-FFF2-40B4-BE49-F238E27FC236}">
                <a16:creationId xmlns:a16="http://schemas.microsoft.com/office/drawing/2014/main" id="{83DB4C1A-2892-4E0C-931E-4B825FCAEF2E}"/>
              </a:ext>
            </a:extLst>
          </p:cNvPr>
          <p:cNvPicPr>
            <a:picLocks noChangeAspect="1"/>
          </p:cNvPicPr>
          <p:nvPr/>
        </p:nvPicPr>
        <p:blipFill>
          <a:blip r:embed="rId2"/>
          <a:stretch>
            <a:fillRect/>
          </a:stretch>
        </p:blipFill>
        <p:spPr>
          <a:xfrm>
            <a:off x="5158563" y="249722"/>
            <a:ext cx="5372100" cy="974109"/>
          </a:xfrm>
          <a:prstGeom prst="rect">
            <a:avLst/>
          </a:prstGeom>
        </p:spPr>
      </p:pic>
      <p:sp>
        <p:nvSpPr>
          <p:cNvPr id="12" name="Text Box 14">
            <a:extLst>
              <a:ext uri="{FF2B5EF4-FFF2-40B4-BE49-F238E27FC236}">
                <a16:creationId xmlns:a16="http://schemas.microsoft.com/office/drawing/2014/main" id="{DA918BC6-BE29-42B6-B279-AE804A06D52D}"/>
              </a:ext>
            </a:extLst>
          </p:cNvPr>
          <p:cNvSpPr txBox="1"/>
          <p:nvPr/>
        </p:nvSpPr>
        <p:spPr>
          <a:xfrm>
            <a:off x="6811855" y="1494382"/>
            <a:ext cx="2708492" cy="1888034"/>
          </a:xfrm>
          <a:prstGeom prst="rect">
            <a:avLst/>
          </a:prstGeom>
          <a:solidFill>
            <a:srgbClr val="FFFFCC"/>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1000"/>
              </a:spcAft>
            </a:pPr>
            <a:r>
              <a:rPr lang="en-GB" sz="1200" dirty="0">
                <a:latin typeface="Comic Sans MS" panose="030F0702030302020204" pitchFamily="66" charset="0"/>
                <a:ea typeface="Calibri" panose="020F0502020204030204" pitchFamily="34" charset="0"/>
                <a:cs typeface="Times New Roman" panose="02020603050405020304" pitchFamily="18" charset="0"/>
              </a:rPr>
              <a:t>Plant a seed in a pot. How might you decorate it to show a value that you want to live out in your own life? </a:t>
            </a:r>
          </a:p>
          <a:p>
            <a:pPr algn="ctr">
              <a:lnSpc>
                <a:spcPct val="115000"/>
              </a:lnSpc>
              <a:spcAft>
                <a:spcPts val="1000"/>
              </a:spcAft>
            </a:pPr>
            <a:r>
              <a:rPr lang="en-GB" sz="1200" dirty="0">
                <a:latin typeface="Comic Sans MS" panose="030F0702030302020204" pitchFamily="66" charset="0"/>
                <a:ea typeface="Calibri" panose="020F0502020204030204" pitchFamily="34" charset="0"/>
                <a:cs typeface="Times New Roman" panose="02020603050405020304" pitchFamily="18" charset="0"/>
              </a:rPr>
              <a:t>As you help the seed to grow, can you spend time reflecting on how you have lived out your chosen value</a:t>
            </a:r>
            <a:r>
              <a:rPr lang="en-GB" sz="1100" dirty="0">
                <a:latin typeface="Comic Sans MS" panose="030F0702030302020204" pitchFamily="66" charset="0"/>
                <a:ea typeface="Calibri" panose="020F0502020204030204" pitchFamily="34" charset="0"/>
                <a:cs typeface="Times New Roman" panose="02020603050405020304" pitchFamily="18" charset="0"/>
              </a:rPr>
              <a:t>. </a:t>
            </a:r>
            <a:endParaRPr lang="en-GB" sz="1100" dirty="0">
              <a:effectLst/>
              <a:latin typeface="Comic Sans MS" panose="030F0702030302020204" pitchFamily="66" charset="0"/>
              <a:ea typeface="Calibri" panose="020F0502020204030204" pitchFamily="34" charset="0"/>
              <a:cs typeface="Times New Roman" panose="02020603050405020304" pitchFamily="18" charset="0"/>
            </a:endParaRPr>
          </a:p>
        </p:txBody>
      </p:sp>
      <p:pic>
        <p:nvPicPr>
          <p:cNvPr id="8" name="Picture 7">
            <a:extLst>
              <a:ext uri="{FF2B5EF4-FFF2-40B4-BE49-F238E27FC236}">
                <a16:creationId xmlns:a16="http://schemas.microsoft.com/office/drawing/2014/main" id="{2461B5B9-7A19-468A-8073-E2CA331931F5}"/>
              </a:ext>
            </a:extLst>
          </p:cNvPr>
          <p:cNvPicPr>
            <a:picLocks noChangeAspect="1"/>
          </p:cNvPicPr>
          <p:nvPr/>
        </p:nvPicPr>
        <p:blipFill>
          <a:blip r:embed="rId3"/>
          <a:stretch>
            <a:fillRect/>
          </a:stretch>
        </p:blipFill>
        <p:spPr>
          <a:xfrm>
            <a:off x="4501382" y="3746007"/>
            <a:ext cx="7329437" cy="2153632"/>
          </a:xfrm>
          <a:prstGeom prst="rect">
            <a:avLst/>
          </a:prstGeom>
        </p:spPr>
      </p:pic>
      <p:sp>
        <p:nvSpPr>
          <p:cNvPr id="15" name="Speech Bubble: Oval 14">
            <a:extLst>
              <a:ext uri="{FF2B5EF4-FFF2-40B4-BE49-F238E27FC236}">
                <a16:creationId xmlns:a16="http://schemas.microsoft.com/office/drawing/2014/main" id="{64C4B872-0E5D-465C-9D62-454029E23811}"/>
              </a:ext>
            </a:extLst>
          </p:cNvPr>
          <p:cNvSpPr/>
          <p:nvPr/>
        </p:nvSpPr>
        <p:spPr>
          <a:xfrm>
            <a:off x="9687386" y="1473553"/>
            <a:ext cx="2337574" cy="1661263"/>
          </a:xfrm>
          <a:prstGeom prst="wedgeEllipseCallout">
            <a:avLst>
              <a:gd name="adj1" fmla="val 49131"/>
              <a:gd name="adj2" fmla="val 6735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omic Sans MS" panose="030F0702030302020204" pitchFamily="66" charset="0"/>
              </a:rPr>
              <a:t>Is there anything you want ask God to help you with?</a:t>
            </a:r>
          </a:p>
        </p:txBody>
      </p:sp>
      <p:sp>
        <p:nvSpPr>
          <p:cNvPr id="16" name="Speech Bubble: Oval 15">
            <a:extLst>
              <a:ext uri="{FF2B5EF4-FFF2-40B4-BE49-F238E27FC236}">
                <a16:creationId xmlns:a16="http://schemas.microsoft.com/office/drawing/2014/main" id="{3C5BDA91-803B-411D-9672-1FCCB8AB9C2B}"/>
              </a:ext>
            </a:extLst>
          </p:cNvPr>
          <p:cNvSpPr/>
          <p:nvPr/>
        </p:nvSpPr>
        <p:spPr>
          <a:xfrm>
            <a:off x="4283327" y="1608250"/>
            <a:ext cx="2337574" cy="1661263"/>
          </a:xfrm>
          <a:prstGeom prst="wedgeEllipseCallout">
            <a:avLst>
              <a:gd name="adj1" fmla="val -47158"/>
              <a:gd name="adj2" fmla="val 7212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omic Sans MS" panose="030F0702030302020204" pitchFamily="66" charset="0"/>
              </a:rPr>
              <a:t>Is there anything you want to thank God for? </a:t>
            </a:r>
          </a:p>
        </p:txBody>
      </p:sp>
      <p:sp>
        <p:nvSpPr>
          <p:cNvPr id="10" name="TextBox 9">
            <a:extLst>
              <a:ext uri="{FF2B5EF4-FFF2-40B4-BE49-F238E27FC236}">
                <a16:creationId xmlns:a16="http://schemas.microsoft.com/office/drawing/2014/main" id="{29E5DF2B-3469-4F4B-B407-705296CDAB7E}"/>
              </a:ext>
            </a:extLst>
          </p:cNvPr>
          <p:cNvSpPr txBox="1"/>
          <p:nvPr/>
        </p:nvSpPr>
        <p:spPr>
          <a:xfrm>
            <a:off x="4501382" y="6002865"/>
            <a:ext cx="1620516" cy="373267"/>
          </a:xfrm>
          <a:prstGeom prst="rect">
            <a:avLst/>
          </a:prstGeom>
          <a:solidFill>
            <a:srgbClr val="FFFF00"/>
          </a:solidFill>
        </p:spPr>
        <p:txBody>
          <a:bodyPr wrap="square" rtlCol="0">
            <a:spAutoFit/>
          </a:bodyPr>
          <a:lstStyle/>
          <a:p>
            <a:pPr algn="ctr"/>
            <a:r>
              <a:rPr lang="en-GB" dirty="0">
                <a:latin typeface="Comic Sans MS" panose="030F0702030302020204" pitchFamily="66" charset="0"/>
              </a:rPr>
              <a:t>Love</a:t>
            </a:r>
          </a:p>
        </p:txBody>
      </p:sp>
      <p:sp>
        <p:nvSpPr>
          <p:cNvPr id="18" name="TextBox 17">
            <a:extLst>
              <a:ext uri="{FF2B5EF4-FFF2-40B4-BE49-F238E27FC236}">
                <a16:creationId xmlns:a16="http://schemas.microsoft.com/office/drawing/2014/main" id="{C3919B3C-4CA4-4085-822F-DAEF960148AB}"/>
              </a:ext>
            </a:extLst>
          </p:cNvPr>
          <p:cNvSpPr txBox="1"/>
          <p:nvPr/>
        </p:nvSpPr>
        <p:spPr>
          <a:xfrm>
            <a:off x="6431284" y="6019065"/>
            <a:ext cx="1620516" cy="373267"/>
          </a:xfrm>
          <a:prstGeom prst="rect">
            <a:avLst/>
          </a:prstGeom>
          <a:solidFill>
            <a:srgbClr val="FFFF00"/>
          </a:solidFill>
        </p:spPr>
        <p:txBody>
          <a:bodyPr wrap="square" rtlCol="0">
            <a:spAutoFit/>
          </a:bodyPr>
          <a:lstStyle/>
          <a:p>
            <a:pPr algn="ctr"/>
            <a:r>
              <a:rPr lang="en-GB" dirty="0">
                <a:latin typeface="Comic Sans MS" panose="030F0702030302020204" pitchFamily="66" charset="0"/>
              </a:rPr>
              <a:t>Patience </a:t>
            </a:r>
          </a:p>
        </p:txBody>
      </p:sp>
      <p:sp>
        <p:nvSpPr>
          <p:cNvPr id="19" name="TextBox 18">
            <a:extLst>
              <a:ext uri="{FF2B5EF4-FFF2-40B4-BE49-F238E27FC236}">
                <a16:creationId xmlns:a16="http://schemas.microsoft.com/office/drawing/2014/main" id="{E51E8C09-431F-4F47-81B3-D083DFDEE130}"/>
              </a:ext>
            </a:extLst>
          </p:cNvPr>
          <p:cNvSpPr txBox="1"/>
          <p:nvPr/>
        </p:nvSpPr>
        <p:spPr>
          <a:xfrm>
            <a:off x="8280401" y="6005914"/>
            <a:ext cx="1620516" cy="373267"/>
          </a:xfrm>
          <a:prstGeom prst="rect">
            <a:avLst/>
          </a:prstGeom>
          <a:solidFill>
            <a:srgbClr val="FFFF00"/>
          </a:solidFill>
        </p:spPr>
        <p:txBody>
          <a:bodyPr wrap="square" rtlCol="0">
            <a:spAutoFit/>
          </a:bodyPr>
          <a:lstStyle/>
          <a:p>
            <a:pPr algn="ctr"/>
            <a:r>
              <a:rPr lang="en-GB" dirty="0">
                <a:latin typeface="Comic Sans MS" panose="030F0702030302020204" pitchFamily="66" charset="0"/>
              </a:rPr>
              <a:t>Kindness  </a:t>
            </a:r>
          </a:p>
        </p:txBody>
      </p:sp>
      <p:sp>
        <p:nvSpPr>
          <p:cNvPr id="20" name="TextBox 19">
            <a:extLst>
              <a:ext uri="{FF2B5EF4-FFF2-40B4-BE49-F238E27FC236}">
                <a16:creationId xmlns:a16="http://schemas.microsoft.com/office/drawing/2014/main" id="{D7AD273D-3F9D-41DA-82B0-A75BEBC8A92C}"/>
              </a:ext>
            </a:extLst>
          </p:cNvPr>
          <p:cNvSpPr txBox="1"/>
          <p:nvPr/>
        </p:nvSpPr>
        <p:spPr>
          <a:xfrm>
            <a:off x="10210303" y="6002865"/>
            <a:ext cx="1620516" cy="373267"/>
          </a:xfrm>
          <a:prstGeom prst="rect">
            <a:avLst/>
          </a:prstGeom>
          <a:solidFill>
            <a:srgbClr val="FFFF00"/>
          </a:solidFill>
        </p:spPr>
        <p:txBody>
          <a:bodyPr wrap="square" rtlCol="0">
            <a:spAutoFit/>
          </a:bodyPr>
          <a:lstStyle/>
          <a:p>
            <a:pPr algn="ctr"/>
            <a:r>
              <a:rPr lang="en-GB" dirty="0">
                <a:latin typeface="Comic Sans MS" panose="030F0702030302020204" pitchFamily="66" charset="0"/>
              </a:rPr>
              <a:t>Self-control  </a:t>
            </a:r>
          </a:p>
        </p:txBody>
      </p:sp>
    </p:spTree>
    <p:extLst>
      <p:ext uri="{BB962C8B-B14F-4D97-AF65-F5344CB8AC3E}">
        <p14:creationId xmlns:p14="http://schemas.microsoft.com/office/powerpoint/2010/main" val="12492358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59157" y="1113764"/>
            <a:ext cx="3269749" cy="4624327"/>
          </a:xfrm>
        </p:spPr>
        <p:txBody>
          <a:bodyPr anchor="ctr">
            <a:normAutofit/>
          </a:bodyPr>
          <a:lstStyle/>
          <a:p>
            <a:r>
              <a:rPr lang="en-GB" sz="3000" b="1" dirty="0">
                <a:solidFill>
                  <a:srgbClr val="FFFFFF"/>
                </a:solidFill>
                <a:latin typeface="Century Gothic" panose="020B0502020202020204" pitchFamily="34" charset="0"/>
              </a:rPr>
              <a:t>Classroom Worship </a:t>
            </a:r>
            <a:br>
              <a:rPr lang="en-GB" sz="3000" b="1" dirty="0">
                <a:solidFill>
                  <a:srgbClr val="FFFFFF"/>
                </a:solidFill>
                <a:latin typeface="Century Gothic" panose="020B0502020202020204" pitchFamily="34" charset="0"/>
              </a:rPr>
            </a:br>
            <a:br>
              <a:rPr lang="en-GB" sz="3000" b="1" dirty="0">
                <a:solidFill>
                  <a:srgbClr val="FFFFFF"/>
                </a:solidFill>
                <a:latin typeface="Century Gothic" panose="020B0502020202020204" pitchFamily="34" charset="0"/>
              </a:rPr>
            </a:br>
            <a:r>
              <a:rPr lang="en-GB" sz="3000" dirty="0">
                <a:solidFill>
                  <a:srgbClr val="FFFFFF"/>
                </a:solidFill>
                <a:latin typeface="Century Gothic" panose="020B0502020202020204" pitchFamily="34" charset="0"/>
              </a:rPr>
              <a:t>Introduction for Teachers</a:t>
            </a:r>
            <a:br>
              <a:rPr lang="en-GB" sz="3000" dirty="0">
                <a:solidFill>
                  <a:srgbClr val="FFFFFF"/>
                </a:solidFill>
              </a:rPr>
            </a:br>
            <a:br>
              <a:rPr lang="en-GB" sz="3000" dirty="0">
                <a:solidFill>
                  <a:srgbClr val="FFFFFF"/>
                </a:solidFill>
              </a:rPr>
            </a:br>
            <a:br>
              <a:rPr lang="en-GB" sz="3000" dirty="0">
                <a:solidFill>
                  <a:srgbClr val="FFFFFF"/>
                </a:solidFill>
              </a:rPr>
            </a:br>
            <a:endParaRPr lang="en-GB" sz="3000" dirty="0">
              <a:solidFill>
                <a:srgbClr val="FFFFFF"/>
              </a:solidFill>
            </a:endParaRPr>
          </a:p>
        </p:txBody>
      </p:sp>
      <p:sp>
        <p:nvSpPr>
          <p:cNvPr id="7" name="Content Placeholder 3">
            <a:extLst>
              <a:ext uri="{FF2B5EF4-FFF2-40B4-BE49-F238E27FC236}">
                <a16:creationId xmlns:a16="http://schemas.microsoft.com/office/drawing/2014/main" id="{1F7F7C6C-F9E6-473C-AC88-ED2F2CC25F81}"/>
              </a:ext>
            </a:extLst>
          </p:cNvPr>
          <p:cNvSpPr>
            <a:spLocks noGrp="1"/>
          </p:cNvSpPr>
          <p:nvPr>
            <p:ph idx="1"/>
          </p:nvPr>
        </p:nvSpPr>
        <p:spPr>
          <a:xfrm>
            <a:off x="4872038" y="590550"/>
            <a:ext cx="6537325" cy="5657850"/>
          </a:xfrm>
          <a:ln>
            <a:noFill/>
          </a:ln>
        </p:spPr>
        <p:txBody>
          <a:bodyPr>
            <a:normAutofit lnSpcReduction="10000"/>
          </a:bodyPr>
          <a:lstStyle/>
          <a:p>
            <a:pPr marL="0" indent="0" algn="ctr">
              <a:buNone/>
            </a:pPr>
            <a:r>
              <a:rPr lang="en-GB" sz="4000" b="1" dirty="0">
                <a:solidFill>
                  <a:srgbClr val="7030A0"/>
                </a:solidFill>
                <a:latin typeface="Century Gothic" panose="020B0502020202020204" pitchFamily="34" charset="0"/>
              </a:rPr>
              <a:t>Ideas for the Worship Table</a:t>
            </a:r>
          </a:p>
          <a:p>
            <a:pPr>
              <a:buFont typeface="Courier New" panose="02070309020205020404" pitchFamily="49" charset="0"/>
              <a:buChar char="o"/>
            </a:pPr>
            <a:r>
              <a:rPr lang="en-GB" sz="3200" dirty="0">
                <a:solidFill>
                  <a:srgbClr val="002060"/>
                </a:solidFill>
                <a:latin typeface="Century Gothic" panose="020B0502020202020204" pitchFamily="34" charset="0"/>
              </a:rPr>
              <a:t>Special covering – possibly using liturgical colours</a:t>
            </a:r>
          </a:p>
          <a:p>
            <a:pPr>
              <a:buFont typeface="Courier New" panose="02070309020205020404" pitchFamily="49" charset="0"/>
              <a:buChar char="o"/>
            </a:pPr>
            <a:r>
              <a:rPr lang="en-GB" sz="3200" dirty="0">
                <a:solidFill>
                  <a:srgbClr val="7030A0"/>
                </a:solidFill>
                <a:latin typeface="Century Gothic" panose="020B0502020202020204" pitchFamily="34" charset="0"/>
              </a:rPr>
              <a:t>Candle or candles</a:t>
            </a:r>
          </a:p>
          <a:p>
            <a:pPr>
              <a:buFont typeface="Courier New" panose="02070309020205020404" pitchFamily="49" charset="0"/>
              <a:buChar char="o"/>
            </a:pPr>
            <a:r>
              <a:rPr lang="en-GB" sz="3200" dirty="0">
                <a:solidFill>
                  <a:srgbClr val="002060"/>
                </a:solidFill>
                <a:latin typeface="Century Gothic" panose="020B0502020202020204" pitchFamily="34" charset="0"/>
              </a:rPr>
              <a:t>Cross</a:t>
            </a:r>
          </a:p>
          <a:p>
            <a:pPr>
              <a:buFont typeface="Courier New" panose="02070309020205020404" pitchFamily="49" charset="0"/>
              <a:buChar char="o"/>
            </a:pPr>
            <a:r>
              <a:rPr lang="en-GB" sz="3200" dirty="0">
                <a:solidFill>
                  <a:srgbClr val="7030A0"/>
                </a:solidFill>
                <a:latin typeface="Century Gothic" panose="020B0502020202020204" pitchFamily="34" charset="0"/>
              </a:rPr>
              <a:t>Prayer box</a:t>
            </a:r>
          </a:p>
          <a:p>
            <a:pPr>
              <a:buFont typeface="Courier New" panose="02070309020205020404" pitchFamily="49" charset="0"/>
              <a:buChar char="o"/>
            </a:pPr>
            <a:r>
              <a:rPr lang="en-GB" sz="3200" dirty="0">
                <a:solidFill>
                  <a:srgbClr val="002060"/>
                </a:solidFill>
                <a:latin typeface="Century Gothic" panose="020B0502020202020204" pitchFamily="34" charset="0"/>
              </a:rPr>
              <a:t>Pebbles (prayer)</a:t>
            </a:r>
          </a:p>
          <a:p>
            <a:pPr>
              <a:buFont typeface="Courier New" panose="02070309020205020404" pitchFamily="49" charset="0"/>
              <a:buChar char="o"/>
            </a:pPr>
            <a:r>
              <a:rPr lang="en-GB" sz="3200" dirty="0">
                <a:solidFill>
                  <a:srgbClr val="7030A0"/>
                </a:solidFill>
                <a:latin typeface="Century Gothic" panose="020B0502020202020204" pitchFamily="34" charset="0"/>
              </a:rPr>
              <a:t>Flowers</a:t>
            </a:r>
          </a:p>
        </p:txBody>
      </p:sp>
      <p:pic>
        <p:nvPicPr>
          <p:cNvPr id="1026" name="Picture 2" descr="Collective Worship – Martley CE Primary School">
            <a:extLst>
              <a:ext uri="{FF2B5EF4-FFF2-40B4-BE49-F238E27FC236}">
                <a16:creationId xmlns:a16="http://schemas.microsoft.com/office/drawing/2014/main" id="{C4840575-5DEE-47DC-B4D2-45AD4D3D879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370881">
            <a:off x="9124156" y="3390900"/>
            <a:ext cx="2676525" cy="28575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maculate Heart Of Mary Catholic Primary School A Voluntary Academy -  Collective Worship">
            <a:extLst>
              <a:ext uri="{FF2B5EF4-FFF2-40B4-BE49-F238E27FC236}">
                <a16:creationId xmlns:a16="http://schemas.microsoft.com/office/drawing/2014/main" id="{8D0D05E5-7CAB-49A3-9043-B26A558002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3065" y="4171517"/>
            <a:ext cx="2591243" cy="19353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33269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5AFF88B-B708-4FF1-86E7-87773B7C99BE}"/>
              </a:ext>
            </a:extLst>
          </p:cNvPr>
          <p:cNvPicPr>
            <a:picLocks noChangeAspect="1"/>
          </p:cNvPicPr>
          <p:nvPr/>
        </p:nvPicPr>
        <p:blipFill>
          <a:blip r:embed="rId2"/>
          <a:stretch>
            <a:fillRect/>
          </a:stretch>
        </p:blipFill>
        <p:spPr>
          <a:xfrm>
            <a:off x="8488177" y="5214711"/>
            <a:ext cx="2816596" cy="829128"/>
          </a:xfrm>
          <a:prstGeom prst="rect">
            <a:avLst/>
          </a:prstGeom>
        </p:spPr>
      </p:pic>
    </p:spTree>
    <p:extLst>
      <p:ext uri="{BB962C8B-B14F-4D97-AF65-F5344CB8AC3E}">
        <p14:creationId xmlns:p14="http://schemas.microsoft.com/office/powerpoint/2010/main" val="8635280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59157" y="1113764"/>
            <a:ext cx="3269749" cy="4624327"/>
          </a:xfrm>
        </p:spPr>
        <p:txBody>
          <a:bodyPr anchor="ctr">
            <a:normAutofit/>
          </a:bodyPr>
          <a:lstStyle/>
          <a:p>
            <a:r>
              <a:rPr lang="en-GB" sz="3000" b="1" dirty="0">
                <a:solidFill>
                  <a:srgbClr val="FFFFFF"/>
                </a:solidFill>
                <a:latin typeface="Century Gothic" panose="020B0502020202020204" pitchFamily="34" charset="0"/>
              </a:rPr>
              <a:t>Classroom Worship </a:t>
            </a:r>
            <a:br>
              <a:rPr lang="en-GB" sz="3000" b="1" dirty="0">
                <a:solidFill>
                  <a:srgbClr val="FFFFFF"/>
                </a:solidFill>
                <a:latin typeface="Century Gothic" panose="020B0502020202020204" pitchFamily="34" charset="0"/>
              </a:rPr>
            </a:br>
            <a:br>
              <a:rPr lang="en-GB" sz="3000" b="1" dirty="0">
                <a:solidFill>
                  <a:srgbClr val="FFFFFF"/>
                </a:solidFill>
                <a:latin typeface="Century Gothic" panose="020B0502020202020204" pitchFamily="34" charset="0"/>
              </a:rPr>
            </a:br>
            <a:r>
              <a:rPr lang="en-GB" sz="2400" b="1" dirty="0">
                <a:solidFill>
                  <a:srgbClr val="FFFFFF"/>
                </a:solidFill>
                <a:latin typeface="Century Gothic" panose="020B0502020202020204" pitchFamily="34" charset="0"/>
              </a:rPr>
              <a:t>Possible music</a:t>
            </a:r>
            <a:br>
              <a:rPr lang="en-GB" sz="3000" dirty="0">
                <a:solidFill>
                  <a:srgbClr val="FFFFFF"/>
                </a:solidFill>
              </a:rPr>
            </a:br>
            <a:br>
              <a:rPr lang="en-GB" sz="3000" dirty="0">
                <a:solidFill>
                  <a:srgbClr val="FFFFFF"/>
                </a:solidFill>
              </a:rPr>
            </a:br>
            <a:br>
              <a:rPr lang="en-GB" sz="3000" dirty="0">
                <a:solidFill>
                  <a:srgbClr val="FFFFFF"/>
                </a:solidFill>
              </a:rPr>
            </a:br>
            <a:endParaRPr lang="en-GB" sz="3000" dirty="0">
              <a:solidFill>
                <a:srgbClr val="FFFFFF"/>
              </a:solidFill>
            </a:endParaRPr>
          </a:p>
        </p:txBody>
      </p:sp>
      <p:sp>
        <p:nvSpPr>
          <p:cNvPr id="5" name="Content Placeholder 4">
            <a:extLst>
              <a:ext uri="{FF2B5EF4-FFF2-40B4-BE49-F238E27FC236}">
                <a16:creationId xmlns:a16="http://schemas.microsoft.com/office/drawing/2014/main" id="{E7A6BE65-F111-4901-953B-3CBC056F1FAA}"/>
              </a:ext>
            </a:extLst>
          </p:cNvPr>
          <p:cNvSpPr>
            <a:spLocks noGrp="1"/>
          </p:cNvSpPr>
          <p:nvPr>
            <p:ph idx="1"/>
          </p:nvPr>
        </p:nvSpPr>
        <p:spPr>
          <a:xfrm>
            <a:off x="4871425" y="590623"/>
            <a:ext cx="6538255" cy="5657777"/>
          </a:xfrm>
        </p:spPr>
        <p:txBody>
          <a:bodyPr anchor="ctr">
            <a:normAutofit/>
          </a:bodyPr>
          <a:lstStyle/>
          <a:p>
            <a:pPr marL="0" indent="0">
              <a:lnSpc>
                <a:spcPct val="90000"/>
              </a:lnSpc>
              <a:buNone/>
            </a:pPr>
            <a:endParaRPr lang="en-GB" sz="2000" dirty="0">
              <a:solidFill>
                <a:srgbClr val="002060"/>
              </a:solidFill>
              <a:latin typeface="Century Gothic" panose="020B0502020202020204" pitchFamily="34" charset="0"/>
              <a:cs typeface="Segoe UI" panose="020B0502040204020203" pitchFamily="34" charset="0"/>
            </a:endParaRPr>
          </a:p>
          <a:p>
            <a:pPr marL="0" indent="0">
              <a:lnSpc>
                <a:spcPct val="90000"/>
              </a:lnSpc>
              <a:buNone/>
            </a:pPr>
            <a:endParaRPr lang="en-GB" sz="1200" dirty="0">
              <a:solidFill>
                <a:srgbClr val="002060"/>
              </a:solidFill>
              <a:latin typeface="Segoe UI" panose="020B0502040204020203" pitchFamily="34" charset="0"/>
              <a:cs typeface="Segoe UI" panose="020B0502040204020203" pitchFamily="34" charset="0"/>
            </a:endParaRPr>
          </a:p>
          <a:p>
            <a:pPr marL="0" indent="0">
              <a:lnSpc>
                <a:spcPct val="90000"/>
              </a:lnSpc>
              <a:buNone/>
            </a:pPr>
            <a:endParaRPr lang="en-GB" sz="1200" dirty="0">
              <a:solidFill>
                <a:srgbClr val="002060"/>
              </a:solidFill>
              <a:latin typeface="Segoe UI" panose="020B0502040204020203" pitchFamily="34" charset="0"/>
              <a:cs typeface="Segoe UI" panose="020B0502040204020203" pitchFamily="34" charset="0"/>
            </a:endParaRPr>
          </a:p>
          <a:p>
            <a:pPr marL="0" indent="0">
              <a:lnSpc>
                <a:spcPct val="90000"/>
              </a:lnSpc>
              <a:buNone/>
            </a:pPr>
            <a:endParaRPr lang="en-GB" sz="1100" dirty="0"/>
          </a:p>
        </p:txBody>
      </p:sp>
      <p:pic>
        <p:nvPicPr>
          <p:cNvPr id="4098" name="Picture 2" descr="Migration &amp; Music, Part 1 | Musical Space | KMUW">
            <a:extLst>
              <a:ext uri="{FF2B5EF4-FFF2-40B4-BE49-F238E27FC236}">
                <a16:creationId xmlns:a16="http://schemas.microsoft.com/office/drawing/2014/main" id="{90402C7B-2262-43A3-8EBC-A78B72505E7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5478" y="3762775"/>
            <a:ext cx="3443428" cy="2293495"/>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ECDE9C0B-2054-42A1-843E-C62A34A78DCF}"/>
              </a:ext>
            </a:extLst>
          </p:cNvPr>
          <p:cNvSpPr/>
          <p:nvPr/>
        </p:nvSpPr>
        <p:spPr>
          <a:xfrm>
            <a:off x="5133899" y="694290"/>
            <a:ext cx="6711259" cy="382477"/>
          </a:xfrm>
          <a:prstGeom prst="rect">
            <a:avLst/>
          </a:prstGeom>
        </p:spPr>
        <p:txBody>
          <a:bodyPr wrap="square">
            <a:spAutoFit/>
          </a:bodyPr>
          <a:lstStyle/>
          <a:p>
            <a:pPr>
              <a:lnSpc>
                <a:spcPct val="115000"/>
              </a:lnSpc>
              <a:spcAft>
                <a:spcPts val="1000"/>
              </a:spcAft>
            </a:pPr>
            <a:endParaRPr lang="en-GB" dirty="0">
              <a:solidFill>
                <a:srgbClr val="002060"/>
              </a:solidFill>
              <a:latin typeface="Century Gothic" panose="020B0502020202020204" pitchFamily="34" charset="0"/>
              <a:ea typeface="Calibri" panose="020F050202020403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CE43F02A-DE5B-4ABA-AAFF-CC49EC8793C6}"/>
              </a:ext>
            </a:extLst>
          </p:cNvPr>
          <p:cNvSpPr txBox="1"/>
          <p:nvPr/>
        </p:nvSpPr>
        <p:spPr>
          <a:xfrm>
            <a:off x="4839003" y="157698"/>
            <a:ext cx="7118645" cy="5983176"/>
          </a:xfrm>
          <a:prstGeom prst="rect">
            <a:avLst/>
          </a:prstGeom>
          <a:noFill/>
        </p:spPr>
        <p:txBody>
          <a:bodyPr wrap="square" rtlCol="0">
            <a:spAutoFit/>
          </a:bodyPr>
          <a:lstStyle/>
          <a:p>
            <a:r>
              <a:rPr lang="en-GB" sz="2400" b="1" dirty="0">
                <a:latin typeface="Century Gothic" panose="020B0502020202020204" pitchFamily="34" charset="0"/>
              </a:rPr>
              <a:t>Go tell everyone </a:t>
            </a:r>
            <a:endParaRPr lang="en-GB" sz="2400" b="1" dirty="0">
              <a:latin typeface="Century Gothic" panose="020B0502020202020204" pitchFamily="34" charset="0"/>
              <a:hlinkClick r:id="rId3">
                <a:extLst>
                  <a:ext uri="{A12FA001-AC4F-418D-AE19-62706E023703}">
                    <ahyp:hlinkClr xmlns:ahyp="http://schemas.microsoft.com/office/drawing/2018/hyperlinkcolor" val="tx"/>
                  </a:ext>
                </a:extLst>
              </a:hlinkClick>
            </a:endParaRPr>
          </a:p>
          <a:p>
            <a:r>
              <a:rPr lang="en-GB" sz="2400" b="1" dirty="0">
                <a:latin typeface="Century Gothic" panose="020B0502020202020204" pitchFamily="34" charset="0"/>
                <a:hlinkClick r:id="rId4"/>
              </a:rPr>
              <a:t>https://vimeo.com/280567738</a:t>
            </a:r>
            <a:endParaRPr lang="en-GB" sz="2400" b="1" dirty="0">
              <a:latin typeface="Century Gothic" panose="020B0502020202020204" pitchFamily="34" charset="0"/>
            </a:endParaRPr>
          </a:p>
          <a:p>
            <a:endParaRPr lang="en-GB" sz="2400" dirty="0">
              <a:latin typeface="Century Gothic" panose="020B0502020202020204" pitchFamily="34" charset="0"/>
            </a:endParaRPr>
          </a:p>
          <a:p>
            <a:r>
              <a:rPr lang="en-GB" sz="2400" b="1" dirty="0">
                <a:latin typeface="Century Gothic" panose="020B0502020202020204" pitchFamily="34" charset="0"/>
              </a:rPr>
              <a:t>Build up</a:t>
            </a:r>
          </a:p>
          <a:p>
            <a:r>
              <a:rPr lang="en-GB" sz="2400" b="1" dirty="0">
                <a:latin typeface="Century Gothic" panose="020B0502020202020204" pitchFamily="34" charset="0"/>
                <a:hlinkClick r:id="rId5"/>
              </a:rPr>
              <a:t>https://www.youtube.com/watch?v=b2NV6K89DBk</a:t>
            </a:r>
            <a:r>
              <a:rPr lang="en-GB" sz="2400" b="1" dirty="0">
                <a:latin typeface="Century Gothic" panose="020B0502020202020204" pitchFamily="34" charset="0"/>
              </a:rPr>
              <a:t> </a:t>
            </a:r>
          </a:p>
          <a:p>
            <a:endParaRPr lang="en-GB" sz="2400" dirty="0">
              <a:latin typeface="Century Gothic" panose="020B0502020202020204" pitchFamily="34" charset="0"/>
            </a:endParaRPr>
          </a:p>
          <a:p>
            <a:pPr marL="0" indent="0">
              <a:lnSpc>
                <a:spcPct val="90000"/>
              </a:lnSpc>
              <a:buNone/>
            </a:pPr>
            <a:r>
              <a:rPr lang="en-GB" sz="2400" b="1" dirty="0">
                <a:solidFill>
                  <a:srgbClr val="002060"/>
                </a:solidFill>
                <a:latin typeface="Century Gothic" panose="020B0502020202020204" pitchFamily="34" charset="0"/>
                <a:cs typeface="Segoe UI" panose="020B0502040204020203" pitchFamily="34" charset="0"/>
              </a:rPr>
              <a:t>My Lighthouse</a:t>
            </a:r>
          </a:p>
          <a:p>
            <a:pPr marL="0" indent="0">
              <a:lnSpc>
                <a:spcPct val="90000"/>
              </a:lnSpc>
              <a:buNone/>
            </a:pPr>
            <a:r>
              <a:rPr lang="en-GB" sz="2400" b="1" dirty="0">
                <a:solidFill>
                  <a:srgbClr val="002060"/>
                </a:solidFill>
                <a:latin typeface="Century Gothic" panose="020B0502020202020204" pitchFamily="34" charset="0"/>
                <a:cs typeface="Segoe UI" panose="020B0502040204020203" pitchFamily="34" charset="0"/>
                <a:hlinkClick r:id="rId6"/>
              </a:rPr>
              <a:t>https://www.youtube.com/watch?v=JeJvKkBV6rY</a:t>
            </a:r>
            <a:endParaRPr lang="en-GB" sz="2400" b="1" dirty="0">
              <a:solidFill>
                <a:srgbClr val="002060"/>
              </a:solidFill>
              <a:latin typeface="Century Gothic" panose="020B0502020202020204" pitchFamily="34" charset="0"/>
              <a:cs typeface="Segoe UI" panose="020B0502040204020203" pitchFamily="34" charset="0"/>
            </a:endParaRPr>
          </a:p>
          <a:p>
            <a:pPr marL="0" indent="0">
              <a:lnSpc>
                <a:spcPct val="90000"/>
              </a:lnSpc>
              <a:buNone/>
            </a:pPr>
            <a:endParaRPr lang="en-GB" sz="2400" dirty="0">
              <a:solidFill>
                <a:srgbClr val="002060"/>
              </a:solidFill>
              <a:latin typeface="Century Gothic" panose="020B0502020202020204" pitchFamily="34" charset="0"/>
              <a:cs typeface="Segoe UI" panose="020B0502040204020203" pitchFamily="34" charset="0"/>
            </a:endParaRPr>
          </a:p>
          <a:p>
            <a:pPr>
              <a:lnSpc>
                <a:spcPct val="90000"/>
              </a:lnSpc>
            </a:pPr>
            <a:r>
              <a:rPr lang="en-GB" sz="2400" b="1" dirty="0">
                <a:solidFill>
                  <a:srgbClr val="002060"/>
                </a:solidFill>
                <a:latin typeface="Century Gothic" panose="020B0502020202020204" pitchFamily="34" charset="0"/>
                <a:cs typeface="Segoe UI" panose="020B0502040204020203" pitchFamily="34" charset="0"/>
              </a:rPr>
              <a:t>Tell the world</a:t>
            </a:r>
          </a:p>
          <a:p>
            <a:pPr>
              <a:lnSpc>
                <a:spcPct val="90000"/>
              </a:lnSpc>
            </a:pPr>
            <a:r>
              <a:rPr lang="en-GB" sz="2400" b="1" dirty="0">
                <a:solidFill>
                  <a:srgbClr val="002060"/>
                </a:solidFill>
                <a:latin typeface="Century Gothic" panose="020B0502020202020204" pitchFamily="34" charset="0"/>
                <a:cs typeface="Segoe UI" panose="020B0502040204020203" pitchFamily="34" charset="0"/>
                <a:hlinkClick r:id="rId7"/>
              </a:rPr>
              <a:t>https://www.youtube.com/watch?v=Es4-7S1hsps</a:t>
            </a:r>
            <a:r>
              <a:rPr lang="en-GB" sz="2400" b="1" dirty="0">
                <a:solidFill>
                  <a:srgbClr val="002060"/>
                </a:solidFill>
                <a:latin typeface="Century Gothic" panose="020B0502020202020204" pitchFamily="34" charset="0"/>
                <a:cs typeface="Segoe UI" panose="020B0502040204020203" pitchFamily="34" charset="0"/>
              </a:rPr>
              <a:t> </a:t>
            </a:r>
          </a:p>
          <a:p>
            <a:pPr marL="0" indent="0">
              <a:lnSpc>
                <a:spcPct val="90000"/>
              </a:lnSpc>
              <a:buNone/>
            </a:pPr>
            <a:endParaRPr lang="en-GB" sz="2400" dirty="0">
              <a:solidFill>
                <a:srgbClr val="002060"/>
              </a:solidFill>
              <a:latin typeface="Century Gothic" panose="020B0502020202020204" pitchFamily="34" charset="0"/>
              <a:cs typeface="Segoe UI" panose="020B0502040204020203" pitchFamily="34" charset="0"/>
            </a:endParaRPr>
          </a:p>
          <a:p>
            <a:endParaRPr lang="en-GB" sz="2400" dirty="0">
              <a:latin typeface="Century Gothic" panose="020B0502020202020204" pitchFamily="34" charset="0"/>
            </a:endParaRPr>
          </a:p>
          <a:p>
            <a:endParaRPr lang="en-GB" dirty="0">
              <a:latin typeface="Century Gothic" panose="020B0502020202020204" pitchFamily="34" charset="0"/>
            </a:endParaRPr>
          </a:p>
        </p:txBody>
      </p:sp>
      <p:sp>
        <p:nvSpPr>
          <p:cNvPr id="6" name="TextBox 5">
            <a:extLst>
              <a:ext uri="{FF2B5EF4-FFF2-40B4-BE49-F238E27FC236}">
                <a16:creationId xmlns:a16="http://schemas.microsoft.com/office/drawing/2014/main" id="{B5550ACD-EF2C-4ADA-98C0-F5D03422D04A}"/>
              </a:ext>
            </a:extLst>
          </p:cNvPr>
          <p:cNvSpPr txBox="1"/>
          <p:nvPr/>
        </p:nvSpPr>
        <p:spPr>
          <a:xfrm>
            <a:off x="6537960" y="3943350"/>
            <a:ext cx="184731" cy="369332"/>
          </a:xfrm>
          <a:prstGeom prst="rect">
            <a:avLst/>
          </a:prstGeom>
          <a:noFill/>
        </p:spPr>
        <p:txBody>
          <a:bodyPr wrap="none" rtlCol="0">
            <a:spAutoFit/>
          </a:bodyPr>
          <a:lstStyle/>
          <a:p>
            <a:endParaRPr lang="en-GB" dirty="0"/>
          </a:p>
        </p:txBody>
      </p:sp>
    </p:spTree>
    <p:extLst>
      <p:ext uri="{BB962C8B-B14F-4D97-AF65-F5344CB8AC3E}">
        <p14:creationId xmlns:p14="http://schemas.microsoft.com/office/powerpoint/2010/main" val="10531883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43077" y="971524"/>
            <a:ext cx="3269749" cy="4624327"/>
          </a:xfrm>
        </p:spPr>
        <p:txBody>
          <a:bodyPr anchor="ctr">
            <a:normAutofit fontScale="90000"/>
          </a:bodyPr>
          <a:lstStyle/>
          <a:p>
            <a:pPr>
              <a:lnSpc>
                <a:spcPct val="90000"/>
              </a:lnSpc>
            </a:pP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b="1" dirty="0">
                <a:solidFill>
                  <a:srgbClr val="FFFFFF"/>
                </a:solidFill>
              </a:rPr>
            </a:br>
            <a:r>
              <a:rPr lang="en-GB" sz="2700" b="1" dirty="0">
                <a:solidFill>
                  <a:srgbClr val="FFFFFF"/>
                </a:solidFill>
                <a:latin typeface="Century Gothic" panose="020B0502020202020204" pitchFamily="34" charset="0"/>
              </a:rPr>
              <a:t>Gathering </a:t>
            </a:r>
            <a:br>
              <a:rPr lang="en-GB" sz="2700" b="1" dirty="0">
                <a:solidFill>
                  <a:srgbClr val="FFFFFF"/>
                </a:solidFill>
                <a:latin typeface="Century Gothic" panose="020B0502020202020204" pitchFamily="34" charset="0"/>
              </a:rPr>
            </a:br>
            <a:br>
              <a:rPr lang="en-GB" sz="2700" b="1" dirty="0">
                <a:solidFill>
                  <a:srgbClr val="FFFFFF"/>
                </a:solidFill>
                <a:latin typeface="Century Gothic" panose="020B0502020202020204" pitchFamily="34" charset="0"/>
              </a:rPr>
            </a:br>
            <a:r>
              <a:rPr lang="en-GB" sz="2700" b="1" dirty="0">
                <a:solidFill>
                  <a:srgbClr val="FFFFFF"/>
                </a:solidFill>
                <a:latin typeface="Century Gothic" panose="020B0502020202020204" pitchFamily="34" charset="0"/>
              </a:rPr>
              <a:t>these can be used at the beginning of each session </a:t>
            </a: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dirty="0">
                <a:solidFill>
                  <a:srgbClr val="FFFFFF"/>
                </a:solidFill>
              </a:rPr>
            </a:br>
            <a:br>
              <a:rPr lang="en-GB" sz="2200" dirty="0">
                <a:solidFill>
                  <a:srgbClr val="FFFFFF"/>
                </a:solidFill>
              </a:rPr>
            </a:br>
            <a:br>
              <a:rPr lang="en-GB" sz="2200" dirty="0">
                <a:solidFill>
                  <a:srgbClr val="FFFFFF"/>
                </a:solidFill>
              </a:rPr>
            </a:br>
            <a:endParaRPr lang="en-GB" sz="2200" dirty="0">
              <a:solidFill>
                <a:srgbClr val="FFFFFF"/>
              </a:solidFill>
            </a:endParaRPr>
          </a:p>
        </p:txBody>
      </p:sp>
      <p:sp>
        <p:nvSpPr>
          <p:cNvPr id="5" name="Content Placeholder 4">
            <a:extLst>
              <a:ext uri="{FF2B5EF4-FFF2-40B4-BE49-F238E27FC236}">
                <a16:creationId xmlns:a16="http://schemas.microsoft.com/office/drawing/2014/main" id="{FF455A7F-9764-455A-A71C-26FD48594459}"/>
              </a:ext>
            </a:extLst>
          </p:cNvPr>
          <p:cNvSpPr>
            <a:spLocks noGrp="1"/>
          </p:cNvSpPr>
          <p:nvPr>
            <p:ph idx="1"/>
          </p:nvPr>
        </p:nvSpPr>
        <p:spPr>
          <a:xfrm>
            <a:off x="5155905" y="571403"/>
            <a:ext cx="6436655" cy="5888772"/>
          </a:xfrm>
        </p:spPr>
        <p:txBody>
          <a:bodyPr anchor="ctr">
            <a:normAutofit fontScale="70000" lnSpcReduction="20000"/>
          </a:bodyPr>
          <a:lstStyle/>
          <a:p>
            <a:pPr marL="0" indent="0">
              <a:lnSpc>
                <a:spcPct val="120000"/>
              </a:lnSpc>
              <a:spcBef>
                <a:spcPts val="0"/>
              </a:spcBef>
              <a:spcAft>
                <a:spcPts val="0"/>
              </a:spcAft>
              <a:buNone/>
            </a:pPr>
            <a:r>
              <a:rPr lang="en-GB" sz="2900" dirty="0">
                <a:solidFill>
                  <a:srgbClr val="002060"/>
                </a:solidFill>
                <a:latin typeface="Century Gothic" panose="020B0502020202020204" pitchFamily="34" charset="0"/>
                <a:cs typeface="Segoe UI" panose="020B0502040204020203" pitchFamily="34" charset="0"/>
              </a:rPr>
              <a:t>Once everyone is set up ready for worship you may want to start by lighting a candle, followed by one of these:</a:t>
            </a:r>
          </a:p>
          <a:p>
            <a:pPr marL="0" indent="0">
              <a:lnSpc>
                <a:spcPct val="120000"/>
              </a:lnSpc>
              <a:spcBef>
                <a:spcPts val="0"/>
              </a:spcBef>
              <a:spcAft>
                <a:spcPts val="0"/>
              </a:spcAft>
              <a:buNone/>
            </a:pPr>
            <a:endParaRPr lang="en-GB" sz="2900" dirty="0">
              <a:solidFill>
                <a:srgbClr val="002060"/>
              </a:solidFill>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sz="2900" dirty="0">
                <a:solidFill>
                  <a:srgbClr val="002060"/>
                </a:solidFill>
                <a:latin typeface="Century Gothic" panose="020B0502020202020204" pitchFamily="34" charset="0"/>
                <a:cs typeface="Segoe UI" panose="020B0502040204020203" pitchFamily="34" charset="0"/>
              </a:rPr>
              <a:t>Leader: Peace be with you.</a:t>
            </a:r>
          </a:p>
          <a:p>
            <a:pPr marL="0" indent="0">
              <a:lnSpc>
                <a:spcPct val="120000"/>
              </a:lnSpc>
              <a:spcBef>
                <a:spcPts val="0"/>
              </a:spcBef>
              <a:spcAft>
                <a:spcPts val="0"/>
              </a:spcAft>
              <a:buNone/>
            </a:pPr>
            <a:r>
              <a:rPr lang="en-GB" sz="2900" dirty="0">
                <a:solidFill>
                  <a:srgbClr val="002060"/>
                </a:solidFill>
                <a:latin typeface="Century Gothic" panose="020B0502020202020204" pitchFamily="34" charset="0"/>
                <a:cs typeface="Segoe UI" panose="020B0502040204020203" pitchFamily="34" charset="0"/>
              </a:rPr>
              <a:t>     Pupils:  </a:t>
            </a:r>
            <a:r>
              <a:rPr lang="en-GB" sz="2900" b="1" dirty="0">
                <a:solidFill>
                  <a:srgbClr val="002060"/>
                </a:solidFill>
                <a:latin typeface="Century Gothic" panose="020B0502020202020204" pitchFamily="34" charset="0"/>
                <a:cs typeface="Segoe UI" panose="020B0502040204020203" pitchFamily="34" charset="0"/>
              </a:rPr>
              <a:t>And also with you.</a:t>
            </a:r>
          </a:p>
          <a:p>
            <a:pPr>
              <a:lnSpc>
                <a:spcPct val="120000"/>
              </a:lnSpc>
              <a:spcBef>
                <a:spcPts val="0"/>
              </a:spcBef>
              <a:spcAft>
                <a:spcPts val="0"/>
              </a:spcAft>
            </a:pPr>
            <a:endParaRPr lang="en-GB" sz="2900" dirty="0">
              <a:solidFill>
                <a:srgbClr val="002060"/>
              </a:solidFill>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sz="2900" dirty="0">
                <a:solidFill>
                  <a:srgbClr val="002060"/>
                </a:solidFill>
                <a:latin typeface="Century Gothic" panose="020B0502020202020204" pitchFamily="34" charset="0"/>
                <a:cs typeface="Segoe UI" panose="020B0502040204020203" pitchFamily="34" charset="0"/>
              </a:rPr>
              <a:t>Leader: Welcome everyone</a:t>
            </a:r>
          </a:p>
          <a:p>
            <a:pPr marL="0" indent="0">
              <a:lnSpc>
                <a:spcPct val="120000"/>
              </a:lnSpc>
              <a:spcBef>
                <a:spcPts val="0"/>
              </a:spcBef>
              <a:spcAft>
                <a:spcPts val="0"/>
              </a:spcAft>
              <a:buNone/>
            </a:pPr>
            <a:r>
              <a:rPr lang="en-GB" sz="2900" dirty="0">
                <a:solidFill>
                  <a:srgbClr val="002060"/>
                </a:solidFill>
                <a:latin typeface="Century Gothic" panose="020B0502020202020204" pitchFamily="34" charset="0"/>
                <a:cs typeface="Segoe UI" panose="020B0502040204020203" pitchFamily="34" charset="0"/>
              </a:rPr>
              <a:t>     Pupils: </a:t>
            </a:r>
            <a:r>
              <a:rPr lang="en-GB" sz="2900" b="1" dirty="0">
                <a:solidFill>
                  <a:srgbClr val="002060"/>
                </a:solidFill>
                <a:latin typeface="Century Gothic" panose="020B0502020202020204" pitchFamily="34" charset="0"/>
                <a:cs typeface="Segoe UI" panose="020B0502040204020203" pitchFamily="34" charset="0"/>
              </a:rPr>
              <a:t>It is good to be here together</a:t>
            </a:r>
          </a:p>
          <a:p>
            <a:pPr marL="0" indent="0">
              <a:lnSpc>
                <a:spcPct val="120000"/>
              </a:lnSpc>
              <a:spcBef>
                <a:spcPts val="0"/>
              </a:spcBef>
              <a:spcAft>
                <a:spcPts val="0"/>
              </a:spcAft>
              <a:buNone/>
            </a:pPr>
            <a:endParaRPr lang="en-GB" sz="2900" dirty="0">
              <a:solidFill>
                <a:srgbClr val="002060"/>
              </a:solidFill>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sz="2900" dirty="0">
                <a:solidFill>
                  <a:srgbClr val="002060"/>
                </a:solidFill>
                <a:latin typeface="Century Gothic" panose="020B0502020202020204" pitchFamily="34" charset="0"/>
                <a:cs typeface="Segoe UI" panose="020B0502040204020203" pitchFamily="34" charset="0"/>
              </a:rPr>
              <a:t>Play a ‘Welcome’ song as children settle.  </a:t>
            </a:r>
          </a:p>
          <a:p>
            <a:pPr marL="0" indent="0">
              <a:lnSpc>
                <a:spcPct val="120000"/>
              </a:lnSpc>
              <a:spcBef>
                <a:spcPts val="0"/>
              </a:spcBef>
              <a:spcAft>
                <a:spcPts val="0"/>
              </a:spcAft>
              <a:buNone/>
            </a:pPr>
            <a:endParaRPr lang="en-GB" sz="2900" dirty="0">
              <a:solidFill>
                <a:srgbClr val="002060"/>
              </a:solidFill>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sz="2900" b="1" dirty="0">
                <a:solidFill>
                  <a:srgbClr val="002060"/>
                </a:solidFill>
                <a:latin typeface="Century Gothic" panose="020B0502020202020204" pitchFamily="34" charset="0"/>
                <a:cs typeface="Segoe UI" panose="020B0502040204020203" pitchFamily="34" charset="0"/>
              </a:rPr>
              <a:t>We meet in the name of God:</a:t>
            </a:r>
          </a:p>
          <a:p>
            <a:pPr marL="324000" lvl="1" indent="0">
              <a:lnSpc>
                <a:spcPct val="120000"/>
              </a:lnSpc>
              <a:spcBef>
                <a:spcPts val="0"/>
              </a:spcBef>
              <a:spcAft>
                <a:spcPts val="0"/>
              </a:spcAft>
              <a:buNone/>
            </a:pPr>
            <a:r>
              <a:rPr lang="en-GB" sz="2900" b="1" dirty="0">
                <a:solidFill>
                  <a:srgbClr val="002060"/>
                </a:solidFill>
                <a:latin typeface="Century Gothic" panose="020B0502020202020204" pitchFamily="34" charset="0"/>
                <a:cs typeface="Segoe UI" panose="020B0502040204020203" pitchFamily="34" charset="0"/>
              </a:rPr>
              <a:t>God the Father,</a:t>
            </a:r>
          </a:p>
          <a:p>
            <a:pPr marL="324000" lvl="1" indent="0">
              <a:lnSpc>
                <a:spcPct val="120000"/>
              </a:lnSpc>
              <a:spcBef>
                <a:spcPts val="0"/>
              </a:spcBef>
              <a:spcAft>
                <a:spcPts val="0"/>
              </a:spcAft>
              <a:buNone/>
            </a:pPr>
            <a:r>
              <a:rPr lang="en-GB" sz="2900" b="1" dirty="0">
                <a:solidFill>
                  <a:srgbClr val="002060"/>
                </a:solidFill>
                <a:latin typeface="Century Gothic" panose="020B0502020202020204" pitchFamily="34" charset="0"/>
                <a:cs typeface="Segoe UI" panose="020B0502040204020203" pitchFamily="34" charset="0"/>
              </a:rPr>
              <a:t>God the Son,</a:t>
            </a:r>
          </a:p>
          <a:p>
            <a:pPr marL="324000" lvl="1" indent="0">
              <a:lnSpc>
                <a:spcPct val="120000"/>
              </a:lnSpc>
              <a:spcBef>
                <a:spcPts val="0"/>
              </a:spcBef>
              <a:spcAft>
                <a:spcPts val="0"/>
              </a:spcAft>
              <a:buNone/>
            </a:pPr>
            <a:r>
              <a:rPr lang="en-GB" sz="2900" b="1" dirty="0">
                <a:solidFill>
                  <a:srgbClr val="002060"/>
                </a:solidFill>
                <a:latin typeface="Century Gothic" panose="020B0502020202020204" pitchFamily="34" charset="0"/>
                <a:cs typeface="Segoe UI" panose="020B0502040204020203" pitchFamily="34" charset="0"/>
              </a:rPr>
              <a:t>God the Spirit:</a:t>
            </a:r>
          </a:p>
          <a:p>
            <a:pPr marL="324000" lvl="1" indent="0">
              <a:lnSpc>
                <a:spcPct val="120000"/>
              </a:lnSpc>
              <a:spcBef>
                <a:spcPts val="0"/>
              </a:spcBef>
              <a:spcAft>
                <a:spcPts val="0"/>
              </a:spcAft>
              <a:buNone/>
            </a:pPr>
            <a:r>
              <a:rPr lang="en-GB" sz="2900" b="1" dirty="0">
                <a:solidFill>
                  <a:srgbClr val="002060"/>
                </a:solidFill>
                <a:latin typeface="Century Gothic" panose="020B0502020202020204" pitchFamily="34" charset="0"/>
                <a:cs typeface="Segoe UI" panose="020B0502040204020203" pitchFamily="34" charset="0"/>
              </a:rPr>
              <a:t>God is one.</a:t>
            </a:r>
          </a:p>
          <a:p>
            <a:pPr marL="0" indent="0">
              <a:lnSpc>
                <a:spcPct val="120000"/>
              </a:lnSpc>
              <a:spcBef>
                <a:spcPts val="0"/>
              </a:spcBef>
              <a:spcAft>
                <a:spcPts val="0"/>
              </a:spcAft>
              <a:buNone/>
            </a:pPr>
            <a:endParaRPr lang="en-GB" sz="2900" dirty="0">
              <a:solidFill>
                <a:srgbClr val="002060"/>
              </a:solidFill>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sz="2900" dirty="0">
                <a:solidFill>
                  <a:srgbClr val="002060"/>
                </a:solidFill>
                <a:latin typeface="Century Gothic" panose="020B0502020202020204" pitchFamily="34" charset="0"/>
                <a:cs typeface="Segoe UI" panose="020B0502040204020203" pitchFamily="34" charset="0"/>
              </a:rPr>
              <a:t>Sign: ‘Welcome everybody here’ in BSL</a:t>
            </a:r>
          </a:p>
          <a:p>
            <a:pPr marL="0" indent="0">
              <a:lnSpc>
                <a:spcPct val="120000"/>
              </a:lnSpc>
              <a:spcBef>
                <a:spcPts val="0"/>
              </a:spcBef>
              <a:spcAft>
                <a:spcPts val="0"/>
              </a:spcAft>
              <a:buNone/>
            </a:pPr>
            <a:endParaRPr lang="en-GB" sz="2900" dirty="0"/>
          </a:p>
          <a:p>
            <a:pPr marL="0" indent="0">
              <a:lnSpc>
                <a:spcPct val="90000"/>
              </a:lnSpc>
              <a:buNone/>
            </a:pPr>
            <a:endParaRPr lang="en-GB" sz="1100" dirty="0"/>
          </a:p>
        </p:txBody>
      </p:sp>
      <p:pic>
        <p:nvPicPr>
          <p:cNvPr id="4" name="Picture 3">
            <a:extLst>
              <a:ext uri="{FF2B5EF4-FFF2-40B4-BE49-F238E27FC236}">
                <a16:creationId xmlns:a16="http://schemas.microsoft.com/office/drawing/2014/main" id="{CC0D0413-29BD-4473-8832-3D2A945F1B1E}"/>
              </a:ext>
            </a:extLst>
          </p:cNvPr>
          <p:cNvPicPr>
            <a:picLocks noChangeAspect="1"/>
          </p:cNvPicPr>
          <p:nvPr/>
        </p:nvPicPr>
        <p:blipFill>
          <a:blip r:embed="rId2"/>
          <a:stretch>
            <a:fillRect/>
          </a:stretch>
        </p:blipFill>
        <p:spPr>
          <a:xfrm>
            <a:off x="3041513" y="4466075"/>
            <a:ext cx="1432684" cy="1755800"/>
          </a:xfrm>
          <a:prstGeom prst="rect">
            <a:avLst/>
          </a:prstGeom>
        </p:spPr>
      </p:pic>
    </p:spTree>
    <p:extLst>
      <p:ext uri="{BB962C8B-B14F-4D97-AF65-F5344CB8AC3E}">
        <p14:creationId xmlns:p14="http://schemas.microsoft.com/office/powerpoint/2010/main" val="1802504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43077" y="971524"/>
            <a:ext cx="3269749" cy="4624327"/>
          </a:xfrm>
        </p:spPr>
        <p:txBody>
          <a:bodyPr anchor="ctr">
            <a:normAutofit fontScale="90000"/>
          </a:bodyPr>
          <a:lstStyle/>
          <a:p>
            <a:pPr>
              <a:lnSpc>
                <a:spcPct val="90000"/>
              </a:lnSpc>
            </a:pP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b="1" dirty="0">
                <a:solidFill>
                  <a:srgbClr val="FFFFFF"/>
                </a:solidFill>
              </a:rPr>
            </a:br>
            <a:r>
              <a:rPr lang="en-GB" sz="2700" b="1" dirty="0">
                <a:solidFill>
                  <a:srgbClr val="FFFFFF"/>
                </a:solidFill>
                <a:latin typeface="Century Gothic" panose="020B0502020202020204" pitchFamily="34" charset="0"/>
              </a:rPr>
              <a:t>Gathering </a:t>
            </a:r>
            <a:br>
              <a:rPr lang="en-GB" sz="2700" b="1" dirty="0">
                <a:solidFill>
                  <a:srgbClr val="FFFFFF"/>
                </a:solidFill>
                <a:latin typeface="Century Gothic" panose="020B0502020202020204" pitchFamily="34" charset="0"/>
              </a:rPr>
            </a:br>
            <a:br>
              <a:rPr lang="en-GB" sz="2700" b="1" dirty="0">
                <a:solidFill>
                  <a:srgbClr val="FFFFFF"/>
                </a:solidFill>
                <a:latin typeface="Century Gothic" panose="020B0502020202020204" pitchFamily="34" charset="0"/>
              </a:rPr>
            </a:br>
            <a:r>
              <a:rPr lang="en-GB" sz="2700" b="1" dirty="0">
                <a:solidFill>
                  <a:srgbClr val="FFFFFF"/>
                </a:solidFill>
                <a:latin typeface="Century Gothic" panose="020B0502020202020204" pitchFamily="34" charset="0"/>
              </a:rPr>
              <a:t>these can be used at the beginning of each session </a:t>
            </a: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dirty="0">
                <a:solidFill>
                  <a:srgbClr val="FFFFFF"/>
                </a:solidFill>
              </a:rPr>
            </a:br>
            <a:br>
              <a:rPr lang="en-GB" sz="2200" dirty="0">
                <a:solidFill>
                  <a:srgbClr val="FFFFFF"/>
                </a:solidFill>
              </a:rPr>
            </a:br>
            <a:br>
              <a:rPr lang="en-GB" sz="2200" dirty="0">
                <a:solidFill>
                  <a:srgbClr val="FFFFFF"/>
                </a:solidFill>
              </a:rPr>
            </a:br>
            <a:endParaRPr lang="en-GB" sz="2200" dirty="0">
              <a:solidFill>
                <a:srgbClr val="FFFFFF"/>
              </a:solidFill>
            </a:endParaRPr>
          </a:p>
        </p:txBody>
      </p:sp>
      <p:sp>
        <p:nvSpPr>
          <p:cNvPr id="5" name="Content Placeholder 4">
            <a:extLst>
              <a:ext uri="{FF2B5EF4-FFF2-40B4-BE49-F238E27FC236}">
                <a16:creationId xmlns:a16="http://schemas.microsoft.com/office/drawing/2014/main" id="{FF455A7F-9764-455A-A71C-26FD48594459}"/>
              </a:ext>
            </a:extLst>
          </p:cNvPr>
          <p:cNvSpPr>
            <a:spLocks noGrp="1"/>
          </p:cNvSpPr>
          <p:nvPr>
            <p:ph idx="1"/>
          </p:nvPr>
        </p:nvSpPr>
        <p:spPr>
          <a:xfrm>
            <a:off x="5155905" y="485678"/>
            <a:ext cx="6436655" cy="5888772"/>
          </a:xfrm>
        </p:spPr>
        <p:txBody>
          <a:bodyPr anchor="ctr">
            <a:normAutofit/>
          </a:bodyPr>
          <a:lstStyle/>
          <a:p>
            <a:pPr>
              <a:lnSpc>
                <a:spcPct val="120000"/>
              </a:lnSpc>
              <a:spcBef>
                <a:spcPts val="0"/>
              </a:spcBef>
              <a:spcAft>
                <a:spcPts val="0"/>
              </a:spcAft>
            </a:pPr>
            <a:r>
              <a:rPr lang="en-GB" dirty="0">
                <a:solidFill>
                  <a:srgbClr val="002060"/>
                </a:solidFill>
                <a:latin typeface="Century Gothic" panose="020B0502020202020204" pitchFamily="34" charset="0"/>
                <a:cs typeface="Segoe UI" panose="020B0502040204020203" pitchFamily="34" charset="0"/>
              </a:rPr>
              <a:t>Christ the light of the world is here</a:t>
            </a:r>
          </a:p>
          <a:p>
            <a:pPr marL="0" indent="0">
              <a:lnSpc>
                <a:spcPct val="120000"/>
              </a:lnSpc>
              <a:spcBef>
                <a:spcPts val="0"/>
              </a:spcBef>
              <a:spcAft>
                <a:spcPts val="0"/>
              </a:spcAft>
              <a:buNone/>
            </a:pPr>
            <a:r>
              <a:rPr lang="en-GB" dirty="0">
                <a:solidFill>
                  <a:srgbClr val="002060"/>
                </a:solidFill>
                <a:latin typeface="Century Gothic" panose="020B0502020202020204" pitchFamily="34" charset="0"/>
                <a:cs typeface="Segoe UI" panose="020B0502040204020203" pitchFamily="34" charset="0"/>
              </a:rPr>
              <a:t>     God help us to speak positive words</a:t>
            </a:r>
          </a:p>
          <a:p>
            <a:pPr marL="0" indent="0">
              <a:lnSpc>
                <a:spcPct val="120000"/>
              </a:lnSpc>
              <a:spcBef>
                <a:spcPts val="0"/>
              </a:spcBef>
              <a:spcAft>
                <a:spcPts val="0"/>
              </a:spcAft>
              <a:buNone/>
            </a:pPr>
            <a:r>
              <a:rPr lang="en-GB" dirty="0">
                <a:solidFill>
                  <a:srgbClr val="002060"/>
                </a:solidFill>
                <a:latin typeface="Century Gothic" panose="020B0502020202020204" pitchFamily="34" charset="0"/>
                <a:cs typeface="Segoe UI" panose="020B0502040204020203" pitchFamily="34" charset="0"/>
              </a:rPr>
              <a:t>     To share peace with everyone </a:t>
            </a:r>
          </a:p>
          <a:p>
            <a:pPr marL="0" indent="0">
              <a:lnSpc>
                <a:spcPct val="120000"/>
              </a:lnSpc>
              <a:spcBef>
                <a:spcPts val="0"/>
              </a:spcBef>
              <a:spcAft>
                <a:spcPts val="0"/>
              </a:spcAft>
              <a:buNone/>
            </a:pPr>
            <a:r>
              <a:rPr lang="en-GB" dirty="0">
                <a:solidFill>
                  <a:srgbClr val="002060"/>
                </a:solidFill>
                <a:latin typeface="Century Gothic" panose="020B0502020202020204" pitchFamily="34" charset="0"/>
                <a:cs typeface="Segoe UI" panose="020B0502040204020203" pitchFamily="34" charset="0"/>
              </a:rPr>
              <a:t>     To remember that you are with us</a:t>
            </a:r>
          </a:p>
          <a:p>
            <a:pPr marL="0" indent="0">
              <a:lnSpc>
                <a:spcPct val="120000"/>
              </a:lnSpc>
              <a:spcBef>
                <a:spcPts val="0"/>
              </a:spcBef>
              <a:spcAft>
                <a:spcPts val="0"/>
              </a:spcAft>
              <a:buNone/>
            </a:pPr>
            <a:r>
              <a:rPr lang="en-GB" dirty="0">
                <a:solidFill>
                  <a:srgbClr val="002060"/>
                </a:solidFill>
                <a:latin typeface="Century Gothic" panose="020B0502020202020204" pitchFamily="34" charset="0"/>
                <a:cs typeface="Segoe UI" panose="020B0502040204020203" pitchFamily="34" charset="0"/>
              </a:rPr>
              <a:t>     </a:t>
            </a:r>
            <a:r>
              <a:rPr lang="en-GB" b="1" dirty="0">
                <a:solidFill>
                  <a:srgbClr val="002060"/>
                </a:solidFill>
                <a:latin typeface="Century Gothic" panose="020B0502020202020204" pitchFamily="34" charset="0"/>
                <a:cs typeface="Segoe UI" panose="020B0502040204020203" pitchFamily="34" charset="0"/>
              </a:rPr>
              <a:t>Let us celebrate what God has made</a:t>
            </a:r>
          </a:p>
          <a:p>
            <a:pPr marL="0" indent="0">
              <a:lnSpc>
                <a:spcPct val="120000"/>
              </a:lnSpc>
              <a:spcBef>
                <a:spcPts val="0"/>
              </a:spcBef>
              <a:spcAft>
                <a:spcPts val="0"/>
              </a:spcAft>
              <a:buNone/>
            </a:pPr>
            <a:endParaRPr lang="en-GB" dirty="0">
              <a:solidFill>
                <a:srgbClr val="002060"/>
              </a:solidFill>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dirty="0">
                <a:solidFill>
                  <a:srgbClr val="002060"/>
                </a:solidFill>
                <a:latin typeface="Century Gothic" panose="020B0502020202020204" pitchFamily="34" charset="0"/>
                <a:cs typeface="Segoe UI" panose="020B0502040204020203" pitchFamily="34" charset="0"/>
              </a:rPr>
              <a:t>Let’s remember to show God’s love, </a:t>
            </a:r>
          </a:p>
          <a:p>
            <a:pPr marL="0" indent="0">
              <a:lnSpc>
                <a:spcPct val="120000"/>
              </a:lnSpc>
              <a:spcBef>
                <a:spcPts val="0"/>
              </a:spcBef>
              <a:spcAft>
                <a:spcPts val="0"/>
              </a:spcAft>
              <a:buNone/>
            </a:pPr>
            <a:r>
              <a:rPr lang="en-GB" dirty="0">
                <a:solidFill>
                  <a:srgbClr val="002060"/>
                </a:solidFill>
                <a:latin typeface="Century Gothic" panose="020B0502020202020204" pitchFamily="34" charset="0"/>
                <a:cs typeface="Segoe UI" panose="020B0502040204020203" pitchFamily="34" charset="0"/>
              </a:rPr>
              <a:t>     </a:t>
            </a:r>
            <a:r>
              <a:rPr lang="en-GB" b="1" dirty="0">
                <a:solidFill>
                  <a:srgbClr val="002060"/>
                </a:solidFill>
                <a:latin typeface="Century Gothic" panose="020B0502020202020204" pitchFamily="34" charset="0"/>
                <a:cs typeface="Segoe UI" panose="020B0502040204020203" pitchFamily="34" charset="0"/>
              </a:rPr>
              <a:t>and to show a bit of heaven to everyone we meet</a:t>
            </a:r>
            <a:r>
              <a:rPr lang="en-GB" b="1" dirty="0">
                <a:latin typeface="Century Gothic" panose="020B0502020202020204" pitchFamily="34" charset="0"/>
                <a:cs typeface="Segoe UI" panose="020B0502040204020203" pitchFamily="34" charset="0"/>
              </a:rPr>
              <a:t>.</a:t>
            </a:r>
          </a:p>
          <a:p>
            <a:pPr marL="0" indent="0">
              <a:lnSpc>
                <a:spcPct val="120000"/>
              </a:lnSpc>
              <a:spcBef>
                <a:spcPts val="0"/>
              </a:spcBef>
              <a:spcAft>
                <a:spcPts val="0"/>
              </a:spcAft>
              <a:buNone/>
            </a:pPr>
            <a:r>
              <a:rPr lang="en-GB" dirty="0">
                <a:latin typeface="Segoe UI" panose="020B0502040204020203" pitchFamily="34" charset="0"/>
                <a:cs typeface="Segoe UI" panose="020B0502040204020203" pitchFamily="34" charset="0"/>
              </a:rPr>
              <a:t>                                                                                        </a:t>
            </a:r>
            <a:endParaRPr lang="en-GB" sz="2900" dirty="0">
              <a:latin typeface="Segoe UI" panose="020B0502040204020203" pitchFamily="34" charset="0"/>
              <a:cs typeface="Segoe UI" panose="020B0502040204020203" pitchFamily="34" charset="0"/>
            </a:endParaRPr>
          </a:p>
          <a:p>
            <a:pPr marL="0" indent="0">
              <a:lnSpc>
                <a:spcPct val="120000"/>
              </a:lnSpc>
              <a:spcBef>
                <a:spcPts val="0"/>
              </a:spcBef>
              <a:spcAft>
                <a:spcPts val="0"/>
              </a:spcAft>
              <a:buNone/>
            </a:pPr>
            <a:endParaRPr lang="en-GB" sz="2900" dirty="0"/>
          </a:p>
          <a:p>
            <a:pPr marL="0" indent="0">
              <a:lnSpc>
                <a:spcPct val="90000"/>
              </a:lnSpc>
              <a:buNone/>
            </a:pPr>
            <a:endParaRPr lang="en-GB" sz="1100" dirty="0"/>
          </a:p>
        </p:txBody>
      </p:sp>
      <p:pic>
        <p:nvPicPr>
          <p:cNvPr id="4" name="Picture 3">
            <a:extLst>
              <a:ext uri="{FF2B5EF4-FFF2-40B4-BE49-F238E27FC236}">
                <a16:creationId xmlns:a16="http://schemas.microsoft.com/office/drawing/2014/main" id="{CC0D0413-29BD-4473-8832-3D2A945F1B1E}"/>
              </a:ext>
            </a:extLst>
          </p:cNvPr>
          <p:cNvPicPr>
            <a:picLocks noChangeAspect="1"/>
          </p:cNvPicPr>
          <p:nvPr/>
        </p:nvPicPr>
        <p:blipFill>
          <a:blip r:embed="rId2"/>
          <a:stretch>
            <a:fillRect/>
          </a:stretch>
        </p:blipFill>
        <p:spPr>
          <a:xfrm>
            <a:off x="3041513" y="4466075"/>
            <a:ext cx="1432684" cy="1755800"/>
          </a:xfrm>
          <a:prstGeom prst="rect">
            <a:avLst/>
          </a:prstGeom>
        </p:spPr>
      </p:pic>
    </p:spTree>
    <p:extLst>
      <p:ext uri="{BB962C8B-B14F-4D97-AF65-F5344CB8AC3E}">
        <p14:creationId xmlns:p14="http://schemas.microsoft.com/office/powerpoint/2010/main" val="29980549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59157" y="1113764"/>
            <a:ext cx="3269749" cy="4624327"/>
          </a:xfrm>
        </p:spPr>
        <p:txBody>
          <a:bodyPr anchor="ctr">
            <a:normAutofit/>
          </a:bodyPr>
          <a:lstStyle/>
          <a:p>
            <a:pPr>
              <a:lnSpc>
                <a:spcPct val="90000"/>
              </a:lnSpc>
            </a:pPr>
            <a:br>
              <a:rPr lang="en-GB" sz="2500" b="1" dirty="0">
                <a:solidFill>
                  <a:srgbClr val="FFFFFF"/>
                </a:solidFill>
              </a:rPr>
            </a:br>
            <a:br>
              <a:rPr lang="en-GB" sz="2500" b="1" dirty="0">
                <a:solidFill>
                  <a:srgbClr val="FFFFFF"/>
                </a:solidFill>
              </a:rPr>
            </a:br>
            <a:br>
              <a:rPr lang="en-GB" sz="2500" b="1" dirty="0">
                <a:solidFill>
                  <a:srgbClr val="FFFFFF"/>
                </a:solidFill>
                <a:latin typeface="Arial Rounded MT Bold" panose="020F0704030504030204" pitchFamily="34" charset="0"/>
              </a:rPr>
            </a:br>
            <a:r>
              <a:rPr lang="en-GB" sz="2500" b="1" dirty="0">
                <a:solidFill>
                  <a:srgbClr val="FFFFFF"/>
                </a:solidFill>
                <a:latin typeface="Century Gothic" panose="020B0502020202020204" pitchFamily="34" charset="0"/>
              </a:rPr>
              <a:t>Sending</a:t>
            </a:r>
            <a:br>
              <a:rPr lang="en-GB" sz="2500" b="1" dirty="0">
                <a:solidFill>
                  <a:srgbClr val="FFFFFF"/>
                </a:solidFill>
                <a:latin typeface="Century Gothic" panose="020B0502020202020204" pitchFamily="34" charset="0"/>
              </a:rPr>
            </a:br>
            <a:br>
              <a:rPr lang="en-GB" sz="2500" b="1" dirty="0">
                <a:solidFill>
                  <a:srgbClr val="FFFFFF"/>
                </a:solidFill>
                <a:latin typeface="Century Gothic" panose="020B0502020202020204" pitchFamily="34" charset="0"/>
              </a:rPr>
            </a:br>
            <a:r>
              <a:rPr kumimoji="0" lang="en-GB" sz="2500" b="1" i="0" u="none" strike="noStrike" kern="1200" cap="all" spc="0" normalizeH="0" baseline="0" noProof="0" dirty="0">
                <a:ln>
                  <a:noFill/>
                </a:ln>
                <a:solidFill>
                  <a:srgbClr val="FFFFFF"/>
                </a:solidFill>
                <a:effectLst/>
                <a:uLnTx/>
                <a:uFillTx/>
                <a:latin typeface="Century Gothic" panose="020B0502020202020204" pitchFamily="34" charset="0"/>
              </a:rPr>
              <a:t>these can be used at the End of each session</a:t>
            </a:r>
            <a:br>
              <a:rPr lang="en-GB" sz="2500" b="1" dirty="0">
                <a:solidFill>
                  <a:srgbClr val="FFFFFF"/>
                </a:solidFill>
                <a:latin typeface="Arial Rounded MT Bold" panose="020F0704030504030204" pitchFamily="34" charset="0"/>
              </a:rPr>
            </a:br>
            <a:br>
              <a:rPr lang="en-GB" sz="2500" b="1" dirty="0">
                <a:solidFill>
                  <a:srgbClr val="FFFFFF"/>
                </a:solidFill>
                <a:latin typeface="Arial Rounded MT Bold" panose="020F0704030504030204" pitchFamily="34" charset="0"/>
              </a:rPr>
            </a:br>
            <a:br>
              <a:rPr lang="en-GB" sz="2500" dirty="0">
                <a:solidFill>
                  <a:srgbClr val="FFFFFF"/>
                </a:solidFill>
                <a:latin typeface="Arial Rounded MT Bold" panose="020F0704030504030204" pitchFamily="34" charset="0"/>
              </a:rPr>
            </a:br>
            <a:br>
              <a:rPr lang="en-GB" sz="2500" dirty="0">
                <a:solidFill>
                  <a:srgbClr val="FFFFFF"/>
                </a:solidFill>
              </a:rPr>
            </a:br>
            <a:br>
              <a:rPr lang="en-GB" sz="2500" dirty="0">
                <a:solidFill>
                  <a:srgbClr val="FFFFFF"/>
                </a:solidFill>
              </a:rPr>
            </a:br>
            <a:endParaRPr lang="en-GB" sz="2500" dirty="0">
              <a:solidFill>
                <a:srgbClr val="FFFFFF"/>
              </a:solidFill>
            </a:endParaRPr>
          </a:p>
        </p:txBody>
      </p:sp>
      <p:sp>
        <p:nvSpPr>
          <p:cNvPr id="5" name="Content Placeholder 4">
            <a:extLst>
              <a:ext uri="{FF2B5EF4-FFF2-40B4-BE49-F238E27FC236}">
                <a16:creationId xmlns:a16="http://schemas.microsoft.com/office/drawing/2014/main" id="{FF455A7F-9764-455A-A71C-26FD48594459}"/>
              </a:ext>
            </a:extLst>
          </p:cNvPr>
          <p:cNvSpPr>
            <a:spLocks noGrp="1"/>
          </p:cNvSpPr>
          <p:nvPr>
            <p:ph idx="1"/>
          </p:nvPr>
        </p:nvSpPr>
        <p:spPr>
          <a:xfrm>
            <a:off x="4886199" y="969228"/>
            <a:ext cx="6346644" cy="5888772"/>
          </a:xfrm>
        </p:spPr>
        <p:txBody>
          <a:bodyPr anchor="ctr">
            <a:normAutofit lnSpcReduction="10000"/>
          </a:bodyPr>
          <a:lstStyle/>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You may want to end your time together with one of these short prayers or blessings:</a:t>
            </a:r>
          </a:p>
          <a:p>
            <a:pPr marL="0" indent="0">
              <a:lnSpc>
                <a:spcPct val="90000"/>
              </a:lnSpc>
              <a:spcBef>
                <a:spcPts val="0"/>
              </a:spcBef>
              <a:buNone/>
            </a:pPr>
            <a:endParaRPr lang="en-GB" sz="1600" dirty="0">
              <a:solidFill>
                <a:srgbClr val="002060"/>
              </a:solidFill>
              <a:latin typeface="Century Gothic" panose="020B0502020202020204" pitchFamily="34" charset="0"/>
              <a:cs typeface="Segoe UI" panose="020B0502040204020203" pitchFamily="34" charset="0"/>
            </a:endParaRP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As we end this time</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May we live with your love </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Build on your truth</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Share your forgiveness </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Rest in your peace</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For the whole of the day.  </a:t>
            </a:r>
            <a:r>
              <a:rPr lang="en-GB" sz="1600" b="1" dirty="0">
                <a:solidFill>
                  <a:srgbClr val="002060"/>
                </a:solidFill>
                <a:latin typeface="Century Gothic" panose="020B0502020202020204" pitchFamily="34" charset="0"/>
                <a:cs typeface="Segoe UI" panose="020B0502040204020203" pitchFamily="34" charset="0"/>
              </a:rPr>
              <a:t>AMEN</a:t>
            </a:r>
          </a:p>
          <a:p>
            <a:pPr marL="0" indent="0">
              <a:lnSpc>
                <a:spcPct val="90000"/>
              </a:lnSpc>
              <a:spcBef>
                <a:spcPts val="0"/>
              </a:spcBef>
              <a:buNone/>
            </a:pPr>
            <a:endParaRPr lang="en-GB" sz="1600" dirty="0">
              <a:solidFill>
                <a:srgbClr val="002060"/>
              </a:solidFill>
              <a:latin typeface="Century Gothic" panose="020B0502020202020204" pitchFamily="34" charset="0"/>
              <a:cs typeface="Segoe UI" panose="020B0502040204020203" pitchFamily="34" charset="0"/>
            </a:endParaRP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Thank you for this day, </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For fun, friendship and learning. </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We give thanks for this time </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As we share peace with each other.  </a:t>
            </a:r>
            <a:r>
              <a:rPr lang="en-GB" sz="1600" b="1" dirty="0">
                <a:solidFill>
                  <a:srgbClr val="002060"/>
                </a:solidFill>
                <a:latin typeface="Century Gothic" panose="020B0502020202020204" pitchFamily="34" charset="0"/>
                <a:cs typeface="Segoe UI" panose="020B0502040204020203" pitchFamily="34" charset="0"/>
              </a:rPr>
              <a:t>AMEN</a:t>
            </a:r>
          </a:p>
          <a:p>
            <a:pPr marL="0" indent="0">
              <a:lnSpc>
                <a:spcPct val="90000"/>
              </a:lnSpc>
              <a:spcBef>
                <a:spcPts val="0"/>
              </a:spcBef>
              <a:buNone/>
            </a:pPr>
            <a:endParaRPr lang="en-GB" sz="1600" dirty="0">
              <a:solidFill>
                <a:srgbClr val="002060"/>
              </a:solidFill>
              <a:latin typeface="Century Gothic" panose="020B0502020202020204" pitchFamily="34" charset="0"/>
              <a:cs typeface="Segoe UI" panose="020B0502040204020203" pitchFamily="34" charset="0"/>
            </a:endParaRP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Help us as we as we move on</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To carry hope in us for the day</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Turning our thoughts towards others,</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Our hearts towards love,</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And our hands towards serving those in need. </a:t>
            </a:r>
            <a:r>
              <a:rPr lang="en-GB" sz="1600" b="1" dirty="0">
                <a:solidFill>
                  <a:srgbClr val="002060"/>
                </a:solidFill>
                <a:latin typeface="Century Gothic" panose="020B0502020202020204" pitchFamily="34" charset="0"/>
                <a:cs typeface="Segoe UI" panose="020B0502040204020203" pitchFamily="34" charset="0"/>
              </a:rPr>
              <a:t>AMEN</a:t>
            </a:r>
          </a:p>
          <a:p>
            <a:pPr marL="0" indent="0">
              <a:lnSpc>
                <a:spcPct val="90000"/>
              </a:lnSpc>
              <a:spcBef>
                <a:spcPts val="0"/>
              </a:spcBef>
              <a:buNone/>
            </a:pPr>
            <a:endParaRPr lang="en-GB" sz="1100" dirty="0"/>
          </a:p>
          <a:p>
            <a:pPr marL="0" indent="0">
              <a:lnSpc>
                <a:spcPct val="90000"/>
              </a:lnSpc>
              <a:spcBef>
                <a:spcPts val="0"/>
              </a:spcBef>
              <a:buNone/>
            </a:pPr>
            <a:endParaRPr lang="en-GB" sz="1100" dirty="0"/>
          </a:p>
          <a:p>
            <a:pPr marL="0" indent="0">
              <a:lnSpc>
                <a:spcPct val="90000"/>
              </a:lnSpc>
              <a:spcBef>
                <a:spcPts val="0"/>
              </a:spcBef>
              <a:buNone/>
            </a:pPr>
            <a:endParaRPr lang="en-GB" sz="1100" dirty="0"/>
          </a:p>
          <a:p>
            <a:pPr marL="0" indent="0">
              <a:lnSpc>
                <a:spcPct val="90000"/>
              </a:lnSpc>
              <a:spcBef>
                <a:spcPts val="0"/>
              </a:spcBef>
              <a:buNone/>
            </a:pPr>
            <a:endParaRPr lang="en-GB" sz="1100" dirty="0"/>
          </a:p>
        </p:txBody>
      </p:sp>
      <p:pic>
        <p:nvPicPr>
          <p:cNvPr id="4" name="Picture 3">
            <a:extLst>
              <a:ext uri="{FF2B5EF4-FFF2-40B4-BE49-F238E27FC236}">
                <a16:creationId xmlns:a16="http://schemas.microsoft.com/office/drawing/2014/main" id="{156FA1BC-FC3D-4092-8A91-F0D549A67FAE}"/>
              </a:ext>
            </a:extLst>
          </p:cNvPr>
          <p:cNvPicPr>
            <a:picLocks noChangeAspect="1"/>
          </p:cNvPicPr>
          <p:nvPr/>
        </p:nvPicPr>
        <p:blipFill>
          <a:blip r:embed="rId2"/>
          <a:stretch>
            <a:fillRect/>
          </a:stretch>
        </p:blipFill>
        <p:spPr>
          <a:xfrm>
            <a:off x="2815649" y="4333845"/>
            <a:ext cx="1542422" cy="1889924"/>
          </a:xfrm>
          <a:prstGeom prst="rect">
            <a:avLst/>
          </a:prstGeom>
        </p:spPr>
      </p:pic>
    </p:spTree>
    <p:extLst>
      <p:ext uri="{BB962C8B-B14F-4D97-AF65-F5344CB8AC3E}">
        <p14:creationId xmlns:p14="http://schemas.microsoft.com/office/powerpoint/2010/main" val="3603259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59157" y="1113764"/>
            <a:ext cx="3269749" cy="4624327"/>
          </a:xfrm>
        </p:spPr>
        <p:txBody>
          <a:bodyPr anchor="ctr">
            <a:normAutofit/>
          </a:bodyPr>
          <a:lstStyle/>
          <a:p>
            <a:pPr>
              <a:lnSpc>
                <a:spcPct val="90000"/>
              </a:lnSpc>
            </a:pPr>
            <a:br>
              <a:rPr lang="en-GB" sz="2500" b="1" dirty="0">
                <a:solidFill>
                  <a:srgbClr val="FFFFFF"/>
                </a:solidFill>
              </a:rPr>
            </a:br>
            <a:br>
              <a:rPr lang="en-GB" sz="2500" b="1" dirty="0">
                <a:solidFill>
                  <a:srgbClr val="FFFFFF"/>
                </a:solidFill>
              </a:rPr>
            </a:br>
            <a:br>
              <a:rPr lang="en-GB" sz="2500" b="1" dirty="0">
                <a:solidFill>
                  <a:srgbClr val="FFFFFF"/>
                </a:solidFill>
                <a:latin typeface="Century Gothic" panose="020B0502020202020204" pitchFamily="34" charset="0"/>
              </a:rPr>
            </a:br>
            <a:r>
              <a:rPr lang="en-GB" sz="2500" b="1" dirty="0">
                <a:solidFill>
                  <a:srgbClr val="FFFFFF"/>
                </a:solidFill>
                <a:latin typeface="Century Gothic" panose="020B0502020202020204" pitchFamily="34" charset="0"/>
              </a:rPr>
              <a:t>Sending</a:t>
            </a:r>
            <a:br>
              <a:rPr lang="en-GB" sz="2500" b="1" dirty="0">
                <a:solidFill>
                  <a:srgbClr val="FFFFFF"/>
                </a:solidFill>
                <a:latin typeface="Century Gothic" panose="020B0502020202020204" pitchFamily="34" charset="0"/>
              </a:rPr>
            </a:br>
            <a:br>
              <a:rPr lang="en-GB" sz="2500" b="1" dirty="0">
                <a:solidFill>
                  <a:srgbClr val="FFFFFF"/>
                </a:solidFill>
                <a:latin typeface="Century Gothic" panose="020B0502020202020204" pitchFamily="34" charset="0"/>
              </a:rPr>
            </a:br>
            <a:r>
              <a:rPr kumimoji="0" lang="en-GB" sz="2500" b="1" i="0" u="none" strike="noStrike" kern="1200" cap="all" spc="0" normalizeH="0" baseline="0" noProof="0" dirty="0">
                <a:ln>
                  <a:noFill/>
                </a:ln>
                <a:solidFill>
                  <a:srgbClr val="FFFFFF"/>
                </a:solidFill>
                <a:effectLst/>
                <a:uLnTx/>
                <a:uFillTx/>
                <a:latin typeface="Century Gothic" panose="020B0502020202020204" pitchFamily="34" charset="0"/>
              </a:rPr>
              <a:t>these can be used at the End of each session</a:t>
            </a:r>
            <a:br>
              <a:rPr lang="en-GB" sz="2500" b="1" dirty="0">
                <a:solidFill>
                  <a:srgbClr val="FFFFFF"/>
                </a:solidFill>
                <a:latin typeface="Century Gothic" panose="020B0502020202020204" pitchFamily="34" charset="0"/>
              </a:rPr>
            </a:br>
            <a:br>
              <a:rPr lang="en-GB" sz="2500" b="1" dirty="0">
                <a:solidFill>
                  <a:srgbClr val="FFFFFF"/>
                </a:solidFill>
                <a:latin typeface="Arial Rounded MT Bold" panose="020F0704030504030204" pitchFamily="34" charset="0"/>
              </a:rPr>
            </a:br>
            <a:br>
              <a:rPr lang="en-GB" sz="2500" dirty="0">
                <a:solidFill>
                  <a:srgbClr val="FFFFFF"/>
                </a:solidFill>
                <a:latin typeface="Arial Rounded MT Bold" panose="020F0704030504030204" pitchFamily="34" charset="0"/>
              </a:rPr>
            </a:br>
            <a:br>
              <a:rPr lang="en-GB" sz="2500" dirty="0">
                <a:solidFill>
                  <a:srgbClr val="FFFFFF"/>
                </a:solidFill>
              </a:rPr>
            </a:br>
            <a:br>
              <a:rPr lang="en-GB" sz="2500" dirty="0">
                <a:solidFill>
                  <a:srgbClr val="FFFFFF"/>
                </a:solidFill>
              </a:rPr>
            </a:br>
            <a:endParaRPr lang="en-GB" sz="2500" dirty="0">
              <a:solidFill>
                <a:srgbClr val="FFFFFF"/>
              </a:solidFill>
            </a:endParaRPr>
          </a:p>
        </p:txBody>
      </p:sp>
      <p:sp>
        <p:nvSpPr>
          <p:cNvPr id="5" name="Content Placeholder 4">
            <a:extLst>
              <a:ext uri="{FF2B5EF4-FFF2-40B4-BE49-F238E27FC236}">
                <a16:creationId xmlns:a16="http://schemas.microsoft.com/office/drawing/2014/main" id="{FF455A7F-9764-455A-A71C-26FD48594459}"/>
              </a:ext>
            </a:extLst>
          </p:cNvPr>
          <p:cNvSpPr>
            <a:spLocks noGrp="1"/>
          </p:cNvSpPr>
          <p:nvPr>
            <p:ph idx="1"/>
          </p:nvPr>
        </p:nvSpPr>
        <p:spPr>
          <a:xfrm>
            <a:off x="4886199" y="869854"/>
            <a:ext cx="6346644" cy="5888772"/>
          </a:xfrm>
        </p:spPr>
        <p:txBody>
          <a:bodyPr anchor="ctr">
            <a:normAutofit lnSpcReduction="10000"/>
          </a:bodyPr>
          <a:lstStyle/>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The Lord bless us and watch over us, he is kind and helps us to show peace. </a:t>
            </a:r>
            <a:r>
              <a:rPr lang="en-GB" sz="2000" b="1" dirty="0">
                <a:solidFill>
                  <a:srgbClr val="002060"/>
                </a:solidFill>
                <a:latin typeface="Century Gothic" panose="020B0502020202020204" pitchFamily="34" charset="0"/>
                <a:cs typeface="Segoe UI" panose="020B0502040204020203" pitchFamily="34" charset="0"/>
              </a:rPr>
              <a:t>Amen</a:t>
            </a:r>
          </a:p>
          <a:p>
            <a:pPr marL="0" indent="0">
              <a:lnSpc>
                <a:spcPct val="90000"/>
              </a:lnSpc>
              <a:spcBef>
                <a:spcPts val="0"/>
              </a:spcBef>
              <a:buNone/>
            </a:pPr>
            <a:endParaRPr lang="en-GB" sz="2000" dirty="0">
              <a:solidFill>
                <a:srgbClr val="002060"/>
              </a:solidFill>
              <a:latin typeface="Century Gothic" panose="020B0502020202020204" pitchFamily="34" charset="0"/>
              <a:cs typeface="Segoe UI" panose="020B0502040204020203" pitchFamily="34" charset="0"/>
            </a:endParaRP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Let’s remember today to show peace and love</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To forgive when others upset us</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To remember that we are all equal to God</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To think about what we say before we say it </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To thank God for a new day</a:t>
            </a:r>
          </a:p>
          <a:p>
            <a:pPr marL="0" indent="0">
              <a:lnSpc>
                <a:spcPct val="90000"/>
              </a:lnSpc>
              <a:spcBef>
                <a:spcPts val="0"/>
              </a:spcBef>
              <a:buNone/>
            </a:pPr>
            <a:r>
              <a:rPr lang="en-GB" sz="2000" b="1" dirty="0">
                <a:solidFill>
                  <a:srgbClr val="002060"/>
                </a:solidFill>
                <a:latin typeface="Century Gothic" panose="020B0502020202020204" pitchFamily="34" charset="0"/>
                <a:cs typeface="Segoe UI" panose="020B0502040204020203" pitchFamily="34" charset="0"/>
              </a:rPr>
              <a:t>Thank you God for all your good gifts</a:t>
            </a:r>
          </a:p>
          <a:p>
            <a:pPr marL="0" indent="0">
              <a:lnSpc>
                <a:spcPct val="90000"/>
              </a:lnSpc>
              <a:spcBef>
                <a:spcPts val="0"/>
              </a:spcBef>
              <a:buNone/>
            </a:pPr>
            <a:endParaRPr lang="en-GB" sz="2000" dirty="0">
              <a:solidFill>
                <a:srgbClr val="002060"/>
              </a:solidFill>
              <a:latin typeface="Century Gothic" panose="020B0502020202020204" pitchFamily="34" charset="0"/>
              <a:cs typeface="Segoe UI" panose="020B0502040204020203" pitchFamily="34" charset="0"/>
            </a:endParaRP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Christ our Lord,</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Just as kings bowed down and offered you gifts,</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May we know your strength and peace</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And see all the free gifts you have given to us</a:t>
            </a:r>
          </a:p>
          <a:p>
            <a:pPr marL="0" indent="0">
              <a:lnSpc>
                <a:spcPct val="90000"/>
              </a:lnSpc>
              <a:spcBef>
                <a:spcPts val="0"/>
              </a:spcBef>
              <a:buNone/>
            </a:pPr>
            <a:r>
              <a:rPr lang="en-GB" sz="2000" b="1" dirty="0">
                <a:solidFill>
                  <a:srgbClr val="002060"/>
                </a:solidFill>
                <a:latin typeface="Century Gothic" panose="020B0502020202020204" pitchFamily="34" charset="0"/>
                <a:cs typeface="Segoe UI" panose="020B0502040204020203" pitchFamily="34" charset="0"/>
              </a:rPr>
              <a:t>and the blessing of the Father, Son and Holy Spirit,</a:t>
            </a:r>
          </a:p>
          <a:p>
            <a:pPr marL="0" indent="0">
              <a:lnSpc>
                <a:spcPct val="90000"/>
              </a:lnSpc>
              <a:spcBef>
                <a:spcPts val="0"/>
              </a:spcBef>
              <a:buNone/>
            </a:pPr>
            <a:r>
              <a:rPr lang="en-GB" sz="2000" b="1" dirty="0">
                <a:solidFill>
                  <a:srgbClr val="002060"/>
                </a:solidFill>
                <a:latin typeface="Century Gothic" panose="020B0502020202020204" pitchFamily="34" charset="0"/>
                <a:cs typeface="Segoe UI" panose="020B0502040204020203" pitchFamily="34" charset="0"/>
              </a:rPr>
              <a:t>be with you all, evermore</a:t>
            </a:r>
          </a:p>
          <a:p>
            <a:pPr marL="0" indent="0">
              <a:lnSpc>
                <a:spcPct val="90000"/>
              </a:lnSpc>
              <a:spcBef>
                <a:spcPts val="0"/>
              </a:spcBef>
              <a:buNone/>
            </a:pPr>
            <a:r>
              <a:rPr lang="en-GB" sz="2000" b="1" dirty="0">
                <a:solidFill>
                  <a:srgbClr val="002060"/>
                </a:solidFill>
                <a:latin typeface="Century Gothic" panose="020B0502020202020204" pitchFamily="34" charset="0"/>
                <a:cs typeface="Segoe UI" panose="020B0502040204020203" pitchFamily="34" charset="0"/>
              </a:rPr>
              <a:t>Amen</a:t>
            </a:r>
          </a:p>
          <a:p>
            <a:pPr marL="0" indent="0">
              <a:lnSpc>
                <a:spcPct val="90000"/>
              </a:lnSpc>
              <a:spcBef>
                <a:spcPts val="0"/>
              </a:spcBef>
              <a:buNone/>
            </a:pPr>
            <a:endParaRPr lang="en-GB" sz="1100" dirty="0"/>
          </a:p>
          <a:p>
            <a:pPr marL="0" indent="0">
              <a:lnSpc>
                <a:spcPct val="90000"/>
              </a:lnSpc>
              <a:spcBef>
                <a:spcPts val="0"/>
              </a:spcBef>
              <a:buNone/>
            </a:pPr>
            <a:endParaRPr lang="en-GB" sz="1100" dirty="0"/>
          </a:p>
          <a:p>
            <a:pPr marL="0" indent="0">
              <a:lnSpc>
                <a:spcPct val="90000"/>
              </a:lnSpc>
              <a:spcBef>
                <a:spcPts val="0"/>
              </a:spcBef>
              <a:buNone/>
            </a:pPr>
            <a:endParaRPr lang="en-GB" sz="1100" dirty="0"/>
          </a:p>
          <a:p>
            <a:pPr marL="0" indent="0">
              <a:lnSpc>
                <a:spcPct val="90000"/>
              </a:lnSpc>
              <a:spcBef>
                <a:spcPts val="0"/>
              </a:spcBef>
              <a:buNone/>
            </a:pPr>
            <a:endParaRPr lang="en-GB" sz="1100" dirty="0"/>
          </a:p>
        </p:txBody>
      </p:sp>
      <p:pic>
        <p:nvPicPr>
          <p:cNvPr id="4" name="Picture 3">
            <a:extLst>
              <a:ext uri="{FF2B5EF4-FFF2-40B4-BE49-F238E27FC236}">
                <a16:creationId xmlns:a16="http://schemas.microsoft.com/office/drawing/2014/main" id="{156FA1BC-FC3D-4092-8A91-F0D549A67FAE}"/>
              </a:ext>
            </a:extLst>
          </p:cNvPr>
          <p:cNvPicPr>
            <a:picLocks noChangeAspect="1"/>
          </p:cNvPicPr>
          <p:nvPr/>
        </p:nvPicPr>
        <p:blipFill>
          <a:blip r:embed="rId2"/>
          <a:stretch>
            <a:fillRect/>
          </a:stretch>
        </p:blipFill>
        <p:spPr>
          <a:xfrm>
            <a:off x="2815649" y="4333845"/>
            <a:ext cx="1542422" cy="1889924"/>
          </a:xfrm>
          <a:prstGeom prst="rect">
            <a:avLst/>
          </a:prstGeom>
        </p:spPr>
      </p:pic>
    </p:spTree>
    <p:extLst>
      <p:ext uri="{BB962C8B-B14F-4D97-AF65-F5344CB8AC3E}">
        <p14:creationId xmlns:p14="http://schemas.microsoft.com/office/powerpoint/2010/main" val="3954515875"/>
      </p:ext>
    </p:extLst>
  </p:cSld>
  <p:clrMapOvr>
    <a:masterClrMapping/>
  </p:clrMapOvr>
</p:sld>
</file>

<file path=ppt/theme/theme1.xml><?xml version="1.0" encoding="utf-8"?>
<a:theme xmlns:a="http://schemas.openxmlformats.org/drawingml/2006/main" name="Dividend">
  <a:themeElements>
    <a:clrScheme name="Dividend">
      <a:dk1>
        <a:sysClr val="windowText" lastClr="000000"/>
      </a:dk1>
      <a:lt1>
        <a:sysClr val="window" lastClr="FFFFFF"/>
      </a:lt1>
      <a:dk2>
        <a:srgbClr val="3D3D3D"/>
      </a:dk2>
      <a:lt2>
        <a:srgbClr val="EBEBEB"/>
      </a:lt2>
      <a:accent1>
        <a:srgbClr val="1A3260"/>
      </a:accent1>
      <a:accent2>
        <a:srgbClr val="4590B8"/>
      </a:accent2>
      <a:accent3>
        <a:srgbClr val="45CBE8"/>
      </a:accent3>
      <a:accent4>
        <a:srgbClr val="969FA7"/>
      </a:accent4>
      <a:accent5>
        <a:srgbClr val="A2C777"/>
      </a:accent5>
      <a:accent6>
        <a:srgbClr val="42955F"/>
      </a:accent6>
      <a:hlink>
        <a:srgbClr val="828282"/>
      </a:hlink>
      <a:folHlink>
        <a:srgbClr val="A5A5A5"/>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66F1C100-1D2B-4BEA-AD01-C4F230B3B96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8143</TotalTime>
  <Words>2602</Words>
  <Application>Microsoft Office PowerPoint</Application>
  <PresentationFormat>Widescreen</PresentationFormat>
  <Paragraphs>279</Paragraphs>
  <Slides>40</Slides>
  <Notes>14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40</vt:i4>
      </vt:variant>
    </vt:vector>
  </HeadingPairs>
  <TitlesOfParts>
    <vt:vector size="50" baseType="lpstr">
      <vt:lpstr>Arial Rounded MT Bold</vt:lpstr>
      <vt:lpstr>Calibri</vt:lpstr>
      <vt:lpstr>Century Gothic</vt:lpstr>
      <vt:lpstr>Comic Sans MS</vt:lpstr>
      <vt:lpstr>Courier New</vt:lpstr>
      <vt:lpstr>Gill Sans MT</vt:lpstr>
      <vt:lpstr>Segoe UI</vt:lpstr>
      <vt:lpstr>system-ui</vt:lpstr>
      <vt:lpstr>Wingdings 2</vt:lpstr>
      <vt:lpstr>Dividend</vt:lpstr>
      <vt:lpstr>Class Worship and Reflections</vt:lpstr>
      <vt:lpstr>     Church of England Colours for Worship      </vt:lpstr>
      <vt:lpstr>     Church of England  COLLective worship     </vt:lpstr>
      <vt:lpstr>Classroom Worship   Introduction for Teachers   </vt:lpstr>
      <vt:lpstr>Classroom Worship   Possible music   </vt:lpstr>
      <vt:lpstr>     Gathering   these can be used at the beginning of each session       </vt:lpstr>
      <vt:lpstr>     Gathering   these can be used at the beginning of each session       </vt:lpstr>
      <vt:lpstr>   Sending  these can be used at the End of each session     </vt:lpstr>
      <vt:lpstr>   Sending  these can be used at the End of each session     </vt:lpstr>
      <vt:lpstr>Classroom Worship   Reflection Space      </vt:lpstr>
      <vt:lpstr>The parable of The Sower  </vt:lpstr>
      <vt:lpstr>Monday</vt:lpstr>
      <vt:lpstr>PowerPoint Presentation</vt:lpstr>
      <vt:lpstr>PowerPoint Presentation</vt:lpstr>
      <vt:lpstr>Bible passage: The parable of the Sower </vt:lpstr>
      <vt:lpstr>Reflection questions</vt:lpstr>
      <vt:lpstr>Reflection questions</vt:lpstr>
      <vt:lpstr>Prayer</vt:lpstr>
      <vt:lpstr>Tuesday</vt:lpstr>
      <vt:lpstr>Bible passage: The parable of the Sower – Making sense the parable Today. </vt:lpstr>
      <vt:lpstr>Responding </vt:lpstr>
      <vt:lpstr>PowerPoint Presentation</vt:lpstr>
      <vt:lpstr>PowerPoint Presentation</vt:lpstr>
      <vt:lpstr>PowerPoint Presentation</vt:lpstr>
      <vt:lpstr>PowerPoint Presentation</vt:lpstr>
      <vt:lpstr>PowerPoint Presentation</vt:lpstr>
      <vt:lpstr>Prayer</vt:lpstr>
      <vt:lpstr>Wednesday</vt:lpstr>
      <vt:lpstr>Prompted to action - challenge</vt:lpstr>
      <vt:lpstr>Prompted to action – challenge ideas</vt:lpstr>
      <vt:lpstr>Prompted to action – challenge ideas</vt:lpstr>
      <vt:lpstr>Prompted to action – challenge ideas</vt:lpstr>
      <vt:lpstr>Prompted to action – challenge ideas</vt:lpstr>
      <vt:lpstr>Prayer</vt:lpstr>
      <vt:lpstr>Thursday</vt:lpstr>
      <vt:lpstr>  Use the Meditation resource alongside the Spiritual Encounters – bible-based meditation teacher’s pack:        </vt:lpstr>
      <vt:lpstr>Friday</vt:lpstr>
      <vt:lpstr> </vt:lpstr>
      <vt:lpstr>Classroom Worship   Reflection Space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Class Worship and Reflections</dc:title>
  <dc:creator>Lynsay Jennings</dc:creator>
  <cp:lastModifiedBy>Lynsay Jennings</cp:lastModifiedBy>
  <cp:revision>75</cp:revision>
  <dcterms:created xsi:type="dcterms:W3CDTF">2020-12-01T11:41:13Z</dcterms:created>
  <dcterms:modified xsi:type="dcterms:W3CDTF">2021-04-21T08:25:50Z</dcterms:modified>
</cp:coreProperties>
</file>