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7"/>
  </p:notesMasterIdLst>
  <p:sldIdLst>
    <p:sldId id="256" r:id="rId2"/>
    <p:sldId id="267" r:id="rId3"/>
    <p:sldId id="310" r:id="rId4"/>
    <p:sldId id="270" r:id="rId5"/>
    <p:sldId id="296" r:id="rId6"/>
    <p:sldId id="268" r:id="rId7"/>
    <p:sldId id="289" r:id="rId8"/>
    <p:sldId id="269" r:id="rId9"/>
    <p:sldId id="290" r:id="rId10"/>
    <p:sldId id="292" r:id="rId11"/>
    <p:sldId id="277" r:id="rId12"/>
    <p:sldId id="271" r:id="rId13"/>
    <p:sldId id="304" r:id="rId14"/>
    <p:sldId id="312" r:id="rId15"/>
    <p:sldId id="297" r:id="rId16"/>
    <p:sldId id="320" r:id="rId17"/>
    <p:sldId id="285" r:id="rId18"/>
    <p:sldId id="279" r:id="rId19"/>
    <p:sldId id="272" r:id="rId20"/>
    <p:sldId id="315" r:id="rId21"/>
    <p:sldId id="317" r:id="rId22"/>
    <p:sldId id="307" r:id="rId23"/>
    <p:sldId id="314" r:id="rId24"/>
    <p:sldId id="318" r:id="rId25"/>
    <p:sldId id="316" r:id="rId26"/>
    <p:sldId id="273" r:id="rId27"/>
    <p:sldId id="286" r:id="rId28"/>
    <p:sldId id="301" r:id="rId29"/>
    <p:sldId id="309" r:id="rId30"/>
    <p:sldId id="282" r:id="rId31"/>
    <p:sldId id="274" r:id="rId32"/>
    <p:sldId id="283" r:id="rId33"/>
    <p:sldId id="275" r:id="rId34"/>
    <p:sldId id="284" r:id="rId35"/>
    <p:sldId id="28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say Jennings" initials="LJ" lastIdx="1" clrIdx="0">
    <p:extLst>
      <p:ext uri="{19B8F6BF-5375-455C-9EA6-DF929625EA0E}">
        <p15:presenceInfo xmlns:p15="http://schemas.microsoft.com/office/powerpoint/2012/main" userId="S::lynsay.jennings@lichfield.anglican.org::b1a73c2d-75c6-426b-88bc-47e69d0d28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851B"/>
    <a:srgbClr val="E73725"/>
    <a:srgbClr val="FFFFCC"/>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01" autoAdjust="0"/>
    <p:restoredTop sz="79082" autoAdjust="0"/>
  </p:normalViewPr>
  <p:slideViewPr>
    <p:cSldViewPr snapToGrid="0">
      <p:cViewPr varScale="1">
        <p:scale>
          <a:sx n="49" d="100"/>
          <a:sy n="49" d="100"/>
        </p:scale>
        <p:origin x="1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29/07/2021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Music suggestions are both secular and Christian worship. These could be used as a listening focus around the theme or as a part of sung worship.</a:t>
            </a:r>
          </a:p>
          <a:p>
            <a:r>
              <a:rPr lang="en-GB" dirty="0"/>
              <a:t>What does this song say about…..</a:t>
            </a:r>
          </a:p>
          <a:p>
            <a:r>
              <a:rPr lang="en-GB"/>
              <a:t>How does it make you feel?</a:t>
            </a:r>
          </a:p>
          <a:p>
            <a:endParaRPr lang="en-GB"/>
          </a:p>
        </p:txBody>
      </p:sp>
      <p:sp>
        <p:nvSpPr>
          <p:cNvPr id="4" name="Slide Number Placeholder 3"/>
          <p:cNvSpPr>
            <a:spLocks noGrp="1"/>
          </p:cNvSpPr>
          <p:nvPr>
            <p:ph type="sldNum" sz="quarter" idx="5"/>
          </p:nvPr>
        </p:nvSpPr>
        <p:spPr/>
        <p:txBody>
          <a:bodyPr/>
          <a:lstStyle/>
          <a:p>
            <a:fld id="{8983D5FD-25CE-4835-9DE9-7F9AD34F8985}" type="slidenum">
              <a:rPr lang="en-GB" smtClean="0"/>
              <a:t>5</a:t>
            </a:fld>
            <a:endParaRPr lang="en-GB"/>
          </a:p>
        </p:txBody>
      </p:sp>
    </p:spTree>
    <p:extLst>
      <p:ext uri="{BB962C8B-B14F-4D97-AF65-F5344CB8AC3E}">
        <p14:creationId xmlns:p14="http://schemas.microsoft.com/office/powerpoint/2010/main" val="128203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you spot ‘ love in action’ in our Bible story today?</a:t>
            </a:r>
          </a:p>
        </p:txBody>
      </p:sp>
      <p:sp>
        <p:nvSpPr>
          <p:cNvPr id="4" name="Slide Number Placeholder 3"/>
          <p:cNvSpPr>
            <a:spLocks noGrp="1"/>
          </p:cNvSpPr>
          <p:nvPr>
            <p:ph type="sldNum" sz="quarter" idx="5"/>
          </p:nvPr>
        </p:nvSpPr>
        <p:spPr/>
        <p:txBody>
          <a:bodyPr/>
          <a:lstStyle/>
          <a:p>
            <a:fld id="{8983D5FD-25CE-4835-9DE9-7F9AD34F8985}" type="slidenum">
              <a:rPr lang="en-GB" smtClean="0"/>
              <a:t>23</a:t>
            </a:fld>
            <a:endParaRPr lang="en-GB"/>
          </a:p>
        </p:txBody>
      </p:sp>
    </p:spTree>
    <p:extLst>
      <p:ext uri="{BB962C8B-B14F-4D97-AF65-F5344CB8AC3E}">
        <p14:creationId xmlns:p14="http://schemas.microsoft.com/office/powerpoint/2010/main" val="222829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children time to think about this. </a:t>
            </a:r>
          </a:p>
        </p:txBody>
      </p:sp>
      <p:sp>
        <p:nvSpPr>
          <p:cNvPr id="4" name="Slide Number Placeholder 3"/>
          <p:cNvSpPr>
            <a:spLocks noGrp="1"/>
          </p:cNvSpPr>
          <p:nvPr>
            <p:ph type="sldNum" sz="quarter" idx="5"/>
          </p:nvPr>
        </p:nvSpPr>
        <p:spPr/>
        <p:txBody>
          <a:bodyPr/>
          <a:lstStyle/>
          <a:p>
            <a:fld id="{8983D5FD-25CE-4835-9DE9-7F9AD34F8985}" type="slidenum">
              <a:rPr lang="en-GB" smtClean="0"/>
              <a:t>24</a:t>
            </a:fld>
            <a:endParaRPr lang="en-GB"/>
          </a:p>
        </p:txBody>
      </p:sp>
    </p:spTree>
    <p:extLst>
      <p:ext uri="{BB962C8B-B14F-4D97-AF65-F5344CB8AC3E}">
        <p14:creationId xmlns:p14="http://schemas.microsoft.com/office/powerpoint/2010/main" val="3188049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28</a:t>
            </a:fld>
            <a:endParaRPr lang="en-GB"/>
          </a:p>
        </p:txBody>
      </p:sp>
    </p:spTree>
    <p:extLst>
      <p:ext uri="{BB962C8B-B14F-4D97-AF65-F5344CB8AC3E}">
        <p14:creationId xmlns:p14="http://schemas.microsoft.com/office/powerpoint/2010/main" val="2722737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29</a:t>
            </a:fld>
            <a:endParaRPr lang="en-GB"/>
          </a:p>
        </p:txBody>
      </p:sp>
    </p:spTree>
    <p:extLst>
      <p:ext uri="{BB962C8B-B14F-4D97-AF65-F5344CB8AC3E}">
        <p14:creationId xmlns:p14="http://schemas.microsoft.com/office/powerpoint/2010/main" val="1953166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13</a:t>
            </a:fld>
            <a:endParaRPr lang="en-GB"/>
          </a:p>
        </p:txBody>
      </p:sp>
    </p:spTree>
    <p:extLst>
      <p:ext uri="{BB962C8B-B14F-4D97-AF65-F5344CB8AC3E}">
        <p14:creationId xmlns:p14="http://schemas.microsoft.com/office/powerpoint/2010/main" val="1667347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14</a:t>
            </a:fld>
            <a:endParaRPr lang="en-GB"/>
          </a:p>
        </p:txBody>
      </p:sp>
    </p:spTree>
    <p:extLst>
      <p:ext uri="{BB962C8B-B14F-4D97-AF65-F5344CB8AC3E}">
        <p14:creationId xmlns:p14="http://schemas.microsoft.com/office/powerpoint/2010/main" val="478462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lots of different types of love, I wonder if you can think of any? There is the love between brothers and sisters and other family members, love between friends, romantic love, love you have for your favourite food or the love you feel for your pets. </a:t>
            </a:r>
          </a:p>
        </p:txBody>
      </p:sp>
      <p:sp>
        <p:nvSpPr>
          <p:cNvPr id="4" name="Slide Number Placeholder 3"/>
          <p:cNvSpPr>
            <a:spLocks noGrp="1"/>
          </p:cNvSpPr>
          <p:nvPr>
            <p:ph type="sldNum" sz="quarter" idx="5"/>
          </p:nvPr>
        </p:nvSpPr>
        <p:spPr/>
        <p:txBody>
          <a:bodyPr/>
          <a:lstStyle/>
          <a:p>
            <a:fld id="{8983D5FD-25CE-4835-9DE9-7F9AD34F8985}" type="slidenum">
              <a:rPr lang="en-GB" smtClean="0"/>
              <a:t>15</a:t>
            </a:fld>
            <a:endParaRPr lang="en-GB"/>
          </a:p>
        </p:txBody>
      </p:sp>
    </p:spTree>
    <p:extLst>
      <p:ext uri="{BB962C8B-B14F-4D97-AF65-F5344CB8AC3E}">
        <p14:creationId xmlns:p14="http://schemas.microsoft.com/office/powerpoint/2010/main" val="2915604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16</a:t>
            </a:fld>
            <a:endParaRPr lang="en-GB"/>
          </a:p>
        </p:txBody>
      </p:sp>
    </p:spTree>
    <p:extLst>
      <p:ext uri="{BB962C8B-B14F-4D97-AF65-F5344CB8AC3E}">
        <p14:creationId xmlns:p14="http://schemas.microsoft.com/office/powerpoint/2010/main" val="3635952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17</a:t>
            </a:fld>
            <a:endParaRPr lang="en-GB"/>
          </a:p>
        </p:txBody>
      </p:sp>
    </p:spTree>
    <p:extLst>
      <p:ext uri="{BB962C8B-B14F-4D97-AF65-F5344CB8AC3E}">
        <p14:creationId xmlns:p14="http://schemas.microsoft.com/office/powerpoint/2010/main" val="3608249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20</a:t>
            </a:fld>
            <a:endParaRPr lang="en-GB"/>
          </a:p>
        </p:txBody>
      </p:sp>
    </p:spTree>
    <p:extLst>
      <p:ext uri="{BB962C8B-B14F-4D97-AF65-F5344CB8AC3E}">
        <p14:creationId xmlns:p14="http://schemas.microsoft.com/office/powerpoint/2010/main" val="107330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1" dirty="0">
                <a:solidFill>
                  <a:srgbClr val="333333"/>
                </a:solidFill>
                <a:effectLst/>
                <a:latin typeface="Arial" panose="020B0604020202020204" pitchFamily="34" charset="0"/>
              </a:rPr>
              <a:t>Story taken from a wedding florist’s website:</a:t>
            </a:r>
          </a:p>
          <a:p>
            <a:r>
              <a:rPr lang="en-GB" b="0" i="0" dirty="0">
                <a:solidFill>
                  <a:srgbClr val="333333"/>
                </a:solidFill>
                <a:effectLst/>
                <a:latin typeface="Arial" panose="020B0604020202020204" pitchFamily="34" charset="0"/>
              </a:rPr>
              <a:t>It was a misty morning in September. I live in a sleepy little beach town and I walk this beach most days. I have seen several weddings and proposals on this section of beach. But that day in September, I witnessed true love. I watched him wrestle the wheel chair from the trunk of his very dated vehicle. He then proceeded to open the passenger door and assist her into her chariot. She was smiling at him as he rolled up her pant legs, and then rolled up his own. He then started the arduous task of pushing that wheeled chair through the soft sand toward the water. He was unsteady, but he kept going until they reach the edge of the surf. She waited with anticipation for the next wave to reach her. When the cold water rushed over her feet, she let out a squeal of delight, like a child who had just jumped into the cold water. She pulled her feet up and laughed. They only stayed 5 minutes and then they headed back to the car. But I will never forget the love in action that I witnessed that morning. </a:t>
            </a:r>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21</a:t>
            </a:fld>
            <a:endParaRPr lang="en-GB"/>
          </a:p>
        </p:txBody>
      </p:sp>
    </p:spTree>
    <p:extLst>
      <p:ext uri="{BB962C8B-B14F-4D97-AF65-F5344CB8AC3E}">
        <p14:creationId xmlns:p14="http://schemas.microsoft.com/office/powerpoint/2010/main" val="2734099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children time to think about this. </a:t>
            </a:r>
          </a:p>
        </p:txBody>
      </p:sp>
      <p:sp>
        <p:nvSpPr>
          <p:cNvPr id="4" name="Slide Number Placeholder 3"/>
          <p:cNvSpPr>
            <a:spLocks noGrp="1"/>
          </p:cNvSpPr>
          <p:nvPr>
            <p:ph type="sldNum" sz="quarter" idx="5"/>
          </p:nvPr>
        </p:nvSpPr>
        <p:spPr/>
        <p:txBody>
          <a:bodyPr/>
          <a:lstStyle/>
          <a:p>
            <a:fld id="{8983D5FD-25CE-4835-9DE9-7F9AD34F8985}" type="slidenum">
              <a:rPr lang="en-GB" smtClean="0"/>
              <a:t>22</a:t>
            </a:fld>
            <a:endParaRPr lang="en-GB"/>
          </a:p>
        </p:txBody>
      </p:sp>
    </p:spTree>
    <p:extLst>
      <p:ext uri="{BB962C8B-B14F-4D97-AF65-F5344CB8AC3E}">
        <p14:creationId xmlns:p14="http://schemas.microsoft.com/office/powerpoint/2010/main" val="331050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7/29/2021</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7/29/2021</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dlBOmQ1PaMY"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www.youtube.com/watch?v=8iIEvQNRs_M" TargetMode="External"/><Relationship Id="rId3" Type="http://schemas.openxmlformats.org/officeDocument/2006/relationships/image" Target="../media/image6.jpeg"/><Relationship Id="rId7" Type="http://schemas.openxmlformats.org/officeDocument/2006/relationships/hyperlink" Target="https://www.youtube.com/watch?v=sw5ZCZeS32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youtube.com/watch?v=t-29WLQ3trA" TargetMode="External"/><Relationship Id="rId5" Type="http://schemas.openxmlformats.org/officeDocument/2006/relationships/hyperlink" Target="https://www.youtube.com/watch?v=Sc6SSHuZvQE" TargetMode="External"/><Relationship Id="rId10" Type="http://schemas.openxmlformats.org/officeDocument/2006/relationships/hyperlink" Target="https://www.youtube.com/watch?v=ftjEcrrf7r0" TargetMode="External"/><Relationship Id="rId4" Type="http://schemas.openxmlformats.org/officeDocument/2006/relationships/hyperlink" Target="https://img2.cdn.schooljotter2.com/media/45/13824045.mp4" TargetMode="External"/><Relationship Id="rId9" Type="http://schemas.openxmlformats.org/officeDocument/2006/relationships/hyperlink" Target="https://www.youtube.com/watch?v=vdB-8eLEW8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pPr algn="ctr"/>
            <a:r>
              <a:rPr lang="en-GB" b="1" dirty="0">
                <a:solidFill>
                  <a:srgbClr val="FFFFFF"/>
                </a:solidFill>
                <a:latin typeface="Century Gothic" panose="020B0502020202020204" pitchFamily="34" charset="0"/>
              </a:rPr>
              <a:t>COLLECTIVE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2"/>
          <a:stretch>
            <a:fillRect/>
          </a:stretch>
        </p:blipFill>
        <p:spPr>
          <a:xfrm>
            <a:off x="8482135" y="5208256"/>
            <a:ext cx="2816596" cy="829128"/>
          </a:xfrm>
          <a:prstGeom prst="rect">
            <a:avLst/>
          </a:prstGeom>
        </p:spPr>
      </p:pic>
      <p:sp>
        <p:nvSpPr>
          <p:cNvPr id="4" name="TextBox 3">
            <a:extLst>
              <a:ext uri="{FF2B5EF4-FFF2-40B4-BE49-F238E27FC236}">
                <a16:creationId xmlns:a16="http://schemas.microsoft.com/office/drawing/2014/main" id="{D959B45E-9E82-487D-9A33-4B3176016126}"/>
              </a:ext>
            </a:extLst>
          </p:cNvPr>
          <p:cNvSpPr txBox="1"/>
          <p:nvPr/>
        </p:nvSpPr>
        <p:spPr>
          <a:xfrm>
            <a:off x="893269" y="4871484"/>
            <a:ext cx="4876800" cy="1754326"/>
          </a:xfrm>
          <a:prstGeom prst="rect">
            <a:avLst/>
          </a:prstGeom>
          <a:solidFill>
            <a:schemeClr val="bg1">
              <a:lumMod val="95000"/>
            </a:schemeClr>
          </a:solidFill>
        </p:spPr>
        <p:txBody>
          <a:bodyPr wrap="square" rtlCol="0">
            <a:spAutoFit/>
          </a:bodyPr>
          <a:lstStyle/>
          <a:p>
            <a:pPr algn="ctr"/>
            <a:endParaRPr lang="en-GB" sz="5400" b="1" dirty="0">
              <a:solidFill>
                <a:srgbClr val="002060"/>
              </a:solidFill>
              <a:latin typeface="Century Gothic" panose="020B0502020202020204" pitchFamily="34" charset="0"/>
            </a:endParaRPr>
          </a:p>
          <a:p>
            <a:pPr algn="ctr"/>
            <a:r>
              <a:rPr lang="en-GB" sz="5400" b="1" i="1" dirty="0">
                <a:solidFill>
                  <a:srgbClr val="002060"/>
                </a:solidFill>
                <a:latin typeface="Century Gothic" panose="020B0502020202020204" pitchFamily="34" charset="0"/>
              </a:rPr>
              <a:t>LOVE</a:t>
            </a:r>
          </a:p>
        </p:txBody>
      </p:sp>
      <p:pic>
        <p:nvPicPr>
          <p:cNvPr id="1026" name="Picture 2" descr="Revd Jonathan Cain: Fruits of the Spirit - Bolton Priory">
            <a:extLst>
              <a:ext uri="{FF2B5EF4-FFF2-40B4-BE49-F238E27FC236}">
                <a16:creationId xmlns:a16="http://schemas.microsoft.com/office/drawing/2014/main" id="{E7619DAB-D6C4-4C88-8858-49AE5AC981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95" y="871847"/>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4" name="Rectangle 203">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6" name="Group 205">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207" name="Rectangle 206">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8" name="Rectangle 207">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4200" y="2142067"/>
            <a:ext cx="3412067" cy="2971801"/>
          </a:xfrm>
        </p:spPr>
        <p:txBody>
          <a:bodyPr>
            <a:normAutofit/>
          </a:bodyPr>
          <a:lstStyle/>
          <a:p>
            <a:pPr algn="ctr"/>
            <a:r>
              <a:rPr lang="en-GB" b="1" dirty="0">
                <a:solidFill>
                  <a:schemeClr val="bg1"/>
                </a:solidFill>
                <a:latin typeface="Century Gothic" panose="020B0502020202020204" pitchFamily="34" charset="0"/>
              </a:rPr>
              <a:t>Fruit of the spirit</a:t>
            </a:r>
            <a:br>
              <a:rPr lang="en-GB" b="1" dirty="0">
                <a:solidFill>
                  <a:schemeClr val="bg1"/>
                </a:solidFill>
                <a:latin typeface="Century Gothic" panose="020B0502020202020204" pitchFamily="34" charset="0"/>
              </a:rPr>
            </a:br>
            <a:br>
              <a:rPr lang="en-GB" b="1" dirty="0">
                <a:solidFill>
                  <a:schemeClr val="bg1"/>
                </a:solidFill>
                <a:latin typeface="Century Gothic" panose="020B0502020202020204" pitchFamily="34" charset="0"/>
              </a:rPr>
            </a:br>
            <a:r>
              <a:rPr lang="en-GB" b="1" dirty="0">
                <a:solidFill>
                  <a:schemeClr val="bg1"/>
                </a:solidFill>
                <a:latin typeface="Century Gothic" panose="020B0502020202020204" pitchFamily="34" charset="0"/>
              </a:rPr>
              <a:t>love</a:t>
            </a:r>
          </a:p>
        </p:txBody>
      </p:sp>
      <p:pic>
        <p:nvPicPr>
          <p:cNvPr id="4" name="Picture 3">
            <a:extLst>
              <a:ext uri="{FF2B5EF4-FFF2-40B4-BE49-F238E27FC236}">
                <a16:creationId xmlns:a16="http://schemas.microsoft.com/office/drawing/2014/main" id="{41448F9F-F0E7-4008-A674-38F0762A455D}"/>
              </a:ext>
            </a:extLst>
          </p:cNvPr>
          <p:cNvPicPr>
            <a:picLocks noChangeAspect="1"/>
          </p:cNvPicPr>
          <p:nvPr/>
        </p:nvPicPr>
        <p:blipFill>
          <a:blip r:embed="rId2"/>
          <a:stretch>
            <a:fillRect/>
          </a:stretch>
        </p:blipFill>
        <p:spPr>
          <a:xfrm>
            <a:off x="4465201" y="749036"/>
            <a:ext cx="7173197" cy="5359928"/>
          </a:xfrm>
          <a:prstGeom prst="rect">
            <a:avLst/>
          </a:prstGeom>
        </p:spPr>
      </p:pic>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gn="ctr">
              <a:lnSpc>
                <a:spcPct val="90000"/>
              </a:lnSpc>
            </a:pPr>
            <a:r>
              <a:rPr lang="en-US" sz="2700" b="1" dirty="0">
                <a:latin typeface="Century Gothic" panose="020B0502020202020204" pitchFamily="34" charset="0"/>
              </a:rPr>
              <a:t>Classroom 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lgn="ctr">
              <a:buNone/>
            </a:pPr>
            <a:r>
              <a:rPr lang="en-US" b="1" cap="all" dirty="0">
                <a:solidFill>
                  <a:schemeClr val="bg1"/>
                </a:solidFill>
              </a:rPr>
              <a:t>LOVE Your </a:t>
            </a:r>
            <a:r>
              <a:rPr lang="en-US" b="1" cap="all" dirty="0" err="1">
                <a:solidFill>
                  <a:schemeClr val="bg1"/>
                </a:solidFill>
              </a:rPr>
              <a:t>neighbour</a:t>
            </a: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a:p>
            <a:pPr marL="0" indent="0" algn="ctr">
              <a:buNone/>
            </a:pPr>
            <a:endParaRPr lang="en-US" b="1" cap="all" dirty="0">
              <a:solidFill>
                <a:schemeClr val="bg1"/>
              </a:solidFill>
            </a:endParaRPr>
          </a:p>
        </p:txBody>
      </p:sp>
      <p:pic>
        <p:nvPicPr>
          <p:cNvPr id="8" name="Picture 7">
            <a:extLst>
              <a:ext uri="{FF2B5EF4-FFF2-40B4-BE49-F238E27FC236}">
                <a16:creationId xmlns:a16="http://schemas.microsoft.com/office/drawing/2014/main" id="{187E762C-BEDB-439C-ACDA-8E4EE434868C}"/>
              </a:ext>
            </a:extLst>
          </p:cNvPr>
          <p:cNvPicPr>
            <a:picLocks noChangeAspect="1"/>
          </p:cNvPicPr>
          <p:nvPr/>
        </p:nvPicPr>
        <p:blipFill>
          <a:blip r:embed="rId2"/>
          <a:stretch>
            <a:fillRect/>
          </a:stretch>
        </p:blipFill>
        <p:spPr>
          <a:xfrm>
            <a:off x="5122285" y="271461"/>
            <a:ext cx="5438775" cy="6467475"/>
          </a:xfrm>
          <a:prstGeom prst="rect">
            <a:avLst/>
          </a:prstGeom>
        </p:spPr>
      </p:pic>
      <p:pic>
        <p:nvPicPr>
          <p:cNvPr id="11" name="Picture 10">
            <a:extLst>
              <a:ext uri="{FF2B5EF4-FFF2-40B4-BE49-F238E27FC236}">
                <a16:creationId xmlns:a16="http://schemas.microsoft.com/office/drawing/2014/main" id="{18FD2273-320A-4474-B003-0A532929C89F}"/>
              </a:ext>
            </a:extLst>
          </p:cNvPr>
          <p:cNvPicPr>
            <a:picLocks noChangeAspect="1"/>
          </p:cNvPicPr>
          <p:nvPr/>
        </p:nvPicPr>
        <p:blipFill>
          <a:blip r:embed="rId3"/>
          <a:stretch>
            <a:fillRect/>
          </a:stretch>
        </p:blipFill>
        <p:spPr>
          <a:xfrm>
            <a:off x="813228" y="3392386"/>
            <a:ext cx="2951003" cy="2205037"/>
          </a:xfrm>
          <a:prstGeom prst="rect">
            <a:avLst/>
          </a:prstGeom>
        </p:spPr>
      </p:pic>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2" name="Picture 1">
            <a:extLst>
              <a:ext uri="{FF2B5EF4-FFF2-40B4-BE49-F238E27FC236}">
                <a16:creationId xmlns:a16="http://schemas.microsoft.com/office/drawing/2014/main" id="{5C7EFC22-EB67-4284-B3A6-8286C50922DC}"/>
              </a:ext>
            </a:extLst>
          </p:cNvPr>
          <p:cNvPicPr>
            <a:picLocks noChangeAspect="1"/>
          </p:cNvPicPr>
          <p:nvPr/>
        </p:nvPicPr>
        <p:blipFill>
          <a:blip r:embed="rId4"/>
          <a:stretch>
            <a:fillRect/>
          </a:stretch>
        </p:blipFill>
        <p:spPr>
          <a:xfrm>
            <a:off x="1594884" y="721508"/>
            <a:ext cx="8686800" cy="5777061"/>
          </a:xfrm>
          <a:prstGeom prst="ellipse">
            <a:avLst/>
          </a:prstGeom>
          <a:ln>
            <a:noFill/>
          </a:ln>
          <a:effectLst>
            <a:softEdge rad="112500"/>
          </a:effectLst>
        </p:spPr>
      </p:pic>
    </p:spTree>
    <p:extLst>
      <p:ext uri="{BB962C8B-B14F-4D97-AF65-F5344CB8AC3E}">
        <p14:creationId xmlns:p14="http://schemas.microsoft.com/office/powerpoint/2010/main" val="3119567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this week?</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these pictures make you ask?</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Think of two or three questions.</a:t>
            </a:r>
          </a:p>
          <a:p>
            <a:pPr algn="ctr"/>
            <a:endParaRPr lang="en-GB" dirty="0"/>
          </a:p>
        </p:txBody>
      </p:sp>
      <p:pic>
        <p:nvPicPr>
          <p:cNvPr id="3" name="Picture 2">
            <a:extLst>
              <a:ext uri="{FF2B5EF4-FFF2-40B4-BE49-F238E27FC236}">
                <a16:creationId xmlns:a16="http://schemas.microsoft.com/office/drawing/2014/main" id="{264693F0-825C-4B2C-9829-7F85651ED392}"/>
              </a:ext>
            </a:extLst>
          </p:cNvPr>
          <p:cNvPicPr>
            <a:picLocks noChangeAspect="1"/>
          </p:cNvPicPr>
          <p:nvPr/>
        </p:nvPicPr>
        <p:blipFill>
          <a:blip r:embed="rId4"/>
          <a:stretch>
            <a:fillRect/>
          </a:stretch>
        </p:blipFill>
        <p:spPr>
          <a:xfrm>
            <a:off x="926613" y="643467"/>
            <a:ext cx="4230178" cy="2813234"/>
          </a:xfrm>
          <a:prstGeom prst="ellipse">
            <a:avLst/>
          </a:prstGeom>
          <a:ln>
            <a:noFill/>
          </a:ln>
          <a:effectLst>
            <a:softEdge rad="112500"/>
          </a:effectLst>
        </p:spPr>
      </p:pic>
    </p:spTree>
    <p:extLst>
      <p:ext uri="{BB962C8B-B14F-4D97-AF65-F5344CB8AC3E}">
        <p14:creationId xmlns:p14="http://schemas.microsoft.com/office/powerpoint/2010/main" val="4257944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ENGAGE:</a:t>
            </a:r>
            <a:endParaRPr lang="en-GB" b="1" dirty="0"/>
          </a:p>
        </p:txBody>
      </p:sp>
      <p:pic>
        <p:nvPicPr>
          <p:cNvPr id="7" name="Picture 6">
            <a:extLst>
              <a:ext uri="{FF2B5EF4-FFF2-40B4-BE49-F238E27FC236}">
                <a16:creationId xmlns:a16="http://schemas.microsoft.com/office/drawing/2014/main" id="{063AF92B-ED86-41CF-9483-B4D2CD9839F4}"/>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4" name="Speech Bubble: Oval 3">
            <a:extLst>
              <a:ext uri="{FF2B5EF4-FFF2-40B4-BE49-F238E27FC236}">
                <a16:creationId xmlns:a16="http://schemas.microsoft.com/office/drawing/2014/main" id="{201E0A06-D8BB-4F9D-9889-5B52C45936FF}"/>
              </a:ext>
            </a:extLst>
          </p:cNvPr>
          <p:cNvSpPr/>
          <p:nvPr/>
        </p:nvSpPr>
        <p:spPr>
          <a:xfrm>
            <a:off x="395140" y="2200939"/>
            <a:ext cx="4772283" cy="2456121"/>
          </a:xfrm>
          <a:prstGeom prst="wedgeEllipseCallout">
            <a:avLst>
              <a:gd name="adj1" fmla="val -37543"/>
              <a:gd name="adj2" fmla="val 76786"/>
            </a:avLst>
          </a:prstGeom>
          <a:solidFill>
            <a:srgbClr val="E5851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accent1"/>
                </a:solidFill>
                <a:latin typeface="Century Gothic" panose="020B0502020202020204" pitchFamily="34" charset="0"/>
              </a:rPr>
              <a:t>How would you finish off this sentence?</a:t>
            </a:r>
          </a:p>
        </p:txBody>
      </p:sp>
      <p:sp>
        <p:nvSpPr>
          <p:cNvPr id="8" name="Rectangle: Rounded Corners 7">
            <a:extLst>
              <a:ext uri="{FF2B5EF4-FFF2-40B4-BE49-F238E27FC236}">
                <a16:creationId xmlns:a16="http://schemas.microsoft.com/office/drawing/2014/main" id="{EFE0A757-5644-4286-9566-AAC4150019BC}"/>
              </a:ext>
            </a:extLst>
          </p:cNvPr>
          <p:cNvSpPr/>
          <p:nvPr/>
        </p:nvSpPr>
        <p:spPr>
          <a:xfrm>
            <a:off x="5466871" y="3322384"/>
            <a:ext cx="4929172" cy="3164593"/>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6000" b="1" dirty="0">
                <a:latin typeface="Century Gothic" panose="020B0502020202020204" pitchFamily="34" charset="0"/>
                <a:cs typeface="Segoe UI" panose="020B0502040204020203" pitchFamily="34" charset="0"/>
              </a:rPr>
              <a:t>Love is …..</a:t>
            </a:r>
          </a:p>
        </p:txBody>
      </p:sp>
    </p:spTree>
    <p:extLst>
      <p:ext uri="{BB962C8B-B14F-4D97-AF65-F5344CB8AC3E}">
        <p14:creationId xmlns:p14="http://schemas.microsoft.com/office/powerpoint/2010/main" val="293453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515060" y="0"/>
            <a:ext cx="715926" cy="905955"/>
          </a:xfrm>
          <a:prstGeom prst="rect">
            <a:avLst/>
          </a:prstGeom>
        </p:spPr>
      </p:pic>
      <p:pic>
        <p:nvPicPr>
          <p:cNvPr id="8" name="Picture 4" descr="49+] 1 Corinthians 13 Wallpaper on WallpaperSafari">
            <a:extLst>
              <a:ext uri="{FF2B5EF4-FFF2-40B4-BE49-F238E27FC236}">
                <a16:creationId xmlns:a16="http://schemas.microsoft.com/office/drawing/2014/main" id="{AC44C30B-B508-44F2-81CF-7F09BB0782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152" y="0"/>
            <a:ext cx="576639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hought Bubble: Cloud 3">
            <a:extLst>
              <a:ext uri="{FF2B5EF4-FFF2-40B4-BE49-F238E27FC236}">
                <a16:creationId xmlns:a16="http://schemas.microsoft.com/office/drawing/2014/main" id="{8DFE7C7B-BDCD-4E94-BBD3-67D7CA6C66E0}"/>
              </a:ext>
            </a:extLst>
          </p:cNvPr>
          <p:cNvSpPr/>
          <p:nvPr/>
        </p:nvSpPr>
        <p:spPr>
          <a:xfrm>
            <a:off x="244547" y="3259532"/>
            <a:ext cx="3250019" cy="2158410"/>
          </a:xfrm>
          <a:prstGeom prst="cloudCallout">
            <a:avLst>
              <a:gd name="adj1" fmla="val -50878"/>
              <a:gd name="adj2" fmla="val 835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Century Gothic" panose="020B0502020202020204" pitchFamily="34" charset="0"/>
              </a:rPr>
              <a:t>Which line stands out to you?</a:t>
            </a:r>
          </a:p>
        </p:txBody>
      </p:sp>
      <p:sp>
        <p:nvSpPr>
          <p:cNvPr id="10" name="Thought Bubble: Cloud 9">
            <a:extLst>
              <a:ext uri="{FF2B5EF4-FFF2-40B4-BE49-F238E27FC236}">
                <a16:creationId xmlns:a16="http://schemas.microsoft.com/office/drawing/2014/main" id="{80EC0F11-0FB3-4180-93C2-F3001250A255}"/>
              </a:ext>
            </a:extLst>
          </p:cNvPr>
          <p:cNvSpPr/>
          <p:nvPr/>
        </p:nvSpPr>
        <p:spPr>
          <a:xfrm>
            <a:off x="9034129" y="1116419"/>
            <a:ext cx="3072810" cy="2895600"/>
          </a:xfrm>
          <a:prstGeom prst="cloudCallout">
            <a:avLst>
              <a:gd name="adj1" fmla="val 48430"/>
              <a:gd name="adj2" fmla="val 806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Century Gothic" panose="020B0502020202020204" pitchFamily="34" charset="0"/>
              </a:rPr>
              <a:t>I wonder which description of love you think matters most?</a:t>
            </a:r>
          </a:p>
        </p:txBody>
      </p:sp>
      <p:sp>
        <p:nvSpPr>
          <p:cNvPr id="11" name="Speech Bubble: Oval 10">
            <a:extLst>
              <a:ext uri="{FF2B5EF4-FFF2-40B4-BE49-F238E27FC236}">
                <a16:creationId xmlns:a16="http://schemas.microsoft.com/office/drawing/2014/main" id="{BFDC5958-D1DD-446B-B6F9-85C54A30A6F1}"/>
              </a:ext>
            </a:extLst>
          </p:cNvPr>
          <p:cNvSpPr/>
          <p:nvPr/>
        </p:nvSpPr>
        <p:spPr>
          <a:xfrm>
            <a:off x="85061" y="0"/>
            <a:ext cx="3625702" cy="2158410"/>
          </a:xfrm>
          <a:prstGeom prst="wedgeEllipseCallout">
            <a:avLst>
              <a:gd name="adj1" fmla="val 48328"/>
              <a:gd name="adj2" fmla="val 49155"/>
            </a:avLst>
          </a:prstGeom>
          <a:solidFill>
            <a:srgbClr val="E5851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accent1"/>
                </a:solidFill>
                <a:latin typeface="Century Gothic" panose="020B0502020202020204" pitchFamily="34" charset="0"/>
              </a:rPr>
              <a:t>The Bible tells us what love is and what it isn’t.</a:t>
            </a:r>
          </a:p>
        </p:txBody>
      </p:sp>
      <p:sp>
        <p:nvSpPr>
          <p:cNvPr id="12" name="Speech Bubble: Oval 11">
            <a:extLst>
              <a:ext uri="{FF2B5EF4-FFF2-40B4-BE49-F238E27FC236}">
                <a16:creationId xmlns:a16="http://schemas.microsoft.com/office/drawing/2014/main" id="{F28BE7A4-4A4F-4715-8E82-3C4709CB4E4A}"/>
              </a:ext>
            </a:extLst>
          </p:cNvPr>
          <p:cNvSpPr/>
          <p:nvPr/>
        </p:nvSpPr>
        <p:spPr>
          <a:xfrm>
            <a:off x="9034129" y="4338737"/>
            <a:ext cx="3072810" cy="2158410"/>
          </a:xfrm>
          <a:prstGeom prst="wedgeEllipseCallout">
            <a:avLst>
              <a:gd name="adj1" fmla="val -55190"/>
              <a:gd name="adj2" fmla="val 36347"/>
            </a:avLst>
          </a:prstGeom>
          <a:solidFill>
            <a:srgbClr val="E5851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b="1" dirty="0">
                <a:solidFill>
                  <a:schemeClr val="accent1"/>
                </a:solidFill>
                <a:latin typeface="Century Gothic" panose="020B0502020202020204" pitchFamily="34" charset="0"/>
              </a:rPr>
              <a:t>I wonder if you noticed that love is described as an action.</a:t>
            </a:r>
          </a:p>
        </p:txBody>
      </p:sp>
    </p:spTree>
    <p:extLst>
      <p:ext uri="{BB962C8B-B14F-4D97-AF65-F5344CB8AC3E}">
        <p14:creationId xmlns:p14="http://schemas.microsoft.com/office/powerpoint/2010/main" val="326364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bg1"/>
              </a:solidFill>
              <a:latin typeface="Century Gothic" panose="020B0502020202020204" pitchFamily="34" charset="0"/>
            </a:endParaRPr>
          </a:p>
          <a:p>
            <a:pPr algn="ctr"/>
            <a:r>
              <a:rPr lang="en-GB" sz="3600" b="1" dirty="0">
                <a:solidFill>
                  <a:schemeClr val="bg1"/>
                </a:solidFill>
                <a:latin typeface="Century Gothic" panose="020B0502020202020204" pitchFamily="34" charset="0"/>
              </a:rPr>
              <a:t>I wonder how you know someone loves you?</a:t>
            </a:r>
          </a:p>
          <a:p>
            <a:pPr algn="ctr"/>
            <a:endParaRPr lang="en-GB" sz="2800" b="1" i="1" dirty="0">
              <a:solidFill>
                <a:schemeClr val="bg1"/>
              </a:solidFill>
              <a:latin typeface="Century Gothic" panose="020B0502020202020204" pitchFamily="34" charset="0"/>
            </a:endParaRPr>
          </a:p>
        </p:txBody>
      </p:sp>
      <p:sp>
        <p:nvSpPr>
          <p:cNvPr id="8" name="Thought Bubble: Cloud 7">
            <a:extLst>
              <a:ext uri="{FF2B5EF4-FFF2-40B4-BE49-F238E27FC236}">
                <a16:creationId xmlns:a16="http://schemas.microsoft.com/office/drawing/2014/main" id="{AB62774C-8567-4AE6-B892-8B68EFD49A12}"/>
              </a:ext>
            </a:extLst>
          </p:cNvPr>
          <p:cNvSpPr/>
          <p:nvPr/>
        </p:nvSpPr>
        <p:spPr>
          <a:xfrm>
            <a:off x="6160981" y="3037242"/>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2060"/>
                </a:solidFill>
                <a:latin typeface="Century Gothic" panose="020B0502020202020204" pitchFamily="34" charset="0"/>
              </a:rPr>
              <a:t>Love is an action.</a:t>
            </a:r>
          </a:p>
          <a:p>
            <a:pPr algn="ctr"/>
            <a:r>
              <a:rPr lang="en-GB" sz="3200" b="1" dirty="0">
                <a:solidFill>
                  <a:srgbClr val="002060"/>
                </a:solidFill>
                <a:latin typeface="Century Gothic" panose="020B0502020202020204" pitchFamily="34" charset="0"/>
              </a:rPr>
              <a:t> </a:t>
            </a:r>
          </a:p>
          <a:p>
            <a:pPr algn="ctr"/>
            <a:r>
              <a:rPr lang="en-GB" sz="2400" b="1" i="1" dirty="0">
                <a:solidFill>
                  <a:srgbClr val="002060"/>
                </a:solidFill>
                <a:latin typeface="Century Gothic" panose="020B0502020202020204" pitchFamily="34" charset="0"/>
              </a:rPr>
              <a:t>Do you agree?</a:t>
            </a: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150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897471" y="2253349"/>
            <a:ext cx="10921631"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using the class prayer space/area or with the prayer below:</a:t>
            </a:r>
          </a:p>
          <a:p>
            <a:endParaRPr lang="en-GB" sz="2000" dirty="0">
              <a:latin typeface="Century Gothic" panose="020B0502020202020204" pitchFamily="34" charset="0"/>
              <a:cs typeface="Segoe UI" panose="020B0502040204020203" pitchFamily="34" charset="0"/>
            </a:endParaRPr>
          </a:p>
          <a:p>
            <a:r>
              <a:rPr lang="en-GB" sz="2000" b="1" dirty="0">
                <a:latin typeface="Century Gothic" panose="020B0502020202020204" pitchFamily="34" charset="0"/>
                <a:cs typeface="Segoe UI" panose="020B0502040204020203" pitchFamily="34" charset="0"/>
              </a:rPr>
              <a:t>Dear God,</a:t>
            </a:r>
          </a:p>
          <a:p>
            <a:r>
              <a:rPr lang="en-GB" sz="2000" b="1" dirty="0">
                <a:latin typeface="Century Gothic" panose="020B0502020202020204" pitchFamily="34" charset="0"/>
                <a:cs typeface="Segoe UI" panose="020B0502040204020203" pitchFamily="34" charset="0"/>
              </a:rPr>
              <a:t>Sorry for the times when I haven’t loved people through my thoughts or actions.</a:t>
            </a:r>
          </a:p>
          <a:p>
            <a:r>
              <a:rPr lang="en-GB" sz="2000" b="1" dirty="0">
                <a:latin typeface="Century Gothic" panose="020B0502020202020204" pitchFamily="34" charset="0"/>
                <a:cs typeface="Segoe UI" panose="020B0502040204020203" pitchFamily="34" charset="0"/>
              </a:rPr>
              <a:t>Thank you for all those that love me and for all those I love.</a:t>
            </a:r>
          </a:p>
          <a:p>
            <a:r>
              <a:rPr lang="en-GB" sz="2000" b="1" dirty="0">
                <a:latin typeface="Century Gothic" panose="020B0502020202020204" pitchFamily="34" charset="0"/>
                <a:cs typeface="Segoe UI" panose="020B0502040204020203" pitchFamily="34" charset="0"/>
              </a:rPr>
              <a:t>Help me and my community to share love with each other through actions.</a:t>
            </a:r>
          </a:p>
          <a:p>
            <a:r>
              <a:rPr lang="en-GB" sz="2000" b="1" dirty="0">
                <a:latin typeface="Century Gothic" panose="020B0502020202020204" pitchFamily="34" charset="0"/>
                <a:cs typeface="Segoe UI" panose="020B0502040204020203" pitchFamily="34" charset="0"/>
              </a:rPr>
              <a:t>Please help me to love people in practical ways, especially those who are harder to love.</a:t>
            </a:r>
          </a:p>
          <a:p>
            <a:r>
              <a:rPr lang="en-GB" sz="20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0" y="5869668"/>
            <a:ext cx="764412" cy="98833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12" name="Picture 11">
            <a:extLst>
              <a:ext uri="{FF2B5EF4-FFF2-40B4-BE49-F238E27FC236}">
                <a16:creationId xmlns:a16="http://schemas.microsoft.com/office/drawing/2014/main" id="{2E28E653-4B7F-4EC0-A775-5F190C4EA39D}"/>
              </a:ext>
            </a:extLst>
          </p:cNvPr>
          <p:cNvPicPr>
            <a:picLocks noChangeAspect="1"/>
          </p:cNvPicPr>
          <p:nvPr/>
        </p:nvPicPr>
        <p:blipFill>
          <a:blip r:embed="rId4"/>
          <a:stretch>
            <a:fillRect/>
          </a:stretch>
        </p:blipFill>
        <p:spPr>
          <a:xfrm>
            <a:off x="2091685" y="-453583"/>
            <a:ext cx="7371292" cy="742777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42531962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these pictures make you ask?</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Think of two or three questions.</a:t>
            </a:r>
          </a:p>
          <a:p>
            <a:pPr algn="ctr"/>
            <a:endParaRPr lang="en-GB" dirty="0"/>
          </a:p>
        </p:txBody>
      </p:sp>
      <p:pic>
        <p:nvPicPr>
          <p:cNvPr id="4" name="Picture 3">
            <a:extLst>
              <a:ext uri="{FF2B5EF4-FFF2-40B4-BE49-F238E27FC236}">
                <a16:creationId xmlns:a16="http://schemas.microsoft.com/office/drawing/2014/main" id="{3D78AF86-D279-4CDA-8978-F8E70AAE0FBA}"/>
              </a:ext>
            </a:extLst>
          </p:cNvPr>
          <p:cNvPicPr>
            <a:picLocks noChangeAspect="1"/>
          </p:cNvPicPr>
          <p:nvPr/>
        </p:nvPicPr>
        <p:blipFill>
          <a:blip r:embed="rId4"/>
          <a:stretch>
            <a:fillRect/>
          </a:stretch>
        </p:blipFill>
        <p:spPr>
          <a:xfrm>
            <a:off x="1074597" y="0"/>
            <a:ext cx="3779784" cy="380874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833034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
        <p:nvSpPr>
          <p:cNvPr id="7" name="Thought Bubble: Cloud 6">
            <a:extLst>
              <a:ext uri="{FF2B5EF4-FFF2-40B4-BE49-F238E27FC236}">
                <a16:creationId xmlns:a16="http://schemas.microsoft.com/office/drawing/2014/main" id="{D73BF8D6-401E-4320-ABC7-670AAC352C61}"/>
              </a:ext>
            </a:extLst>
          </p:cNvPr>
          <p:cNvSpPr/>
          <p:nvPr/>
        </p:nvSpPr>
        <p:spPr>
          <a:xfrm>
            <a:off x="141169" y="1957920"/>
            <a:ext cx="5092700" cy="2942160"/>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what questions you asked?</a:t>
            </a:r>
          </a:p>
        </p:txBody>
      </p:sp>
      <p:sp>
        <p:nvSpPr>
          <p:cNvPr id="8" name="Thought Bubble: Cloud 7">
            <a:extLst>
              <a:ext uri="{FF2B5EF4-FFF2-40B4-BE49-F238E27FC236}">
                <a16:creationId xmlns:a16="http://schemas.microsoft.com/office/drawing/2014/main" id="{C1D3B7AD-C33E-4DF0-B54B-E4078EAA8738}"/>
              </a:ext>
            </a:extLst>
          </p:cNvPr>
          <p:cNvSpPr/>
          <p:nvPr/>
        </p:nvSpPr>
        <p:spPr>
          <a:xfrm>
            <a:off x="5974585" y="2855568"/>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 wonder what this picture says about love?</a:t>
            </a:r>
            <a:endParaRPr lang="en-GB" sz="3200" b="1" dirty="0">
              <a:effectLst/>
              <a:latin typeface="Century Gothic" panose="020B0502020202020204" pitchFamily="34" charset="0"/>
              <a:ea typeface="Calibri" panose="020F0502020204030204" pitchFamily="34" charset="0"/>
              <a:cs typeface="Times New Roman" panose="02020603050405020304" pitchFamily="18" charset="0"/>
            </a:endParaRP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48087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normAutofit fontScale="90000"/>
          </a:bodyPr>
          <a:lstStyle/>
          <a:p>
            <a:r>
              <a:rPr lang="en-GB" b="1" dirty="0">
                <a:latin typeface="Century Gothic" panose="020B0502020202020204" pitchFamily="34" charset="0"/>
              </a:rPr>
              <a:t>Bible passage: Jesus heals a paralysed man</a:t>
            </a:r>
            <a:br>
              <a:rPr lang="en-GB" b="1" dirty="0">
                <a:latin typeface="Century Gothic" panose="020B0502020202020204" pitchFamily="34" charset="0"/>
              </a:rPr>
            </a:br>
            <a:r>
              <a:rPr lang="en-GB" sz="2000" b="1" dirty="0">
                <a:latin typeface="Century Gothic" panose="020B0502020202020204" pitchFamily="34" charset="0"/>
              </a:rPr>
              <a:t>Watch: </a:t>
            </a:r>
            <a:r>
              <a:rPr lang="en-GB" sz="2000" b="1" dirty="0">
                <a:latin typeface="Century Gothic" panose="020B0502020202020204" pitchFamily="34" charset="0"/>
                <a:hlinkClick r:id="rId3"/>
              </a:rPr>
              <a:t>https://www.youtube.com/watch?v=dlBOmQ1PaMY</a:t>
            </a:r>
            <a:br>
              <a:rPr lang="en-GB" sz="2000" b="1" dirty="0">
                <a:latin typeface="Century Gothic" panose="020B0502020202020204" pitchFamily="34" charset="0"/>
              </a:rPr>
            </a:br>
            <a:r>
              <a:rPr lang="en-GB" sz="2000" b="1" dirty="0">
                <a:latin typeface="Century Gothic" panose="020B0502020202020204" pitchFamily="34" charset="0"/>
              </a:rPr>
              <a:t>or Read</a:t>
            </a: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4428" y="1989762"/>
            <a:ext cx="11834037" cy="477254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baseline="30000" dirty="0">
                <a:solidFill>
                  <a:srgbClr val="000000"/>
                </a:solidFill>
                <a:latin typeface="Century Gothic" panose="020B0502020202020204" pitchFamily="34" charset="0"/>
              </a:rPr>
              <a:t>17 </a:t>
            </a:r>
            <a:r>
              <a:rPr lang="en-GB" dirty="0">
                <a:solidFill>
                  <a:srgbClr val="000000"/>
                </a:solidFill>
                <a:latin typeface="Century Gothic" panose="020B0502020202020204" pitchFamily="34" charset="0"/>
              </a:rPr>
              <a:t>One day Jesus was teaching the people. The Pharisees and teachers of the law were there, too. They had come from every town in Galilee and from Judea and Jerusalem. The Lord was giving Jesus the power to heal people. </a:t>
            </a:r>
            <a:r>
              <a:rPr lang="en-GB" baseline="30000" dirty="0">
                <a:solidFill>
                  <a:srgbClr val="000000"/>
                </a:solidFill>
                <a:latin typeface="Century Gothic" panose="020B0502020202020204" pitchFamily="34" charset="0"/>
              </a:rPr>
              <a:t>18 </a:t>
            </a:r>
            <a:r>
              <a:rPr lang="en-GB" dirty="0">
                <a:solidFill>
                  <a:srgbClr val="000000"/>
                </a:solidFill>
                <a:latin typeface="Century Gothic" panose="020B0502020202020204" pitchFamily="34" charset="0"/>
              </a:rPr>
              <a:t>There was a man who was paralyzed. Some men were carrying him on a mat. They tried to bring him in and put him down before Jesus. </a:t>
            </a:r>
            <a:r>
              <a:rPr lang="en-GB" baseline="30000" dirty="0">
                <a:solidFill>
                  <a:srgbClr val="000000"/>
                </a:solidFill>
                <a:latin typeface="Century Gothic" panose="020B0502020202020204" pitchFamily="34" charset="0"/>
              </a:rPr>
              <a:t>19</a:t>
            </a:r>
            <a:r>
              <a:rPr lang="en-GB" dirty="0">
                <a:solidFill>
                  <a:srgbClr val="000000"/>
                </a:solidFill>
                <a:latin typeface="Century Gothic" panose="020B0502020202020204" pitchFamily="34" charset="0"/>
              </a:rPr>
              <a:t> But because there were so many people there, they could not find a way to Jesus. So the men went up on the roof and made a hole in the ceiling. They lowered the mat so that the paralyzed man was lying right before Jesus. </a:t>
            </a:r>
            <a:r>
              <a:rPr lang="en-GB" baseline="30000" dirty="0">
                <a:solidFill>
                  <a:srgbClr val="000000"/>
                </a:solidFill>
                <a:latin typeface="Century Gothic" panose="020B0502020202020204" pitchFamily="34" charset="0"/>
              </a:rPr>
              <a:t>20 </a:t>
            </a:r>
            <a:r>
              <a:rPr lang="en-GB" dirty="0">
                <a:solidFill>
                  <a:srgbClr val="000000"/>
                </a:solidFill>
                <a:latin typeface="Century Gothic" panose="020B0502020202020204" pitchFamily="34" charset="0"/>
              </a:rPr>
              <a:t>Jesus saw that these men believed. So he said to the sick man, “Friend, your sins are forgiven.”</a:t>
            </a:r>
          </a:p>
          <a:p>
            <a:endParaRPr lang="en-GB" dirty="0">
              <a:solidFill>
                <a:srgbClr val="000000"/>
              </a:solidFill>
              <a:latin typeface="Century Gothic" panose="020B0502020202020204" pitchFamily="34" charset="0"/>
            </a:endParaRPr>
          </a:p>
          <a:p>
            <a:r>
              <a:rPr lang="en-GB" baseline="30000" dirty="0">
                <a:solidFill>
                  <a:srgbClr val="000000"/>
                </a:solidFill>
                <a:latin typeface="Century Gothic" panose="020B0502020202020204" pitchFamily="34" charset="0"/>
              </a:rPr>
              <a:t>21 </a:t>
            </a:r>
            <a:r>
              <a:rPr lang="en-GB" dirty="0">
                <a:solidFill>
                  <a:srgbClr val="000000"/>
                </a:solidFill>
                <a:latin typeface="Century Gothic" panose="020B0502020202020204" pitchFamily="34" charset="0"/>
              </a:rPr>
              <a:t>The Jewish teachers of the law and the Pharisees thought to themselves, “Who is this man? He is saying things that are against God! Only God can forgive sins.”</a:t>
            </a:r>
          </a:p>
          <a:p>
            <a:endParaRPr lang="en-GB" dirty="0">
              <a:solidFill>
                <a:srgbClr val="000000"/>
              </a:solidFill>
              <a:latin typeface="Century Gothic" panose="020B0502020202020204" pitchFamily="34" charset="0"/>
            </a:endParaRPr>
          </a:p>
          <a:p>
            <a:r>
              <a:rPr lang="en-GB" baseline="30000" dirty="0">
                <a:solidFill>
                  <a:srgbClr val="000000"/>
                </a:solidFill>
                <a:latin typeface="Century Gothic" panose="020B0502020202020204" pitchFamily="34" charset="0"/>
              </a:rPr>
              <a:t>22 </a:t>
            </a:r>
            <a:r>
              <a:rPr lang="en-GB" dirty="0">
                <a:solidFill>
                  <a:srgbClr val="000000"/>
                </a:solidFill>
                <a:latin typeface="Century Gothic" panose="020B0502020202020204" pitchFamily="34" charset="0"/>
              </a:rPr>
              <a:t>But Jesus knew what they were thinking. He said, “Why do you have thoughts like that in your hearts? </a:t>
            </a:r>
            <a:r>
              <a:rPr lang="en-GB" baseline="30000" dirty="0">
                <a:solidFill>
                  <a:srgbClr val="000000"/>
                </a:solidFill>
                <a:latin typeface="Century Gothic" panose="020B0502020202020204" pitchFamily="34" charset="0"/>
              </a:rPr>
              <a:t>23 </a:t>
            </a:r>
            <a:r>
              <a:rPr lang="en-GB" dirty="0">
                <a:solidFill>
                  <a:srgbClr val="000000"/>
                </a:solidFill>
                <a:latin typeface="Century Gothic" panose="020B0502020202020204" pitchFamily="34" charset="0"/>
              </a:rPr>
              <a:t>Which is easier: to tell this paralysed man, ‘Your sins are forgiven,’ or to tell him, ‘Stand up and walk’? </a:t>
            </a:r>
            <a:r>
              <a:rPr lang="en-GB" baseline="30000" dirty="0">
                <a:solidFill>
                  <a:srgbClr val="000000"/>
                </a:solidFill>
                <a:latin typeface="Century Gothic" panose="020B0502020202020204" pitchFamily="34" charset="0"/>
              </a:rPr>
              <a:t>24</a:t>
            </a:r>
            <a:r>
              <a:rPr lang="en-GB" dirty="0">
                <a:solidFill>
                  <a:srgbClr val="000000"/>
                </a:solidFill>
                <a:latin typeface="Century Gothic" panose="020B0502020202020204" pitchFamily="34" charset="0"/>
              </a:rPr>
              <a:t> But I will prove to you that the Son of Man has authority on earth to forgive sins.” So Jesus said to the paralysed man, “I tell you, stand up! Take your mat and go home.”</a:t>
            </a:r>
            <a:endParaRPr lang="en-GB" dirty="0">
              <a:latin typeface="Century Gothic" panose="020B0502020202020204" pitchFamily="34" charset="0"/>
            </a:endParaRPr>
          </a:p>
        </p:txBody>
      </p:sp>
      <p:pic>
        <p:nvPicPr>
          <p:cNvPr id="9" name="Picture 8">
            <a:extLst>
              <a:ext uri="{FF2B5EF4-FFF2-40B4-BE49-F238E27FC236}">
                <a16:creationId xmlns:a16="http://schemas.microsoft.com/office/drawing/2014/main" id="{05ACCA4E-1CEF-4D0E-843E-DFD92D16ED70}"/>
              </a:ext>
            </a:extLst>
          </p:cNvPr>
          <p:cNvPicPr>
            <a:picLocks noChangeAspect="1"/>
          </p:cNvPicPr>
          <p:nvPr/>
        </p:nvPicPr>
        <p:blipFill>
          <a:blip r:embed="rId4"/>
          <a:stretch>
            <a:fillRect/>
          </a:stretch>
        </p:blipFill>
        <p:spPr>
          <a:xfrm>
            <a:off x="11524118" y="1"/>
            <a:ext cx="667881" cy="839972"/>
          </a:xfrm>
          <a:prstGeom prst="rect">
            <a:avLst/>
          </a:prstGeom>
        </p:spPr>
      </p:pic>
    </p:spTree>
    <p:extLst>
      <p:ext uri="{BB962C8B-B14F-4D97-AF65-F5344CB8AC3E}">
        <p14:creationId xmlns:p14="http://schemas.microsoft.com/office/powerpoint/2010/main" val="1331011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
        <p:nvSpPr>
          <p:cNvPr id="7" name="Thought Bubble: Cloud 6">
            <a:extLst>
              <a:ext uri="{FF2B5EF4-FFF2-40B4-BE49-F238E27FC236}">
                <a16:creationId xmlns:a16="http://schemas.microsoft.com/office/drawing/2014/main" id="{D73BF8D6-401E-4320-ABC7-670AAC352C61}"/>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how this story shows love?</a:t>
            </a:r>
          </a:p>
        </p:txBody>
      </p:sp>
      <p:sp>
        <p:nvSpPr>
          <p:cNvPr id="8" name="Thought Bubble: Cloud 7">
            <a:extLst>
              <a:ext uri="{FF2B5EF4-FFF2-40B4-BE49-F238E27FC236}">
                <a16:creationId xmlns:a16="http://schemas.microsoft.com/office/drawing/2014/main" id="{C1D3B7AD-C33E-4DF0-B54B-E4078EAA8738}"/>
              </a:ext>
            </a:extLst>
          </p:cNvPr>
          <p:cNvSpPr/>
          <p:nvPr/>
        </p:nvSpPr>
        <p:spPr>
          <a:xfrm>
            <a:off x="5996356" y="2598339"/>
            <a:ext cx="5923501" cy="3507162"/>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 wonder what this story might mean for you today or in the next week?</a:t>
            </a:r>
            <a:endParaRPr lang="en-GB" sz="3200" b="1" dirty="0">
              <a:effectLst/>
              <a:latin typeface="Century Gothic" panose="020B0502020202020204" pitchFamily="34" charset="0"/>
              <a:ea typeface="Calibri" panose="020F0502020204030204" pitchFamily="34" charset="0"/>
              <a:cs typeface="Times New Roman" panose="02020603050405020304" pitchFamily="18" charset="0"/>
            </a:endParaRP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40614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in the prayer space or use the prayer below:</a:t>
            </a:r>
          </a:p>
          <a:p>
            <a:endParaRPr lang="en-GB" sz="2200" dirty="0">
              <a:latin typeface="Century Gothic" panose="020B0502020202020204" pitchFamily="34" charset="0"/>
              <a:cs typeface="Segoe UI" panose="020B0502040204020203" pitchFamily="34" charset="0"/>
            </a:endParaRPr>
          </a:p>
          <a:p>
            <a:r>
              <a:rPr lang="en-GB" sz="2400" b="1" dirty="0">
                <a:latin typeface="Century Gothic" panose="020B0502020202020204" pitchFamily="34" charset="0"/>
              </a:rPr>
              <a:t>Dear God, we thank for Jesus, the gift that demonstrated your love for us. </a:t>
            </a:r>
          </a:p>
          <a:p>
            <a:r>
              <a:rPr lang="en-GB" sz="2400" b="1" dirty="0">
                <a:latin typeface="Century Gothic" panose="020B0502020202020204" pitchFamily="34" charset="0"/>
              </a:rPr>
              <a:t>Help us to share and show this love with others, even when it is difficult. </a:t>
            </a:r>
          </a:p>
          <a:p>
            <a:r>
              <a:rPr lang="en-GB" sz="2400" b="1" dirty="0">
                <a:latin typeface="Century Gothic" panose="020B0502020202020204" pitchFamily="34" charset="0"/>
              </a:rPr>
              <a:t>Help us to love those who are difficult to love. </a:t>
            </a:r>
          </a:p>
          <a:p>
            <a:r>
              <a:rPr lang="en-GB" sz="2400" b="1" dirty="0">
                <a:latin typeface="Century Gothic" panose="020B0502020202020204" pitchFamily="34" charset="0"/>
              </a:rPr>
              <a:t>Guide us to people who need to know your love. </a:t>
            </a:r>
          </a:p>
          <a:p>
            <a:r>
              <a:rPr lang="en-GB" sz="2400" b="1" dirty="0">
                <a:latin typeface="Century Gothic" panose="020B0502020202020204" pitchFamily="34" charset="0"/>
              </a:rPr>
              <a:t>Amen </a:t>
            </a:r>
            <a:endParaRPr lang="en-GB" sz="2200" b="1" dirty="0">
              <a:latin typeface="Century Gothic" panose="020B0502020202020204"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1507510" y="5973002"/>
            <a:ext cx="684490" cy="884998"/>
          </a:xfrm>
          <a:prstGeom prst="rect">
            <a:avLst/>
          </a:prstGeom>
        </p:spPr>
      </p:pic>
    </p:spTree>
    <p:extLst>
      <p:ext uri="{BB962C8B-B14F-4D97-AF65-F5344CB8AC3E}">
        <p14:creationId xmlns:p14="http://schemas.microsoft.com/office/powerpoint/2010/main" val="3768873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6677194" y="2598853"/>
            <a:ext cx="5514806"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pPr>
            <a:r>
              <a:rPr lang="en-US" sz="2800" b="1" dirty="0">
                <a:solidFill>
                  <a:schemeClr val="tx2"/>
                </a:solidFill>
                <a:latin typeface="Century Gothic" panose="020B0502020202020204" pitchFamily="34" charset="0"/>
              </a:rPr>
              <a:t>Remind children of the theme for the week and of the Bible story</a:t>
            </a:r>
          </a:p>
          <a:p>
            <a:pPr>
              <a:lnSpc>
                <a:spcPct val="90000"/>
              </a:lnSpc>
              <a:spcBef>
                <a:spcPct val="20000"/>
              </a:spcBef>
              <a:spcAft>
                <a:spcPts val="600"/>
              </a:spcAft>
              <a:buClr>
                <a:schemeClr val="accent2"/>
              </a:buClr>
              <a:buSzPct val="92000"/>
            </a:pPr>
            <a:endParaRPr lang="en-US" sz="28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r>
              <a:rPr lang="en-US" sz="6600" b="1" dirty="0">
                <a:solidFill>
                  <a:schemeClr val="tx2"/>
                </a:solidFill>
                <a:latin typeface="Century Gothic" panose="020B0502020202020204" pitchFamily="34" charset="0"/>
              </a:rPr>
              <a:t>Love</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4098" name="Picture 2" descr="We can&amp;#39;t give away love freely if what we&amp;#39;re really looking for is  approval. - SermonQuotes">
            <a:extLst>
              <a:ext uri="{FF2B5EF4-FFF2-40B4-BE49-F238E27FC236}">
                <a16:creationId xmlns:a16="http://schemas.microsoft.com/office/drawing/2014/main" id="{D1D237DE-DA24-4E16-9832-3A83D54A9C3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9444"/>
          <a:stretch/>
        </p:blipFill>
        <p:spPr bwMode="auto">
          <a:xfrm>
            <a:off x="177800" y="2136947"/>
            <a:ext cx="5983392" cy="422161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73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942975" y="2004365"/>
            <a:ext cx="6503671" cy="437318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dirty="0">
                <a:latin typeface="Century Gothic" panose="020B0502020202020204" pitchFamily="34" charset="0"/>
              </a:rPr>
              <a:t>Give everyone a heart shape/heart post it. </a:t>
            </a: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Write or draw to complete the sentence on their heart.</a:t>
            </a:r>
          </a:p>
          <a:p>
            <a:pPr algn="ctr"/>
            <a:endParaRPr lang="en-GB" sz="2800" dirty="0">
              <a:latin typeface="Century Gothic" panose="020B0502020202020204" pitchFamily="34" charset="0"/>
            </a:endParaRPr>
          </a:p>
          <a:p>
            <a:pPr algn="ctr"/>
            <a:r>
              <a:rPr lang="en-GB" sz="4000" b="1" i="1" dirty="0">
                <a:latin typeface="Century Gothic" panose="020B0502020202020204" pitchFamily="34" charset="0"/>
              </a:rPr>
              <a:t>I want to love others by…….</a:t>
            </a:r>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22451" y="5673042"/>
            <a:ext cx="918233" cy="1184958"/>
          </a:xfrm>
          <a:prstGeom prst="rect">
            <a:avLst/>
          </a:prstGeom>
        </p:spPr>
      </p:pic>
      <p:pic>
        <p:nvPicPr>
          <p:cNvPr id="6" name="Picture 2" descr="We can&amp;#39;t give away love freely if what we&amp;#39;re really looking for is  approval. - SermonQuotes">
            <a:extLst>
              <a:ext uri="{FF2B5EF4-FFF2-40B4-BE49-F238E27FC236}">
                <a16:creationId xmlns:a16="http://schemas.microsoft.com/office/drawing/2014/main" id="{BC2B5856-FCB8-405C-80AA-9489AACAEC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9444"/>
          <a:stretch/>
        </p:blipFill>
        <p:spPr bwMode="auto">
          <a:xfrm>
            <a:off x="7678800" y="2732178"/>
            <a:ext cx="4135117" cy="29175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54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249382" y="2278241"/>
            <a:ext cx="7569238"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endParaRPr lang="en-GB" sz="3200" dirty="0">
              <a:latin typeface="Century Gothic" panose="020B0502020202020204" pitchFamily="34" charset="0"/>
            </a:endParaRPr>
          </a:p>
          <a:p>
            <a:endParaRPr lang="en-GB" sz="3200" dirty="0">
              <a:latin typeface="Century Gothic" panose="020B0502020202020204" pitchFamily="34" charset="0"/>
            </a:endParaRPr>
          </a:p>
          <a:p>
            <a:endParaRPr lang="en-GB" sz="3200" dirty="0">
              <a:latin typeface="Century Gothic" panose="020B0502020202020204" pitchFamily="34" charset="0"/>
            </a:endParaRPr>
          </a:p>
          <a:p>
            <a:r>
              <a:rPr lang="en-GB" sz="3200" dirty="0">
                <a:latin typeface="Century Gothic" panose="020B0502020202020204" pitchFamily="34" charset="0"/>
              </a:rPr>
              <a:t>Think of one thing you could do to put love in action?</a:t>
            </a:r>
          </a:p>
          <a:p>
            <a:endParaRPr lang="en-GB" sz="3200" dirty="0">
              <a:latin typeface="Century Gothic" panose="020B0502020202020204" pitchFamily="34" charset="0"/>
            </a:endParaRPr>
          </a:p>
          <a:p>
            <a:endParaRPr lang="en-GB" sz="3200" dirty="0">
              <a:latin typeface="Century Gothic" panose="020B0502020202020204" pitchFamily="34" charset="0"/>
            </a:endParaRPr>
          </a:p>
          <a:p>
            <a:r>
              <a:rPr lang="en-GB" sz="3200" dirty="0">
                <a:latin typeface="Century Gothic" panose="020B0502020202020204" pitchFamily="34" charset="0"/>
              </a:rPr>
              <a:t>How would this make your class/home/community a better place to be?</a:t>
            </a:r>
          </a:p>
          <a:p>
            <a:endParaRPr lang="en-GB" sz="2800" dirty="0">
              <a:latin typeface="Century Gothic" panose="020B0502020202020204" pitchFamily="34" charset="0"/>
            </a:endParaRPr>
          </a:p>
          <a:p>
            <a:endParaRPr lang="en-GB" sz="3200" dirty="0">
              <a:latin typeface="Century Gothic" panose="020B0502020202020204" pitchFamily="34" charset="0"/>
            </a:endParaRP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	</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0" y="5409928"/>
            <a:ext cx="1113409" cy="1436828"/>
          </a:xfrm>
          <a:prstGeom prst="rect">
            <a:avLst/>
          </a:prstGeom>
        </p:spPr>
      </p:pic>
      <p:pic>
        <p:nvPicPr>
          <p:cNvPr id="6" name="Picture 2" descr="We can&amp;#39;t give away love freely if what we&amp;#39;re really looking for is  approval. - SermonQuotes">
            <a:extLst>
              <a:ext uri="{FF2B5EF4-FFF2-40B4-BE49-F238E27FC236}">
                <a16:creationId xmlns:a16="http://schemas.microsoft.com/office/drawing/2014/main" id="{D26AA9C5-E46B-43F9-A0BD-8071E733CB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9444"/>
          <a:stretch/>
        </p:blipFill>
        <p:spPr bwMode="auto">
          <a:xfrm>
            <a:off x="0" y="2301918"/>
            <a:ext cx="4405054" cy="3108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6392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43516"/>
            <a:ext cx="3081576" cy="2085869"/>
          </a:xfrm>
        </p:spPr>
        <p:txBody>
          <a:bodyPr vert="horz" lIns="91440" tIns="45720" rIns="91440" bIns="45720" rtlCol="0" anchor="b">
            <a:normAutofit fontScale="90000"/>
          </a:bodyPr>
          <a:lstStyle/>
          <a:p>
            <a:pPr algn="ct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a:t>
            </a:r>
            <a:br>
              <a:rPr lang="en-US" sz="3600" b="1" dirty="0">
                <a:solidFill>
                  <a:srgbClr val="FFFFFF"/>
                </a:solidFill>
                <a:latin typeface="Century Gothic" panose="020B0502020202020204" pitchFamily="34" charset="0"/>
              </a:rPr>
            </a:br>
            <a:br>
              <a:rPr lang="en-US" sz="3600" b="1" dirty="0">
                <a:solidFill>
                  <a:srgbClr val="FFFFFF"/>
                </a:solidFill>
                <a:latin typeface="Century Gothic" panose="020B0502020202020204" pitchFamily="34" charset="0"/>
              </a:rPr>
            </a:br>
            <a:r>
              <a:rPr lang="en-US" sz="3600" b="1" dirty="0">
                <a:solidFill>
                  <a:srgbClr val="FFFFFF"/>
                </a:solidFill>
                <a:latin typeface="Century Gothic" panose="020B0502020202020204" pitchFamily="34" charset="0"/>
              </a:rPr>
              <a:t>Collective worship</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2"/>
          <a:stretch>
            <a:fillRect/>
          </a:stretch>
        </p:blipFill>
        <p:spPr>
          <a:xfrm>
            <a:off x="8513622" y="5016685"/>
            <a:ext cx="2816596" cy="829128"/>
          </a:xfrm>
          <a:prstGeom prst="rect">
            <a:avLst/>
          </a:prstGeom>
        </p:spPr>
      </p:pic>
      <p:sp>
        <p:nvSpPr>
          <p:cNvPr id="14" name="Content Placeholder 4">
            <a:extLst>
              <a:ext uri="{FF2B5EF4-FFF2-40B4-BE49-F238E27FC236}">
                <a16:creationId xmlns:a16="http://schemas.microsoft.com/office/drawing/2014/main" id="{73C6333F-A527-48A5-9AD8-6C8CA3F7A522}"/>
              </a:ext>
            </a:extLst>
          </p:cNvPr>
          <p:cNvSpPr txBox="1">
            <a:spLocks/>
          </p:cNvSpPr>
          <p:nvPr/>
        </p:nvSpPr>
        <p:spPr>
          <a:xfrm>
            <a:off x="1547582" y="1099459"/>
            <a:ext cx="5027389" cy="4844142"/>
          </a:xfrm>
          <a:prstGeom prst="rect">
            <a:avLst/>
          </a:prstGeom>
          <a:solidFill>
            <a:schemeClr val="bg2"/>
          </a:solidFill>
          <a:ln w="57150">
            <a:noFill/>
          </a:ln>
        </p:spPr>
        <p:txBody>
          <a:bodyPr vert="horz" lIns="91440" tIns="45720" rIns="91440" bIns="45720" rtlCol="0" anchor="ctr">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lnSpc>
                <a:spcPct val="90000"/>
              </a:lnSpc>
              <a:buFont typeface="Wingdings 2" panose="05020102010507070707" pitchFamily="18" charset="2"/>
              <a:buNone/>
            </a:pPr>
            <a:endParaRPr lang="en-GB" sz="2400" b="1"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gn="ctr">
              <a:lnSpc>
                <a:spcPct val="90000"/>
              </a:lnSpc>
              <a:buNone/>
            </a:pPr>
            <a:r>
              <a:rPr lang="en-GB" sz="2400" dirty="0">
                <a:solidFill>
                  <a:schemeClr val="accent2">
                    <a:lumMod val="50000"/>
                  </a:schemeClr>
                </a:solidFill>
                <a:latin typeface="Century Gothic" panose="020B0502020202020204" pitchFamily="34" charset="0"/>
                <a:cs typeface="Segoe UI" panose="020B0502040204020203" pitchFamily="34" charset="0"/>
              </a:rPr>
              <a:t>This resource supports delivery of collective worship through the theme of Fruit of the Spirit.</a:t>
            </a:r>
          </a:p>
          <a:p>
            <a:pPr marL="0" indent="0" algn="ctr">
              <a:lnSpc>
                <a:spcPct val="90000"/>
              </a:lnSpc>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None/>
            </a:pPr>
            <a:r>
              <a:rPr lang="en-GB" sz="2400" dirty="0">
                <a:solidFill>
                  <a:schemeClr val="accent2">
                    <a:lumMod val="50000"/>
                  </a:schemeClr>
                </a:solidFill>
                <a:latin typeface="Century Gothic" panose="020B0502020202020204" pitchFamily="34" charset="0"/>
                <a:cs typeface="Segoe UI" panose="020B0502040204020203" pitchFamily="34" charset="0"/>
              </a:rPr>
              <a:t>It provides opportunities to look at some of life’s big issues in a prayerful and reflective manner. </a:t>
            </a:r>
          </a:p>
          <a:p>
            <a:pPr marL="0" indent="0" algn="ctr">
              <a:lnSpc>
                <a:spcPct val="90000"/>
              </a:lnSpc>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a:t>
            </a: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p:txBody>
      </p:sp>
    </p:spTree>
    <p:extLst>
      <p:ext uri="{BB962C8B-B14F-4D97-AF65-F5344CB8AC3E}">
        <p14:creationId xmlns:p14="http://schemas.microsoft.com/office/powerpoint/2010/main" val="3125068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in the class prayer space/area. You could use the school’s prayer or the Lord’s Prayer:</a:t>
            </a:r>
          </a:p>
          <a:p>
            <a:endParaRPr lang="en-GB" sz="2000" dirty="0">
              <a:latin typeface="Century Gothic" panose="020B0502020202020204" pitchFamily="34" charset="0"/>
              <a:cs typeface="Segoe UI" panose="020B0502040204020203" pitchFamily="34" charset="0"/>
            </a:endParaRPr>
          </a:p>
          <a:p>
            <a:pPr algn="ctr"/>
            <a:r>
              <a:rPr lang="en-GB" sz="2000" dirty="0">
                <a:latin typeface="Century Gothic" panose="020B0502020202020204" pitchFamily="34" charset="0"/>
                <a:cs typeface="Segoe UI" panose="020B0502040204020203" pitchFamily="34" charset="0"/>
              </a:rPr>
              <a:t>	</a:t>
            </a: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1272116"/>
            <a:ext cx="6798608" cy="2085869"/>
          </a:xfrm>
        </p:spPr>
        <p:txBody>
          <a:bodyPr vert="horz" lIns="91440" tIns="45720" rIns="91440" bIns="45720" rtlCol="0" anchor="b">
            <a:normAutofit fontScale="90000"/>
          </a:bodyPr>
          <a:lstStyle/>
          <a:p>
            <a:pPr>
              <a:lnSpc>
                <a:spcPct val="90000"/>
              </a:lnSpc>
            </a:pP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0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000" cap="none" dirty="0">
                <a:solidFill>
                  <a:srgbClr val="FFFFFF"/>
                </a:solidFill>
                <a:latin typeface="Century Gothic" panose="020B0502020202020204" pitchFamily="34" charset="0"/>
                <a:cs typeface="Segoe UI" panose="020B0502040204020203" pitchFamily="34" charset="0"/>
              </a:rPr>
            </a:br>
            <a:br>
              <a:rPr lang="en-US" sz="2000" cap="none" dirty="0">
                <a:solidFill>
                  <a:srgbClr val="FFFFFF"/>
                </a:solidFill>
                <a:latin typeface="Century Gothic" panose="020B0502020202020204" pitchFamily="34" charset="0"/>
                <a:cs typeface="Segoe UI" panose="020B0502040204020203" pitchFamily="34" charset="0"/>
              </a:rPr>
            </a:br>
            <a:r>
              <a:rPr lang="en-US" sz="20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pic>
        <p:nvPicPr>
          <p:cNvPr id="4" name="Picture 3">
            <a:extLst>
              <a:ext uri="{FF2B5EF4-FFF2-40B4-BE49-F238E27FC236}">
                <a16:creationId xmlns:a16="http://schemas.microsoft.com/office/drawing/2014/main" id="{CDEAECED-484B-4A51-B37B-562DD701E955}"/>
              </a:ext>
            </a:extLst>
          </p:cNvPr>
          <p:cNvPicPr>
            <a:picLocks noChangeAspect="1"/>
          </p:cNvPicPr>
          <p:nvPr/>
        </p:nvPicPr>
        <p:blipFill>
          <a:blip r:embed="rId4"/>
          <a:stretch>
            <a:fillRect/>
          </a:stretch>
        </p:blipFill>
        <p:spPr>
          <a:xfrm>
            <a:off x="4582290" y="2910506"/>
            <a:ext cx="6833537" cy="248605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COLLECTIVE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7" name="Content Placeholder 3">
            <a:extLst>
              <a:ext uri="{FF2B5EF4-FFF2-40B4-BE49-F238E27FC236}">
                <a16:creationId xmlns:a16="http://schemas.microsoft.com/office/drawing/2014/main" id="{1F7F7C6C-F9E6-473C-AC88-ED2F2CC25F81}"/>
              </a:ext>
            </a:extLst>
          </p:cNvPr>
          <p:cNvSpPr>
            <a:spLocks noGrp="1"/>
          </p:cNvSpPr>
          <p:nvPr>
            <p:ph idx="1"/>
          </p:nvPr>
        </p:nvSpPr>
        <p:spPr>
          <a:xfrm>
            <a:off x="4872038" y="590550"/>
            <a:ext cx="6537325" cy="5657850"/>
          </a:xfrm>
          <a:ln>
            <a:noFill/>
          </a:ln>
        </p:spPr>
        <p:txBody>
          <a:bodyPr>
            <a:normAutofit lnSpcReduction="10000"/>
          </a:bodyPr>
          <a:lstStyle/>
          <a:p>
            <a:pPr marL="0" indent="0" algn="ctr">
              <a:buNone/>
            </a:pPr>
            <a:r>
              <a:rPr lang="en-GB" sz="4000" b="1" dirty="0">
                <a:solidFill>
                  <a:srgbClr val="7030A0"/>
                </a:solidFill>
                <a:latin typeface="Century Gothic" panose="020B0502020202020204" pitchFamily="34" charset="0"/>
              </a:rPr>
              <a:t>Ideas for the Worship Table</a:t>
            </a:r>
          </a:p>
          <a:p>
            <a:pPr>
              <a:buFont typeface="Courier New" panose="02070309020205020404" pitchFamily="49" charset="0"/>
              <a:buChar char="o"/>
            </a:pPr>
            <a:r>
              <a:rPr lang="en-GB" sz="3200" dirty="0">
                <a:solidFill>
                  <a:srgbClr val="002060"/>
                </a:solidFill>
                <a:latin typeface="Century Gothic" panose="020B0502020202020204" pitchFamily="34" charset="0"/>
              </a:rPr>
              <a:t>Special covering – possibly using liturgical colours</a:t>
            </a:r>
          </a:p>
          <a:p>
            <a:pPr>
              <a:buFont typeface="Courier New" panose="02070309020205020404" pitchFamily="49" charset="0"/>
              <a:buChar char="o"/>
            </a:pPr>
            <a:r>
              <a:rPr lang="en-GB" sz="3200" dirty="0">
                <a:solidFill>
                  <a:srgbClr val="7030A0"/>
                </a:solidFill>
                <a:latin typeface="Century Gothic" panose="020B0502020202020204" pitchFamily="34" charset="0"/>
              </a:rPr>
              <a:t>Candle or candles</a:t>
            </a:r>
          </a:p>
          <a:p>
            <a:pPr>
              <a:buFont typeface="Courier New" panose="02070309020205020404" pitchFamily="49" charset="0"/>
              <a:buChar char="o"/>
            </a:pPr>
            <a:r>
              <a:rPr lang="en-GB" sz="3200" dirty="0">
                <a:solidFill>
                  <a:srgbClr val="002060"/>
                </a:solidFill>
                <a:latin typeface="Century Gothic" panose="020B0502020202020204" pitchFamily="34" charset="0"/>
              </a:rPr>
              <a:t>Cross</a:t>
            </a:r>
          </a:p>
          <a:p>
            <a:pPr>
              <a:buFont typeface="Courier New" panose="02070309020205020404" pitchFamily="49" charset="0"/>
              <a:buChar char="o"/>
            </a:pPr>
            <a:r>
              <a:rPr lang="en-GB" sz="3200" dirty="0">
                <a:solidFill>
                  <a:srgbClr val="7030A0"/>
                </a:solidFill>
                <a:latin typeface="Century Gothic" panose="020B0502020202020204" pitchFamily="34" charset="0"/>
              </a:rPr>
              <a:t>Prayer box</a:t>
            </a:r>
          </a:p>
          <a:p>
            <a:pPr>
              <a:buFont typeface="Courier New" panose="02070309020205020404" pitchFamily="49" charset="0"/>
              <a:buChar char="o"/>
            </a:pPr>
            <a:r>
              <a:rPr lang="en-GB" sz="3200" dirty="0">
                <a:solidFill>
                  <a:srgbClr val="002060"/>
                </a:solidFill>
                <a:latin typeface="Century Gothic" panose="020B0502020202020204" pitchFamily="34" charset="0"/>
              </a:rPr>
              <a:t>Pebbles (prayer)</a:t>
            </a:r>
          </a:p>
          <a:p>
            <a:pPr>
              <a:buFont typeface="Courier New" panose="02070309020205020404" pitchFamily="49" charset="0"/>
              <a:buChar char="o"/>
            </a:pPr>
            <a:r>
              <a:rPr lang="en-GB" sz="3200" dirty="0">
                <a:solidFill>
                  <a:srgbClr val="7030A0"/>
                </a:solidFill>
                <a:latin typeface="Century Gothic" panose="020B0502020202020204" pitchFamily="34" charset="0"/>
              </a:rPr>
              <a:t>Flowers</a:t>
            </a:r>
          </a:p>
        </p:txBody>
      </p:sp>
      <p:pic>
        <p:nvPicPr>
          <p:cNvPr id="1026" name="Picture 2" descr="Collective Worship – Martley CE Primary School">
            <a:extLst>
              <a:ext uri="{FF2B5EF4-FFF2-40B4-BE49-F238E27FC236}">
                <a16:creationId xmlns:a16="http://schemas.microsoft.com/office/drawing/2014/main" id="{C4840575-5DEE-47DC-B4D2-45AD4D3D87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70881">
            <a:off x="9124156" y="3390900"/>
            <a:ext cx="267652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maculate Heart Of Mary Catholic Primary School A Voluntary Academy -  Collective Worship">
            <a:extLst>
              <a:ext uri="{FF2B5EF4-FFF2-40B4-BE49-F238E27FC236}">
                <a16:creationId xmlns:a16="http://schemas.microsoft.com/office/drawing/2014/main" id="{8D0D05E5-7CAB-49A3-9043-B26A55800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065" y="4171517"/>
            <a:ext cx="2591243" cy="1935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gn="ctr"/>
            <a:r>
              <a:rPr lang="en-GB" sz="3000" b="1" dirty="0">
                <a:solidFill>
                  <a:srgbClr val="FFFFFF"/>
                </a:solidFill>
                <a:latin typeface="Century Gothic" panose="020B0502020202020204" pitchFamily="34" charset="0"/>
              </a:rPr>
              <a:t>Collective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 </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478" y="385421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382477"/>
          </a:xfrm>
          <a:prstGeom prst="rect">
            <a:avLst/>
          </a:prstGeom>
        </p:spPr>
        <p:txBody>
          <a:bodyPr wrap="square">
            <a:spAutoFit/>
          </a:bodyPr>
          <a:lstStyle/>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E43F02A-DE5B-4ABA-AAFF-CC49EC8793C6}"/>
              </a:ext>
            </a:extLst>
          </p:cNvPr>
          <p:cNvSpPr txBox="1"/>
          <p:nvPr/>
        </p:nvSpPr>
        <p:spPr>
          <a:xfrm>
            <a:off x="4839003" y="157698"/>
            <a:ext cx="7118645" cy="6647974"/>
          </a:xfrm>
          <a:prstGeom prst="rect">
            <a:avLst/>
          </a:prstGeom>
          <a:noFill/>
        </p:spPr>
        <p:txBody>
          <a:bodyPr wrap="square" rtlCol="0">
            <a:spAutoFit/>
          </a:bodyPr>
          <a:lstStyle/>
          <a:p>
            <a:r>
              <a:rPr lang="en-GB" sz="2000" b="1" dirty="0">
                <a:latin typeface="Century Gothic" panose="020B0502020202020204" pitchFamily="34" charset="0"/>
              </a:rPr>
              <a:t>Your Love</a:t>
            </a:r>
            <a:endParaRPr lang="en-GB" sz="2000" dirty="0">
              <a:latin typeface="Century Gothic" panose="020B0502020202020204" pitchFamily="34" charset="0"/>
              <a:hlinkClick r:id="rId4"/>
            </a:endParaRPr>
          </a:p>
          <a:p>
            <a:r>
              <a:rPr lang="en-GB" sz="2000" dirty="0">
                <a:latin typeface="Century Gothic" panose="020B0502020202020204" pitchFamily="34" charset="0"/>
                <a:hlinkClick r:id="rId4"/>
              </a:rPr>
              <a:t>https://img2.cdn.schooljotter2.com/media/45/13824045.mp4</a:t>
            </a:r>
            <a:endParaRPr lang="en-GB" sz="2000" dirty="0">
              <a:latin typeface="Century Gothic" panose="020B0502020202020204" pitchFamily="34" charset="0"/>
            </a:endParaRPr>
          </a:p>
          <a:p>
            <a:endParaRPr lang="en-GB" sz="2000" dirty="0">
              <a:latin typeface="Century Gothic" panose="020B0502020202020204" pitchFamily="34" charset="0"/>
            </a:endParaRPr>
          </a:p>
          <a:p>
            <a:r>
              <a:rPr lang="en-GB" sz="2000" b="1" dirty="0">
                <a:latin typeface="Century Gothic" panose="020B0502020202020204" pitchFamily="34" charset="0"/>
              </a:rPr>
              <a:t>Reckless Love</a:t>
            </a:r>
          </a:p>
          <a:p>
            <a:r>
              <a:rPr lang="en-GB" sz="2000" dirty="0">
                <a:latin typeface="Century Gothic" panose="020B0502020202020204" pitchFamily="34" charset="0"/>
                <a:hlinkClick r:id="rId5"/>
              </a:rPr>
              <a:t>https://www.youtube.com/watch?v=Sc6SSHuZvQE</a:t>
            </a:r>
            <a:endParaRPr lang="en-GB" sz="2000" dirty="0">
              <a:latin typeface="Century Gothic" panose="020B0502020202020204" pitchFamily="34" charset="0"/>
            </a:endParaRPr>
          </a:p>
          <a:p>
            <a:endParaRPr lang="en-GB" sz="2000" dirty="0">
              <a:latin typeface="Century Gothic" panose="020B0502020202020204" pitchFamily="34" charset="0"/>
            </a:endParaRPr>
          </a:p>
          <a:p>
            <a:r>
              <a:rPr lang="en-GB" sz="2000" b="1" dirty="0">
                <a:latin typeface="Century Gothic" panose="020B0502020202020204" pitchFamily="34" charset="0"/>
              </a:rPr>
              <a:t>Love God, Love People</a:t>
            </a:r>
          </a:p>
          <a:p>
            <a:r>
              <a:rPr lang="en-GB" sz="2000" dirty="0">
                <a:latin typeface="Century Gothic" panose="020B0502020202020204" pitchFamily="34" charset="0"/>
                <a:hlinkClick r:id="rId6"/>
              </a:rPr>
              <a:t>https://www.youtube.com/watch?v=t-29WLQ3trA</a:t>
            </a:r>
            <a:endParaRPr lang="en-GB" sz="2000" dirty="0">
              <a:latin typeface="Century Gothic" panose="020B0502020202020204" pitchFamily="34" charset="0"/>
            </a:endParaRPr>
          </a:p>
          <a:p>
            <a:endParaRPr lang="en-GB" sz="2000" dirty="0">
              <a:latin typeface="Century Gothic" panose="020B0502020202020204" pitchFamily="34" charset="0"/>
            </a:endParaRPr>
          </a:p>
          <a:p>
            <a:pPr marL="0" indent="0">
              <a:lnSpc>
                <a:spcPct val="90000"/>
              </a:lnSpc>
              <a:buNone/>
            </a:pPr>
            <a:r>
              <a:rPr lang="en-GB" sz="2000" b="1" dirty="0">
                <a:solidFill>
                  <a:srgbClr val="002060"/>
                </a:solidFill>
                <a:latin typeface="Century Gothic" panose="020B0502020202020204" pitchFamily="34" charset="0"/>
                <a:cs typeface="Segoe UI" panose="020B0502040204020203" pitchFamily="34" charset="0"/>
              </a:rPr>
              <a:t>Love Divine, All Love Excelling</a:t>
            </a:r>
          </a:p>
          <a:p>
            <a:pPr marL="0" indent="0">
              <a:lnSpc>
                <a:spcPct val="90000"/>
              </a:lnSpc>
              <a:buNone/>
            </a:pPr>
            <a:r>
              <a:rPr lang="en-GB" sz="2000" dirty="0">
                <a:solidFill>
                  <a:srgbClr val="002060"/>
                </a:solidFill>
                <a:latin typeface="Century Gothic" panose="020B0502020202020204" pitchFamily="34" charset="0"/>
                <a:cs typeface="Segoe UI" panose="020B0502040204020203" pitchFamily="34" charset="0"/>
                <a:hlinkClick r:id="rId7"/>
              </a:rPr>
              <a:t>https://www.youtube.com/watch?v=sw5ZCZeS32M</a:t>
            </a: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r>
              <a:rPr lang="en-GB" sz="2000" b="1" dirty="0">
                <a:solidFill>
                  <a:srgbClr val="002060"/>
                </a:solidFill>
                <a:latin typeface="Century Gothic" panose="020B0502020202020204" pitchFamily="34" charset="0"/>
                <a:cs typeface="Segoe UI" panose="020B0502040204020203" pitchFamily="34" charset="0"/>
              </a:rPr>
              <a:t>Love Song Medley</a:t>
            </a:r>
          </a:p>
          <a:p>
            <a:pPr marL="0" indent="0">
              <a:lnSpc>
                <a:spcPct val="90000"/>
              </a:lnSpc>
              <a:buNone/>
            </a:pPr>
            <a:r>
              <a:rPr lang="en-GB" sz="2000" dirty="0">
                <a:solidFill>
                  <a:srgbClr val="002060"/>
                </a:solidFill>
                <a:latin typeface="Century Gothic" panose="020B0502020202020204" pitchFamily="34" charset="0"/>
                <a:cs typeface="Segoe UI" panose="020B0502040204020203" pitchFamily="34" charset="0"/>
                <a:hlinkClick r:id="rId8"/>
              </a:rPr>
              <a:t>https://www.youtube.com/watch?v=8iIEvQNRs_M</a:t>
            </a: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2000" b="1" dirty="0">
              <a:solidFill>
                <a:srgbClr val="002060"/>
              </a:solidFill>
              <a:latin typeface="Century Gothic" panose="020B0502020202020204" pitchFamily="34" charset="0"/>
              <a:cs typeface="Segoe UI" panose="020B0502040204020203" pitchFamily="34" charset="0"/>
            </a:endParaRPr>
          </a:p>
          <a:p>
            <a:r>
              <a:rPr lang="en-GB" sz="2000" b="1" dirty="0">
                <a:latin typeface="Century Gothic" panose="020B0502020202020204" pitchFamily="34" charset="0"/>
              </a:rPr>
              <a:t>One Love (Bob Marley)</a:t>
            </a:r>
          </a:p>
          <a:p>
            <a:r>
              <a:rPr lang="en-GB" sz="2000" dirty="0">
                <a:latin typeface="Century Gothic" panose="020B0502020202020204" pitchFamily="34" charset="0"/>
                <a:hlinkClick r:id="rId9"/>
              </a:rPr>
              <a:t>https://www.youtube.com/watch?v=vdB-8eLEW8g</a:t>
            </a:r>
            <a:endParaRPr lang="en-GB" sz="2000" dirty="0">
              <a:latin typeface="Century Gothic" panose="020B0502020202020204" pitchFamily="34" charset="0"/>
            </a:endParaRPr>
          </a:p>
          <a:p>
            <a:endParaRPr lang="en-GB" sz="2000" b="1" dirty="0">
              <a:latin typeface="Century Gothic" panose="020B0502020202020204" pitchFamily="34" charset="0"/>
            </a:endParaRPr>
          </a:p>
          <a:p>
            <a:r>
              <a:rPr lang="en-GB" sz="2000" b="1" dirty="0">
                <a:latin typeface="Century Gothic" panose="020B0502020202020204" pitchFamily="34" charset="0"/>
              </a:rPr>
              <a:t>One (U2)</a:t>
            </a:r>
          </a:p>
          <a:p>
            <a:r>
              <a:rPr lang="en-GB" sz="2000" b="1" dirty="0">
                <a:latin typeface="Century Gothic" panose="020B0502020202020204" pitchFamily="34" charset="0"/>
                <a:hlinkClick r:id="rId10"/>
              </a:rPr>
              <a:t>https://www.youtube.com/watch?v=ftjEcrrf7r0</a:t>
            </a:r>
            <a:endParaRPr lang="en-GB" sz="2000" b="1" dirty="0">
              <a:latin typeface="Century Gothic" panose="020B0502020202020204" pitchFamily="34" charset="0"/>
            </a:endParaRPr>
          </a:p>
          <a:p>
            <a:endParaRPr lang="en-GB" dirty="0">
              <a:latin typeface="Century Gothic" panose="020B0502020202020204" pitchFamily="34" charset="0"/>
            </a:endParaRPr>
          </a:p>
        </p:txBody>
      </p:sp>
      <p:sp>
        <p:nvSpPr>
          <p:cNvPr id="6" name="TextBox 5">
            <a:extLst>
              <a:ext uri="{FF2B5EF4-FFF2-40B4-BE49-F238E27FC236}">
                <a16:creationId xmlns:a16="http://schemas.microsoft.com/office/drawing/2014/main" id="{B5550ACD-EF2C-4ADA-98C0-F5D03422D04A}"/>
              </a:ext>
            </a:extLst>
          </p:cNvPr>
          <p:cNvSpPr txBox="1"/>
          <p:nvPr/>
        </p:nvSpPr>
        <p:spPr>
          <a:xfrm>
            <a:off x="6537960" y="3943350"/>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14950</TotalTime>
  <Words>2110</Words>
  <Application>Microsoft Office PowerPoint</Application>
  <PresentationFormat>Widescreen</PresentationFormat>
  <Paragraphs>250</Paragraphs>
  <Slides>35</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Arial Rounded MT Bold</vt:lpstr>
      <vt:lpstr>Calibri</vt:lpstr>
      <vt:lpstr>Century Gothic</vt:lpstr>
      <vt:lpstr>Courier New</vt:lpstr>
      <vt:lpstr>Gill Sans MT</vt:lpstr>
      <vt:lpstr>Segoe UI</vt:lpstr>
      <vt:lpstr>Wingdings 2</vt:lpstr>
      <vt:lpstr>Dividend</vt:lpstr>
      <vt:lpstr>COLLECTIVE Worship and Reflections</vt:lpstr>
      <vt:lpstr>     Church of England Colours for Worship      </vt:lpstr>
      <vt:lpstr>     Church of England  Collective worship     </vt:lpstr>
      <vt:lpstr>COLLECTIVE Worship   Introduction for Teachers   </vt:lpstr>
      <vt:lpstr>Collective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Fruit of the spirit  love</vt:lpstr>
      <vt:lpstr>Classroom Reflection Space      </vt:lpstr>
      <vt:lpstr>Monday</vt:lpstr>
      <vt:lpstr>PowerPoint Presentation</vt:lpstr>
      <vt:lpstr>PowerPoint Presentation</vt:lpstr>
      <vt:lpstr>ENGAGE:</vt:lpstr>
      <vt:lpstr>PowerPoint Presentation</vt:lpstr>
      <vt:lpstr>Reflection questions</vt:lpstr>
      <vt:lpstr>Prayer</vt:lpstr>
      <vt:lpstr>Tuesday</vt:lpstr>
      <vt:lpstr>PowerPoint Presentation</vt:lpstr>
      <vt:lpstr>PowerPoint Presentation</vt:lpstr>
      <vt:lpstr>Responding </vt:lpstr>
      <vt:lpstr>Bible passage: Jesus heals a paralysed man Watch: https://www.youtube.com/watch?v=dlBOmQ1PaMY or Read</vt:lpstr>
      <vt:lpstr>Responding </vt:lpstr>
      <vt:lpstr>Prayer</vt:lpstr>
      <vt:lpstr>Wednesday</vt:lpstr>
      <vt:lpstr>Prompted to action - challenge</vt:lpstr>
      <vt:lpstr>Prompted to action – challenge ideas</vt:lpstr>
      <vt:lpstr>Prompted to action – challenge ideas</vt:lpstr>
      <vt:lpstr>Prayer</vt:lpstr>
      <vt:lpstr>Thursday</vt:lpstr>
      <vt:lpstr>  Use the Meditation resource alongside the Spiritual Encounters – bible-based meditation teacher’s pack:  http://www.ldbe.co.uk/about/guidance- resources/worship-and-meditation/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70</cp:revision>
  <dcterms:created xsi:type="dcterms:W3CDTF">2020-12-01T11:41:13Z</dcterms:created>
  <dcterms:modified xsi:type="dcterms:W3CDTF">2021-07-29T15:55:44Z</dcterms:modified>
</cp:coreProperties>
</file>