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60" r:id="rId1"/>
  </p:sldMasterIdLst>
  <p:notesMasterIdLst>
    <p:notesMasterId r:id="rId37"/>
  </p:notesMasterIdLst>
  <p:sldIdLst>
    <p:sldId id="256" r:id="rId2"/>
    <p:sldId id="267" r:id="rId3"/>
    <p:sldId id="310" r:id="rId4"/>
    <p:sldId id="270" r:id="rId5"/>
    <p:sldId id="296" r:id="rId6"/>
    <p:sldId id="268" r:id="rId7"/>
    <p:sldId id="289" r:id="rId8"/>
    <p:sldId id="269" r:id="rId9"/>
    <p:sldId id="290" r:id="rId10"/>
    <p:sldId id="292" r:id="rId11"/>
    <p:sldId id="277" r:id="rId12"/>
    <p:sldId id="271" r:id="rId13"/>
    <p:sldId id="304" r:id="rId14"/>
    <p:sldId id="312" r:id="rId15"/>
    <p:sldId id="321" r:id="rId16"/>
    <p:sldId id="322" r:id="rId17"/>
    <p:sldId id="285" r:id="rId18"/>
    <p:sldId id="279" r:id="rId19"/>
    <p:sldId id="272" r:id="rId20"/>
    <p:sldId id="315" r:id="rId21"/>
    <p:sldId id="317" r:id="rId22"/>
    <p:sldId id="307" r:id="rId23"/>
    <p:sldId id="314" r:id="rId24"/>
    <p:sldId id="318" r:id="rId25"/>
    <p:sldId id="316" r:id="rId26"/>
    <p:sldId id="273" r:id="rId27"/>
    <p:sldId id="286" r:id="rId28"/>
    <p:sldId id="309" r:id="rId29"/>
    <p:sldId id="301" r:id="rId30"/>
    <p:sldId id="282" r:id="rId31"/>
    <p:sldId id="274" r:id="rId32"/>
    <p:sldId id="283" r:id="rId33"/>
    <p:sldId id="275" r:id="rId34"/>
    <p:sldId id="284" r:id="rId35"/>
    <p:sldId id="288" r:id="rId3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Lynsay Jennings" initials="LJ" lastIdx="1" clrIdx="0">
    <p:extLst>
      <p:ext uri="{19B8F6BF-5375-455C-9EA6-DF929625EA0E}">
        <p15:presenceInfo xmlns:p15="http://schemas.microsoft.com/office/powerpoint/2012/main" userId="S::lynsay.jennings@lichfield.anglican.org::b1a73c2d-75c6-426b-88bc-47e69d0d28e6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5851B"/>
    <a:srgbClr val="E73725"/>
    <a:srgbClr val="FFFFCC"/>
    <a:srgbClr val="EAEAE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001" autoAdjust="0"/>
    <p:restoredTop sz="93792" autoAdjust="0"/>
  </p:normalViewPr>
  <p:slideViewPr>
    <p:cSldViewPr snapToGrid="0">
      <p:cViewPr varScale="1">
        <p:scale>
          <a:sx n="59" d="100"/>
          <a:sy n="59" d="100"/>
        </p:scale>
        <p:origin x="1200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commentAuthors" Target="comment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9AB86A4-9372-41B3-BC82-09B8EB71D832}" type="datetimeFigureOut">
              <a:rPr lang="en-GB" smtClean="0"/>
              <a:t>29/07/2021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983D5FD-25CE-4835-9DE9-7F9AD34F898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051286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Music suggestions are both secular and Christian worship. These could be used as a listening focus around the theme or as a part of sung worship.</a:t>
            </a:r>
          </a:p>
          <a:p>
            <a:r>
              <a:rPr lang="en-GB" dirty="0"/>
              <a:t>What does this song say about…..</a:t>
            </a:r>
          </a:p>
          <a:p>
            <a:r>
              <a:rPr lang="en-GB" dirty="0"/>
              <a:t>How does it make you feel?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983D5FD-25CE-4835-9DE9-7F9AD34F8985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8288622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Click on the picture for the film link. How difficult was it for Abraham and Sarah to be patient?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983D5FD-25CE-4835-9DE9-7F9AD34F8985}" type="slidenum">
              <a:rPr lang="en-GB" smtClean="0"/>
              <a:t>23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2829546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Allow children time to think about this.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983D5FD-25CE-4835-9DE9-7F9AD34F8985}" type="slidenum">
              <a:rPr lang="en-GB" smtClean="0"/>
              <a:t>24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8804923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983D5FD-25CE-4835-9DE9-7F9AD34F8985}" type="slidenum">
              <a:rPr lang="en-GB" smtClean="0"/>
              <a:t>28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5316673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983D5FD-25CE-4835-9DE9-7F9AD34F8985}" type="slidenum">
              <a:rPr lang="en-GB" smtClean="0"/>
              <a:t>29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2273757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983D5FD-25CE-4835-9DE9-7F9AD34F8985}" type="slidenum">
              <a:rPr lang="en-GB" smtClean="0"/>
              <a:t>13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6734706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983D5FD-25CE-4835-9DE9-7F9AD34F8985}" type="slidenum">
              <a:rPr lang="en-GB" smtClean="0"/>
              <a:t>14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7846232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The clip illustrates patience- waiting for future rewards.</a:t>
            </a:r>
          </a:p>
          <a:p>
            <a:r>
              <a:rPr lang="en-GB" dirty="0"/>
              <a:t>Explore some of the children’s responses about times when they were patient.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983D5FD-25CE-4835-9DE9-7F9AD34F8985}" type="slidenum">
              <a:rPr lang="en-GB" smtClean="0"/>
              <a:t>15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0377319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983D5FD-25CE-4835-9DE9-7F9AD34F8985}" type="slidenum">
              <a:rPr lang="en-GB" smtClean="0"/>
              <a:t>16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8314103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983D5FD-25CE-4835-9DE9-7F9AD34F8985}" type="slidenum">
              <a:rPr lang="en-GB" smtClean="0"/>
              <a:t>17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0824963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983D5FD-25CE-4835-9DE9-7F9AD34F8985}" type="slidenum">
              <a:rPr lang="en-GB" smtClean="0"/>
              <a:t>20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733016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983D5FD-25CE-4835-9DE9-7F9AD34F8985}" type="slidenum">
              <a:rPr lang="en-GB" smtClean="0"/>
              <a:t>21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3409997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Allow children time to think about this.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983D5FD-25CE-4835-9DE9-7F9AD34F8985}" type="slidenum">
              <a:rPr lang="en-GB" smtClean="0"/>
              <a:t>22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1050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446534" y="3085765"/>
            <a:ext cx="11262866" cy="330480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81191" y="1020431"/>
            <a:ext cx="10993549" cy="1475013"/>
          </a:xfrm>
          <a:effectLst/>
        </p:spPr>
        <p:txBody>
          <a:bodyPr anchor="b">
            <a:normAutofit/>
          </a:bodyPr>
          <a:lstStyle>
            <a:lvl1pPr>
              <a:defRPr sz="36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81194" y="2495445"/>
            <a:ext cx="10993546" cy="590321"/>
          </a:xfrm>
        </p:spPr>
        <p:txBody>
          <a:bodyPr anchor="t">
            <a:normAutofit/>
          </a:bodyPr>
          <a:lstStyle>
            <a:lvl1pPr marL="0" indent="0" algn="l">
              <a:buNone/>
              <a:defRPr sz="1600" cap="all">
                <a:solidFill>
                  <a:schemeClr val="accent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605951" y="5956137"/>
            <a:ext cx="2844800" cy="365125"/>
          </a:xfrm>
        </p:spPr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smtClean="0"/>
              <a:pPr/>
              <a:t>7/29/2021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81192" y="5951811"/>
            <a:ext cx="6917210" cy="365125"/>
          </a:xfrm>
        </p:spPr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558300" y="5956137"/>
            <a:ext cx="1016440" cy="365125"/>
          </a:xfrm>
        </p:spPr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6133049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ChangeAspect="1"/>
          </p:cNvSpPr>
          <p:nvPr/>
        </p:nvSpPr>
        <p:spPr>
          <a:xfrm>
            <a:off x="440286" y="614407"/>
            <a:ext cx="11309338" cy="118929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581192" y="702156"/>
            <a:ext cx="11029616" cy="10138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7/29/2021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551374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8839201" y="599725"/>
            <a:ext cx="2906817" cy="581695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1" y="675726"/>
            <a:ext cx="2004164" cy="5183073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74923" y="675726"/>
            <a:ext cx="7896279" cy="5183073"/>
          </a:xfrm>
        </p:spPr>
        <p:txBody>
          <a:bodyPr vert="eaVert"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993673" y="5956137"/>
            <a:ext cx="1328141" cy="365125"/>
          </a:xfrm>
        </p:spPr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smtClean="0"/>
              <a:pPr/>
              <a:t>7/29/2021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774923" y="5951811"/>
            <a:ext cx="7896279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446615" y="5956137"/>
            <a:ext cx="1164195" cy="365125"/>
          </a:xfrm>
        </p:spPr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92475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440286" y="614407"/>
            <a:ext cx="11309338" cy="118929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192" y="702156"/>
            <a:ext cx="11029616" cy="10138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1192" y="2180496"/>
            <a:ext cx="11029615" cy="367830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7/29/2021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558300" y="5956137"/>
            <a:ext cx="1052508" cy="3651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132103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ChangeAspect="1"/>
          </p:cNvSpPr>
          <p:nvPr/>
        </p:nvSpPr>
        <p:spPr>
          <a:xfrm>
            <a:off x="447817" y="5141974"/>
            <a:ext cx="11290860" cy="125882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193" y="3043910"/>
            <a:ext cx="11029615" cy="1497507"/>
          </a:xfrm>
        </p:spPr>
        <p:txBody>
          <a:bodyPr anchor="b">
            <a:normAutofit/>
          </a:bodyPr>
          <a:lstStyle>
            <a:lvl1pPr algn="l">
              <a:defRPr sz="3600" b="0" cap="all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81192" y="4541417"/>
            <a:ext cx="11029615" cy="600556"/>
          </a:xfrm>
        </p:spPr>
        <p:txBody>
          <a:bodyPr anchor="t">
            <a:normAutofit/>
          </a:bodyPr>
          <a:lstStyle>
            <a:lvl1pPr marL="0" indent="0" algn="l">
              <a:buNone/>
              <a:defRPr sz="1800" cap="all">
                <a:solidFill>
                  <a:schemeClr val="accent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smtClean="0"/>
              <a:pPr/>
              <a:t>7/29/2021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243134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ChangeAspect="1"/>
          </p:cNvSpPr>
          <p:nvPr/>
        </p:nvSpPr>
        <p:spPr>
          <a:xfrm>
            <a:off x="445982" y="606554"/>
            <a:ext cx="11300036" cy="125882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193" y="729658"/>
            <a:ext cx="11029616" cy="98833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81193" y="2228003"/>
            <a:ext cx="5422390" cy="363304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8417" y="2228003"/>
            <a:ext cx="5422392" cy="363304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7/29/2021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462926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>
            <a:spLocks noChangeAspect="1"/>
          </p:cNvSpPr>
          <p:nvPr/>
        </p:nvSpPr>
        <p:spPr>
          <a:xfrm>
            <a:off x="445982" y="606554"/>
            <a:ext cx="11300036" cy="125882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581193" y="729658"/>
            <a:ext cx="11029616" cy="98833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87219" y="2250892"/>
            <a:ext cx="5087075" cy="536005"/>
          </a:xfrm>
        </p:spPr>
        <p:txBody>
          <a:bodyPr anchor="b">
            <a:noAutofit/>
          </a:bodyPr>
          <a:lstStyle>
            <a:lvl1pPr marL="0" indent="0">
              <a:buNone/>
              <a:defRPr sz="2200" b="0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1194" y="2926052"/>
            <a:ext cx="5393100" cy="2934999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23735" y="2250892"/>
            <a:ext cx="5087073" cy="553373"/>
          </a:xfrm>
        </p:spPr>
        <p:txBody>
          <a:bodyPr anchor="b">
            <a:noAutofit/>
          </a:bodyPr>
          <a:lstStyle>
            <a:lvl1pPr marL="0" indent="0">
              <a:buNone/>
              <a:defRPr sz="2200" b="0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709" y="2926052"/>
            <a:ext cx="5393100" cy="2934999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7/29/2021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865098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7/29/2021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Rectangle 6"/>
          <p:cNvSpPr>
            <a:spLocks noChangeAspect="1"/>
          </p:cNvSpPr>
          <p:nvPr/>
        </p:nvSpPr>
        <p:spPr>
          <a:xfrm>
            <a:off x="440683" y="606554"/>
            <a:ext cx="11300036" cy="125882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575894" y="729658"/>
            <a:ext cx="11029616" cy="98833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064301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7/29/2021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957154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>
            <a:spLocks noChangeAspect="1"/>
          </p:cNvSpPr>
          <p:nvPr/>
        </p:nvSpPr>
        <p:spPr>
          <a:xfrm>
            <a:off x="447817" y="5141973"/>
            <a:ext cx="11298200" cy="1274702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192" y="5262296"/>
            <a:ext cx="4909445" cy="689514"/>
          </a:xfrm>
        </p:spPr>
        <p:txBody>
          <a:bodyPr anchor="ctr"/>
          <a:lstStyle>
            <a:lvl1pPr algn="l">
              <a:defRPr sz="2000" b="0"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7816" y="601200"/>
            <a:ext cx="11292840" cy="4204800"/>
          </a:xfrm>
        </p:spPr>
        <p:txBody>
          <a:bodyPr anchor="ctr">
            <a:normAutofit/>
          </a:bodyPr>
          <a:lstStyle>
            <a:lvl1pPr>
              <a:defRPr sz="2000">
                <a:solidFill>
                  <a:schemeClr val="tx2"/>
                </a:solidFill>
              </a:defRPr>
            </a:lvl1pPr>
            <a:lvl2pPr>
              <a:defRPr sz="1800">
                <a:solidFill>
                  <a:schemeClr val="tx2"/>
                </a:solidFill>
              </a:defRPr>
            </a:lvl2pPr>
            <a:lvl3pPr>
              <a:defRPr sz="1600">
                <a:solidFill>
                  <a:schemeClr val="tx2"/>
                </a:solidFill>
              </a:defRPr>
            </a:lvl3pPr>
            <a:lvl4pPr>
              <a:defRPr sz="1400">
                <a:solidFill>
                  <a:schemeClr val="tx2"/>
                </a:solidFill>
              </a:defRPr>
            </a:lvl4pPr>
            <a:lvl5pPr>
              <a:defRPr sz="1400">
                <a:solidFill>
                  <a:schemeClr val="tx2"/>
                </a:solidFill>
              </a:defRPr>
            </a:lvl5pPr>
            <a:lvl6pPr>
              <a:defRPr sz="1400">
                <a:solidFill>
                  <a:schemeClr val="tx2"/>
                </a:solidFill>
              </a:defRPr>
            </a:lvl6pPr>
            <a:lvl7pPr>
              <a:defRPr sz="1400">
                <a:solidFill>
                  <a:schemeClr val="tx2"/>
                </a:solidFill>
              </a:defRPr>
            </a:lvl7pPr>
            <a:lvl8pPr>
              <a:defRPr sz="1400">
                <a:solidFill>
                  <a:schemeClr val="tx2"/>
                </a:solidFill>
              </a:defRPr>
            </a:lvl8pPr>
            <a:lvl9pPr>
              <a:defRPr sz="1400">
                <a:solidFill>
                  <a:schemeClr val="tx2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740823" y="5262296"/>
            <a:ext cx="5869987" cy="689515"/>
          </a:xfrm>
        </p:spPr>
        <p:txBody>
          <a:bodyPr anchor="ctr">
            <a:normAutofit/>
          </a:bodyPr>
          <a:lstStyle>
            <a:lvl1pPr marL="0" indent="0" algn="r">
              <a:buNone/>
              <a:defRPr sz="1100">
                <a:solidFill>
                  <a:schemeClr val="bg1"/>
                </a:solidFill>
              </a:defRPr>
            </a:lvl1pPr>
            <a:lvl2pPr marL="457200" indent="0">
              <a:buNone/>
              <a:defRPr sz="11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smtClean="0"/>
              <a:pPr/>
              <a:t>7/29/2021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125935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193" y="4693389"/>
            <a:ext cx="11029616" cy="566738"/>
          </a:xfrm>
        </p:spPr>
        <p:txBody>
          <a:bodyPr anchor="b">
            <a:normAutofit/>
          </a:bodyPr>
          <a:lstStyle>
            <a:lvl1pPr algn="l">
              <a:defRPr sz="2400" b="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47817" y="599725"/>
            <a:ext cx="11290859" cy="3557252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81192" y="5260127"/>
            <a:ext cx="11029617" cy="598671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7/29/2021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878794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81192" y="705124"/>
            <a:ext cx="11029616" cy="1189554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81192" y="2336003"/>
            <a:ext cx="11029616" cy="35227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05951" y="5956137"/>
            <a:ext cx="28447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2"/>
                </a:solidFill>
              </a:defRPr>
            </a:lvl1pPr>
          </a:lstStyle>
          <a:p>
            <a:fld id="{B61BEF0D-F0BB-DE4B-95CE-6DB70DBA9567}" type="datetimeFigureOut">
              <a:rPr lang="en-US" smtClean="0"/>
              <a:pPr/>
              <a:t>7/29/2021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81192" y="5951811"/>
            <a:ext cx="691721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 cap="all">
                <a:solidFill>
                  <a:schemeClr val="accent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58300" y="5956137"/>
            <a:ext cx="105251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2"/>
                </a:solidFill>
              </a:defRPr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446534" y="457200"/>
            <a:ext cx="3703320" cy="9499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8042147" y="453643"/>
            <a:ext cx="3703320" cy="98554"/>
          </a:xfrm>
          <a:prstGeom prst="rect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4241830" y="457200"/>
            <a:ext cx="3703320" cy="91440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0514160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457200" rtl="0" eaLnBrk="1" latinLnBrk="0" hangingPunct="1">
        <a:spcBef>
          <a:spcPct val="0"/>
        </a:spcBef>
        <a:buNone/>
        <a:defRPr sz="2800" b="0" kern="1200" cap="all">
          <a:solidFill>
            <a:schemeClr val="bg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06000" indent="-3060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800" kern="1200">
          <a:solidFill>
            <a:schemeClr val="tx2"/>
          </a:solidFill>
          <a:latin typeface="+mn-lt"/>
          <a:ea typeface="+mn-ea"/>
          <a:cs typeface="+mn-cs"/>
        </a:defRPr>
      </a:lvl1pPr>
      <a:lvl2pPr marL="630000" indent="-3060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600" kern="1200">
          <a:solidFill>
            <a:schemeClr val="tx2"/>
          </a:solidFill>
          <a:latin typeface="+mn-lt"/>
          <a:ea typeface="+mn-ea"/>
          <a:cs typeface="+mn-cs"/>
        </a:defRPr>
      </a:lvl2pPr>
      <a:lvl3pPr marL="900000" indent="-2700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400" kern="1200">
          <a:solidFill>
            <a:schemeClr val="tx2"/>
          </a:solidFill>
          <a:latin typeface="+mn-lt"/>
          <a:ea typeface="+mn-ea"/>
          <a:cs typeface="+mn-cs"/>
        </a:defRPr>
      </a:lvl3pPr>
      <a:lvl4pPr marL="1242000" indent="-2340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4pPr>
      <a:lvl5pPr marL="1602000" indent="-2340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5pPr>
      <a:lvl6pPr marL="19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6pPr>
      <a:lvl7pPr marL="22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7pPr>
      <a:lvl8pPr marL="25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8pPr>
      <a:lvl9pPr marL="28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png"/><Relationship Id="rId4" Type="http://schemas.openxmlformats.org/officeDocument/2006/relationships/hyperlink" Target="https://www.youtube.com/watch?v=d8M7Xzjy_m8" TargetMode="Externa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7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NdqrwGJYePQ" TargetMode="Externa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1.png"/><Relationship Id="rId4" Type="http://schemas.openxmlformats.org/officeDocument/2006/relationships/image" Target="../media/image13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hyperlink" Target="https://www.youtube.com/watch?v=PT-HBl2TVtI" TargetMode="Externa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3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6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3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hyperlink" Target="http://www.ldbe.co.uk/about/guidance-%20resources/worship-and-meditation/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youtube.com/watch?v=273eSvOwpKk" TargetMode="External"/><Relationship Id="rId3" Type="http://schemas.openxmlformats.org/officeDocument/2006/relationships/image" Target="../media/image6.jpeg"/><Relationship Id="rId7" Type="http://schemas.openxmlformats.org/officeDocument/2006/relationships/hyperlink" Target="https://www.youtube.com/watch?v=myZ32Pf-5PE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youtube.com/watch?v=sAHnUUGMIcs" TargetMode="External"/><Relationship Id="rId5" Type="http://schemas.openxmlformats.org/officeDocument/2006/relationships/hyperlink" Target="https://www.youtube.com/watch?v=Cun9t5Z_zHU" TargetMode="External"/><Relationship Id="rId4" Type="http://schemas.openxmlformats.org/officeDocument/2006/relationships/hyperlink" Target="https://www.youtube.com/watch?v=uvSD57FJKLc" TargetMode="Externa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4" name="Rectangle 19">
            <a:extLst>
              <a:ext uri="{FF2B5EF4-FFF2-40B4-BE49-F238E27FC236}">
                <a16:creationId xmlns:a16="http://schemas.microsoft.com/office/drawing/2014/main" id="{99D7C13F-A74A-458C-BD0A-E94D29F59A8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638175"/>
            <a:ext cx="12191999" cy="62198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 21">
            <a:extLst>
              <a:ext uri="{FF2B5EF4-FFF2-40B4-BE49-F238E27FC236}">
                <a16:creationId xmlns:a16="http://schemas.microsoft.com/office/drawing/2014/main" id="{4EA0D2BB-E66C-43E1-9553-F0782C70938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736079" y="723899"/>
            <a:ext cx="5009388" cy="5666666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6E2A6ED-D597-429E-A2B5-6ABED52E1BB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182814" y="2130425"/>
            <a:ext cx="4115917" cy="2085869"/>
          </a:xfrm>
        </p:spPr>
        <p:txBody>
          <a:bodyPr>
            <a:normAutofit/>
          </a:bodyPr>
          <a:lstStyle/>
          <a:p>
            <a:pPr algn="ctr"/>
            <a:r>
              <a:rPr lang="en-GB" b="1" dirty="0">
                <a:solidFill>
                  <a:srgbClr val="FFFFFF"/>
                </a:solidFill>
                <a:latin typeface="Century Gothic" panose="020B0502020202020204" pitchFamily="34" charset="0"/>
              </a:rPr>
              <a:t>COLLECTIVE Worship and Reflections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7ECC352-F3A9-46C5-8644-CE5AC3D552D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82135" y="5208256"/>
            <a:ext cx="2816596" cy="829128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D959B45E-9E82-487D-9A33-4B3176016126}"/>
              </a:ext>
            </a:extLst>
          </p:cNvPr>
          <p:cNvSpPr txBox="1"/>
          <p:nvPr/>
        </p:nvSpPr>
        <p:spPr>
          <a:xfrm>
            <a:off x="893269" y="4871484"/>
            <a:ext cx="4876800" cy="1754326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endParaRPr lang="en-GB" sz="5400" b="1" dirty="0">
              <a:solidFill>
                <a:srgbClr val="002060"/>
              </a:solidFill>
              <a:latin typeface="Century Gothic" panose="020B0502020202020204" pitchFamily="34" charset="0"/>
            </a:endParaRPr>
          </a:p>
          <a:p>
            <a:pPr algn="ctr"/>
            <a:r>
              <a:rPr lang="en-GB" sz="5400" b="1" i="1" dirty="0">
                <a:solidFill>
                  <a:srgbClr val="002060"/>
                </a:solidFill>
                <a:latin typeface="Century Gothic" panose="020B0502020202020204" pitchFamily="34" charset="0"/>
              </a:rPr>
              <a:t>PATIENCE</a:t>
            </a:r>
          </a:p>
        </p:txBody>
      </p:sp>
      <p:pic>
        <p:nvPicPr>
          <p:cNvPr id="1026" name="Picture 2" descr="Revd Jonathan Cain: Fruits of the Spirit - Bolton Priory">
            <a:extLst>
              <a:ext uri="{FF2B5EF4-FFF2-40B4-BE49-F238E27FC236}">
                <a16:creationId xmlns:a16="http://schemas.microsoft.com/office/drawing/2014/main" id="{E7619DAB-D6C4-4C88-8858-49AE5AC981C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6995" y="871847"/>
            <a:ext cx="4876800" cy="4876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7339430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04" name="Rectangle 203">
            <a:extLst>
              <a:ext uri="{FF2B5EF4-FFF2-40B4-BE49-F238E27FC236}">
                <a16:creationId xmlns:a16="http://schemas.microsoft.com/office/drawing/2014/main" id="{28D511D2-9CF1-40DE-BB88-A5A48A0E8A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06" name="Group 205">
            <a:extLst>
              <a:ext uri="{FF2B5EF4-FFF2-40B4-BE49-F238E27FC236}">
                <a16:creationId xmlns:a16="http://schemas.microsoft.com/office/drawing/2014/main" id="{40ADCA80-A0B1-4379-94EC-0A1A73BE1E7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438068" y="457200"/>
            <a:ext cx="3703320" cy="5935132"/>
            <a:chOff x="438068" y="457200"/>
            <a:chExt cx="3703320" cy="5935132"/>
          </a:xfrm>
        </p:grpSpPr>
        <p:sp>
          <p:nvSpPr>
            <p:cNvPr id="207" name="Rectangle 206">
              <a:extLst>
                <a:ext uri="{FF2B5EF4-FFF2-40B4-BE49-F238E27FC236}">
                  <a16:creationId xmlns:a16="http://schemas.microsoft.com/office/drawing/2014/main" id="{1EB4D79C-3A0E-4CB5-9A3D-BB816FD52C7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438068" y="618067"/>
              <a:ext cx="3702134" cy="5774265"/>
            </a:xfrm>
            <a:prstGeom prst="rect">
              <a:avLst/>
            </a:prstGeom>
            <a:solidFill>
              <a:schemeClr val="accent1">
                <a:alpha val="97000"/>
              </a:schemeClr>
            </a:solidFill>
            <a:ln w="6350" cmpd="sng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8" name="Rectangle 207">
              <a:extLst>
                <a:ext uri="{FF2B5EF4-FFF2-40B4-BE49-F238E27FC236}">
                  <a16:creationId xmlns:a16="http://schemas.microsoft.com/office/drawing/2014/main" id="{3839C3D0-536E-4C48-A1C1-D9B718A8436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438068" y="457200"/>
              <a:ext cx="3703320" cy="9499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CE12F48A-0055-4DF2-852E-6230BD32A10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84200" y="2142067"/>
            <a:ext cx="3412067" cy="2971801"/>
          </a:xfrm>
        </p:spPr>
        <p:txBody>
          <a:bodyPr>
            <a:normAutofit/>
          </a:bodyPr>
          <a:lstStyle/>
          <a:p>
            <a:pPr algn="ctr"/>
            <a:r>
              <a:rPr lang="en-GB" b="1" dirty="0">
                <a:solidFill>
                  <a:schemeClr val="bg1"/>
                </a:solidFill>
                <a:latin typeface="Century Gothic" panose="020B0502020202020204" pitchFamily="34" charset="0"/>
              </a:rPr>
              <a:t>Fruit of the spirit</a:t>
            </a:r>
            <a:br>
              <a:rPr lang="en-GB" b="1" dirty="0">
                <a:solidFill>
                  <a:schemeClr val="bg1"/>
                </a:solidFill>
                <a:latin typeface="Century Gothic" panose="020B0502020202020204" pitchFamily="34" charset="0"/>
              </a:rPr>
            </a:br>
            <a:br>
              <a:rPr lang="en-GB" b="1" dirty="0">
                <a:solidFill>
                  <a:schemeClr val="bg1"/>
                </a:solidFill>
                <a:latin typeface="Century Gothic" panose="020B0502020202020204" pitchFamily="34" charset="0"/>
              </a:rPr>
            </a:br>
            <a:r>
              <a:rPr lang="en-GB" b="1" dirty="0">
                <a:solidFill>
                  <a:schemeClr val="bg1"/>
                </a:solidFill>
                <a:latin typeface="Century Gothic" panose="020B0502020202020204" pitchFamily="34" charset="0"/>
              </a:rPr>
              <a:t>PATIENCE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DD268C0-1813-4393-8420-62A07197FE7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98836" y="764713"/>
            <a:ext cx="5534530" cy="54809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423985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01" name="Rectangle 75">
            <a:extLst>
              <a:ext uri="{FF2B5EF4-FFF2-40B4-BE49-F238E27FC236}">
                <a16:creationId xmlns:a16="http://schemas.microsoft.com/office/drawing/2014/main" id="{EE15E636-2C9E-42CB-B482-436AA81BF93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02" name="Group 77">
            <a:extLst>
              <a:ext uri="{FF2B5EF4-FFF2-40B4-BE49-F238E27FC236}">
                <a16:creationId xmlns:a16="http://schemas.microsoft.com/office/drawing/2014/main" id="{01D4AEDF-0CF9-4271-ABB7-3D3489BB42D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438068" y="457200"/>
            <a:ext cx="3703320" cy="5935132"/>
            <a:chOff x="438068" y="457200"/>
            <a:chExt cx="3703320" cy="5935132"/>
          </a:xfrm>
        </p:grpSpPr>
        <p:sp>
          <p:nvSpPr>
            <p:cNvPr id="79" name="Rectangle 78">
              <a:extLst>
                <a:ext uri="{FF2B5EF4-FFF2-40B4-BE49-F238E27FC236}">
                  <a16:creationId xmlns:a16="http://schemas.microsoft.com/office/drawing/2014/main" id="{55CA534D-375A-405E-B686-06B63E6630B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438068" y="618067"/>
              <a:ext cx="3702134" cy="5774265"/>
            </a:xfrm>
            <a:prstGeom prst="rect">
              <a:avLst/>
            </a:prstGeom>
            <a:solidFill>
              <a:schemeClr val="accent1">
                <a:alpha val="97000"/>
              </a:schemeClr>
            </a:solidFill>
            <a:ln w="6350" cmpd="sng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3" name="Rectangle 79">
              <a:extLst>
                <a:ext uri="{FF2B5EF4-FFF2-40B4-BE49-F238E27FC236}">
                  <a16:creationId xmlns:a16="http://schemas.microsoft.com/office/drawing/2014/main" id="{AA2342F7-EF54-4210-9029-E977C9D576C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438068" y="457200"/>
              <a:ext cx="3703320" cy="9499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3" name="Title 2">
            <a:extLst>
              <a:ext uri="{FF2B5EF4-FFF2-40B4-BE49-F238E27FC236}">
                <a16:creationId xmlns:a16="http://schemas.microsoft.com/office/drawing/2014/main" id="{111A6107-DEFE-418D-8E10-2BA94ADDE3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4200" y="1585951"/>
            <a:ext cx="3412067" cy="1372177"/>
          </a:xfrm>
        </p:spPr>
        <p:txBody>
          <a:bodyPr vert="horz" lIns="91440" tIns="45720" rIns="91440" bIns="45720" rtlCol="0" anchor="ctr">
            <a:normAutofit fontScale="90000"/>
          </a:bodyPr>
          <a:lstStyle/>
          <a:p>
            <a:pPr algn="ctr">
              <a:lnSpc>
                <a:spcPct val="90000"/>
              </a:lnSpc>
            </a:pPr>
            <a:r>
              <a:rPr lang="en-US" sz="2700" b="1" dirty="0">
                <a:latin typeface="Century Gothic" panose="020B0502020202020204" pitchFamily="34" charset="0"/>
              </a:rPr>
              <a:t>Classroom Reflection Space</a:t>
            </a:r>
            <a:br>
              <a:rPr lang="en-US" sz="2700" dirty="0">
                <a:latin typeface="Century Gothic" panose="020B0502020202020204" pitchFamily="34" charset="0"/>
              </a:rPr>
            </a:br>
            <a:br>
              <a:rPr lang="en-US" sz="2700" dirty="0">
                <a:latin typeface="Century Gothic" panose="020B0502020202020204" pitchFamily="34" charset="0"/>
              </a:rPr>
            </a:br>
            <a:br>
              <a:rPr lang="en-US" sz="900" dirty="0"/>
            </a:br>
            <a:br>
              <a:rPr lang="en-US" sz="900" dirty="0"/>
            </a:br>
            <a:br>
              <a:rPr lang="en-US" sz="900" dirty="0"/>
            </a:br>
            <a:br>
              <a:rPr lang="en-US" sz="900" dirty="0"/>
            </a:br>
            <a:endParaRPr lang="en-US" sz="900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E7A6BE65-F111-4901-953B-3CBC056F1FA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1193" y="2438399"/>
            <a:ext cx="3415074" cy="3564467"/>
          </a:xfrm>
        </p:spPr>
        <p:txBody>
          <a:bodyPr vert="horz" lIns="91440" tIns="45720" rIns="91440" bIns="45720" rtlCol="0">
            <a:normAutofit/>
          </a:bodyPr>
          <a:lstStyle/>
          <a:p>
            <a:pPr marL="0" indent="0" algn="ctr">
              <a:buNone/>
            </a:pPr>
            <a:r>
              <a:rPr lang="en-US" b="1" cap="all" dirty="0">
                <a:solidFill>
                  <a:schemeClr val="bg1"/>
                </a:solidFill>
              </a:rPr>
              <a:t>PATIENCE</a:t>
            </a:r>
          </a:p>
          <a:p>
            <a:pPr marL="0" indent="0" algn="ctr">
              <a:buNone/>
            </a:pPr>
            <a:endParaRPr lang="en-US" b="1" cap="all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US" b="1" cap="all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US" b="1" cap="all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US" b="1" cap="all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US" b="1" cap="all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US" b="1" cap="all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US" b="1" cap="all" dirty="0">
              <a:solidFill>
                <a:schemeClr val="bg1"/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B9127B7-692E-42D6-BFEF-40607E5C4F3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3685" y="3325453"/>
            <a:ext cx="2770090" cy="2743283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CA47702B-3EE8-4FC6-A716-05B8911A475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84873" y="2805672"/>
            <a:ext cx="7123592" cy="3586660"/>
          </a:xfrm>
          <a:prstGeom prst="rect">
            <a:avLst/>
          </a:prstGeom>
        </p:spPr>
      </p:pic>
      <p:pic>
        <p:nvPicPr>
          <p:cNvPr id="4098" name="Picture 2" descr="Paper Weaving- Step by Step Lessons - The Kitchen Table Classroom">
            <a:extLst>
              <a:ext uri="{FF2B5EF4-FFF2-40B4-BE49-F238E27FC236}">
                <a16:creationId xmlns:a16="http://schemas.microsoft.com/office/drawing/2014/main" id="{5B8B7F51-E2AC-48E7-B3E2-5C0E17A57DA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031"/>
          <a:stretch/>
        </p:blipFill>
        <p:spPr bwMode="auto">
          <a:xfrm rot="16200000">
            <a:off x="6931077" y="-373552"/>
            <a:ext cx="2468861" cy="35527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1541721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id="{48E96387-12F1-45E4-9322-ABBF2EE040E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46534" y="457200"/>
            <a:ext cx="3703320" cy="9499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A9F421DD-DE4E-4547-A904-3F80E25E3F3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042147" y="453643"/>
            <a:ext cx="3703320" cy="98554"/>
          </a:xfrm>
          <a:prstGeom prst="rect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09985DEC-1215-4209-9708-B45CC977402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241830" y="457200"/>
            <a:ext cx="3703320" cy="91440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90EB7086-616E-4D44-94BE-D0F76356178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46534" y="3085765"/>
            <a:ext cx="11262866" cy="330480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 useBgFill="1">
        <p:nvSpPr>
          <p:cNvPr id="21" name="Rectangle 20">
            <a:extLst>
              <a:ext uri="{FF2B5EF4-FFF2-40B4-BE49-F238E27FC236}">
                <a16:creationId xmlns:a16="http://schemas.microsoft.com/office/drawing/2014/main" id="{F115DB35-53D7-4EDC-A965-A434929617C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638175"/>
            <a:ext cx="12191999" cy="62198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 descr="A picture containing window, clock&#10;&#10;Description automatically generated">
            <a:extLst>
              <a:ext uri="{FF2B5EF4-FFF2-40B4-BE49-F238E27FC236}">
                <a16:creationId xmlns:a16="http://schemas.microsoft.com/office/drawing/2014/main" id="{6496E400-8232-44C6-AD56-AADF8770A83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75637" y="1208531"/>
            <a:ext cx="5029858" cy="4735069"/>
          </a:xfrm>
          <a:prstGeom prst="rect">
            <a:avLst/>
          </a:prstGeom>
        </p:spPr>
      </p:pic>
      <p:sp>
        <p:nvSpPr>
          <p:cNvPr id="23" name="Rectangle 22">
            <a:extLst>
              <a:ext uri="{FF2B5EF4-FFF2-40B4-BE49-F238E27FC236}">
                <a16:creationId xmlns:a16="http://schemas.microsoft.com/office/drawing/2014/main" id="{4B610F9C-62FE-46FC-8607-C35030B6321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042147" y="723899"/>
            <a:ext cx="3703320" cy="5666666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06292B92-688D-4C76-8234-08FB7D253C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96275" y="1419225"/>
            <a:ext cx="3081576" cy="2085869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3600" b="1" dirty="0">
                <a:solidFill>
                  <a:srgbClr val="FFFFFF"/>
                </a:solidFill>
                <a:latin typeface="Century Gothic" panose="020B0502020202020204" pitchFamily="34" charset="0"/>
              </a:rPr>
              <a:t>Monday</a:t>
            </a:r>
          </a:p>
        </p:txBody>
      </p:sp>
    </p:spTree>
    <p:extLst>
      <p:ext uri="{BB962C8B-B14F-4D97-AF65-F5344CB8AC3E}">
        <p14:creationId xmlns:p14="http://schemas.microsoft.com/office/powerpoint/2010/main" val="151786690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74663768-3CE7-4276-B210-EB7E417702B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25766" y="5248781"/>
            <a:ext cx="993734" cy="1249788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BF49799E-64AE-4586-8665-888AB9211C4D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7151" t="22480" r="39826" b="38604"/>
          <a:stretch/>
        </p:blipFill>
        <p:spPr>
          <a:xfrm>
            <a:off x="1041992" y="1562985"/>
            <a:ext cx="10353656" cy="427428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11956702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5424E717-F3D1-4318-B517-549319F5FA22}"/>
              </a:ext>
            </a:extLst>
          </p:cNvPr>
          <p:cNvSpPr/>
          <p:nvPr/>
        </p:nvSpPr>
        <p:spPr>
          <a:xfrm>
            <a:off x="6303057" y="643467"/>
            <a:ext cx="4743450" cy="2785533"/>
          </a:xfrm>
          <a:prstGeom prst="roundRect">
            <a:avLst/>
          </a:prstGeom>
          <a:ln w="57150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F0058EC-6A97-46A2-9502-DEFBE4F8A053}"/>
              </a:ext>
            </a:extLst>
          </p:cNvPr>
          <p:cNvSpPr txBox="1"/>
          <p:nvPr/>
        </p:nvSpPr>
        <p:spPr>
          <a:xfrm>
            <a:off x="6591942" y="882071"/>
            <a:ext cx="4048125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800" b="1" dirty="0">
                <a:latin typeface="Century Gothic" panose="020B0502020202020204" pitchFamily="34" charset="0"/>
              </a:rPr>
              <a:t>What do you see in the picture?</a:t>
            </a: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793FA870-8832-4438-9014-F35598B7382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04362" y="5417942"/>
            <a:ext cx="987638" cy="1249788"/>
          </a:xfrm>
          <a:prstGeom prst="rect">
            <a:avLst/>
          </a:prstGeom>
        </p:spPr>
      </p:pic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FC5527CC-54EE-43AC-9420-952365576B1D}"/>
              </a:ext>
            </a:extLst>
          </p:cNvPr>
          <p:cNvSpPr/>
          <p:nvPr/>
        </p:nvSpPr>
        <p:spPr>
          <a:xfrm>
            <a:off x="713962" y="3667604"/>
            <a:ext cx="4743450" cy="2785533"/>
          </a:xfrm>
          <a:prstGeom prst="roundRect">
            <a:avLst/>
          </a:prstGeom>
          <a:ln w="57150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3200" b="1" dirty="0">
                <a:latin typeface="Century Gothic" panose="020B0502020202020204" pitchFamily="34" charset="0"/>
              </a:rPr>
              <a:t>Can you make a prediction about what we are going to talk about this week?</a:t>
            </a:r>
          </a:p>
          <a:p>
            <a:pPr algn="ctr"/>
            <a:endParaRPr lang="en-GB" dirty="0"/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25584953-1ADF-4EB2-B636-BD4C68A796B0}"/>
              </a:ext>
            </a:extLst>
          </p:cNvPr>
          <p:cNvSpPr/>
          <p:nvPr/>
        </p:nvSpPr>
        <p:spPr>
          <a:xfrm>
            <a:off x="6373953" y="3667604"/>
            <a:ext cx="4743450" cy="2785533"/>
          </a:xfrm>
          <a:prstGeom prst="roundRect">
            <a:avLst/>
          </a:prstGeom>
          <a:ln w="57150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2800" b="1" dirty="0">
                <a:latin typeface="Century Gothic" panose="020B0502020202020204" pitchFamily="34" charset="0"/>
              </a:rPr>
              <a:t>What questions do these pictures make you ask?</a:t>
            </a:r>
          </a:p>
          <a:p>
            <a:pPr algn="ctr"/>
            <a:endParaRPr lang="en-GB" sz="2800" b="1" dirty="0">
              <a:latin typeface="Century Gothic" panose="020B0502020202020204" pitchFamily="34" charset="0"/>
            </a:endParaRPr>
          </a:p>
          <a:p>
            <a:pPr algn="ctr"/>
            <a:r>
              <a:rPr lang="en-GB" sz="2800" dirty="0">
                <a:latin typeface="Century Gothic" panose="020B0502020202020204" pitchFamily="34" charset="0"/>
                <a:cs typeface="Segoe UI" panose="020B0502040204020203" pitchFamily="34" charset="0"/>
              </a:rPr>
              <a:t>Think of two or three questions.</a:t>
            </a:r>
          </a:p>
          <a:p>
            <a:pPr algn="ctr"/>
            <a:endParaRPr lang="en-GB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88F19D3C-6A30-4C75-B9B5-5FC4A4DCD91C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7151" t="22480" r="39826" b="38604"/>
          <a:stretch/>
        </p:blipFill>
        <p:spPr>
          <a:xfrm>
            <a:off x="132991" y="786907"/>
            <a:ext cx="6052511" cy="24986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25794496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74663768-3CE7-4276-B210-EB7E417702B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08734" y="5872912"/>
            <a:ext cx="783265" cy="985088"/>
          </a:xfrm>
          <a:prstGeom prst="rect">
            <a:avLst/>
          </a:prstGeom>
        </p:spPr>
      </p:pic>
      <p:pic>
        <p:nvPicPr>
          <p:cNvPr id="4" name="Picture 3">
            <a:hlinkClick r:id="rId4"/>
            <a:extLst>
              <a:ext uri="{FF2B5EF4-FFF2-40B4-BE49-F238E27FC236}">
                <a16:creationId xmlns:a16="http://schemas.microsoft.com/office/drawing/2014/main" id="{BF49799E-64AE-4586-8665-888AB9211C4D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7151" t="22480" r="39826" b="38604"/>
          <a:stretch/>
        </p:blipFill>
        <p:spPr>
          <a:xfrm>
            <a:off x="914400" y="861236"/>
            <a:ext cx="10353656" cy="427428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66A89401-26D9-4773-944A-3B120C0678AB}"/>
              </a:ext>
            </a:extLst>
          </p:cNvPr>
          <p:cNvSpPr txBox="1"/>
          <p:nvPr/>
        </p:nvSpPr>
        <p:spPr>
          <a:xfrm>
            <a:off x="914400" y="5983255"/>
            <a:ext cx="39196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>
                <a:latin typeface="Century Gothic" panose="020B0502020202020204" pitchFamily="34" charset="0"/>
              </a:rPr>
              <a:t>Watch film clip from 0:33 seconds</a:t>
            </a:r>
          </a:p>
        </p:txBody>
      </p:sp>
      <p:sp>
        <p:nvSpPr>
          <p:cNvPr id="5" name="Speech Bubble: Oval 4">
            <a:extLst>
              <a:ext uri="{FF2B5EF4-FFF2-40B4-BE49-F238E27FC236}">
                <a16:creationId xmlns:a16="http://schemas.microsoft.com/office/drawing/2014/main" id="{480F26E1-E1E6-4DE0-BC60-1448354BCA87}"/>
              </a:ext>
            </a:extLst>
          </p:cNvPr>
          <p:cNvSpPr/>
          <p:nvPr/>
        </p:nvSpPr>
        <p:spPr>
          <a:xfrm>
            <a:off x="8409263" y="4009511"/>
            <a:ext cx="3625702" cy="2158410"/>
          </a:xfrm>
          <a:prstGeom prst="wedgeEllipseCallout">
            <a:avLst>
              <a:gd name="adj1" fmla="val -60763"/>
              <a:gd name="adj2" fmla="val 40781"/>
            </a:avLst>
          </a:prstGeom>
          <a:solidFill>
            <a:srgbClr val="E5851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accent1"/>
                </a:solidFill>
                <a:latin typeface="Century Gothic" panose="020B0502020202020204" pitchFamily="34" charset="0"/>
              </a:rPr>
              <a:t>Can you remember a time when you had to be patient?</a:t>
            </a:r>
          </a:p>
        </p:txBody>
      </p:sp>
      <p:sp>
        <p:nvSpPr>
          <p:cNvPr id="8" name="Speech Bubble: Oval 7">
            <a:extLst>
              <a:ext uri="{FF2B5EF4-FFF2-40B4-BE49-F238E27FC236}">
                <a16:creationId xmlns:a16="http://schemas.microsoft.com/office/drawing/2014/main" id="{D18DF6CF-7156-4ADB-94E0-AC1775696D39}"/>
              </a:ext>
            </a:extLst>
          </p:cNvPr>
          <p:cNvSpPr/>
          <p:nvPr/>
        </p:nvSpPr>
        <p:spPr>
          <a:xfrm>
            <a:off x="597877" y="337799"/>
            <a:ext cx="3625702" cy="2158410"/>
          </a:xfrm>
          <a:prstGeom prst="wedgeEllipseCallout">
            <a:avLst>
              <a:gd name="adj1" fmla="val -60763"/>
              <a:gd name="adj2" fmla="val 40781"/>
            </a:avLst>
          </a:prstGeom>
          <a:solidFill>
            <a:srgbClr val="E5851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accent1"/>
                </a:solidFill>
                <a:latin typeface="Century Gothic" panose="020B0502020202020204" pitchFamily="34" charset="0"/>
              </a:rPr>
              <a:t>What would you have done??</a:t>
            </a:r>
          </a:p>
        </p:txBody>
      </p:sp>
    </p:spTree>
    <p:extLst>
      <p:ext uri="{BB962C8B-B14F-4D97-AF65-F5344CB8AC3E}">
        <p14:creationId xmlns:p14="http://schemas.microsoft.com/office/powerpoint/2010/main" val="852411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7EEE21-5E26-44F5-9255-D52213621D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>
                <a:latin typeface="Century Gothic" panose="020B0502020202020204" pitchFamily="34" charset="0"/>
              </a:rPr>
              <a:t>Reflection questions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9190619-E9E9-482D-94C7-5723784121F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0376" y="5069895"/>
            <a:ext cx="1280271" cy="1652159"/>
          </a:xfrm>
          <a:prstGeom prst="rect">
            <a:avLst/>
          </a:prstGeom>
        </p:spPr>
      </p:pic>
      <p:sp>
        <p:nvSpPr>
          <p:cNvPr id="7" name="Thought Bubble: Cloud 6">
            <a:extLst>
              <a:ext uri="{FF2B5EF4-FFF2-40B4-BE49-F238E27FC236}">
                <a16:creationId xmlns:a16="http://schemas.microsoft.com/office/drawing/2014/main" id="{A9A98FB6-9AFC-481B-AA9E-E100AD6253F3}"/>
              </a:ext>
            </a:extLst>
          </p:cNvPr>
          <p:cNvSpPr/>
          <p:nvPr/>
        </p:nvSpPr>
        <p:spPr>
          <a:xfrm>
            <a:off x="399293" y="2150354"/>
            <a:ext cx="4230022" cy="2651992"/>
          </a:xfrm>
          <a:prstGeom prst="cloudCallout">
            <a:avLst>
              <a:gd name="adj1" fmla="val 36149"/>
              <a:gd name="adj2" fmla="val 7115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6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  <a:p>
            <a:pPr algn="ctr"/>
            <a:r>
              <a:rPr lang="en-GB" sz="2800" b="1" dirty="0">
                <a:solidFill>
                  <a:schemeClr val="bg1"/>
                </a:solidFill>
                <a:latin typeface="Century Gothic" panose="020B0502020202020204" pitchFamily="34" charset="0"/>
              </a:rPr>
              <a:t>I wonder how easy you found it to be patient?</a:t>
            </a:r>
          </a:p>
          <a:p>
            <a:pPr algn="ctr"/>
            <a:endParaRPr lang="en-GB" sz="2800" b="1" i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6" name="Thought Bubble: Cloud 5">
            <a:extLst>
              <a:ext uri="{FF2B5EF4-FFF2-40B4-BE49-F238E27FC236}">
                <a16:creationId xmlns:a16="http://schemas.microsoft.com/office/drawing/2014/main" id="{0CB0A507-A9A1-4B18-93FA-C63CD13EBC30}"/>
              </a:ext>
            </a:extLst>
          </p:cNvPr>
          <p:cNvSpPr/>
          <p:nvPr/>
        </p:nvSpPr>
        <p:spPr>
          <a:xfrm>
            <a:off x="6636451" y="3429000"/>
            <a:ext cx="4230022" cy="2651992"/>
          </a:xfrm>
          <a:prstGeom prst="cloudCallout">
            <a:avLst>
              <a:gd name="adj1" fmla="val -35616"/>
              <a:gd name="adj2" fmla="val 68127"/>
            </a:avLst>
          </a:prstGeom>
          <a:solidFill>
            <a:srgbClr val="E5851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b="1" dirty="0">
                <a:solidFill>
                  <a:srgbClr val="002060"/>
                </a:solidFill>
                <a:latin typeface="Century Gothic" panose="020B0502020202020204" pitchFamily="34" charset="0"/>
              </a:rPr>
              <a:t>How do you feel about being patient?</a:t>
            </a:r>
          </a:p>
          <a:p>
            <a:pPr algn="ctr"/>
            <a:endParaRPr lang="en-GB" sz="2800" b="1" i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8" name="Speech Bubble: Oval 7">
            <a:extLst>
              <a:ext uri="{FF2B5EF4-FFF2-40B4-BE49-F238E27FC236}">
                <a16:creationId xmlns:a16="http://schemas.microsoft.com/office/drawing/2014/main" id="{1A060FF6-2974-48B8-AA69-660F9209ABC5}"/>
              </a:ext>
            </a:extLst>
          </p:cNvPr>
          <p:cNvSpPr/>
          <p:nvPr/>
        </p:nvSpPr>
        <p:spPr>
          <a:xfrm>
            <a:off x="5241851" y="235299"/>
            <a:ext cx="5751123" cy="2561410"/>
          </a:xfrm>
          <a:prstGeom prst="wedgeEllipseCallout">
            <a:avLst>
              <a:gd name="adj1" fmla="val -60763"/>
              <a:gd name="adj2" fmla="val 40781"/>
            </a:avLst>
          </a:prstGeom>
          <a:solidFill>
            <a:srgbClr val="E5851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b="1" dirty="0">
                <a:solidFill>
                  <a:schemeClr val="accent1"/>
                </a:solidFill>
                <a:latin typeface="Century Gothic" panose="020B0502020202020204" pitchFamily="34" charset="0"/>
              </a:rPr>
              <a:t>Can you remember a time when you had to be patient?</a:t>
            </a:r>
          </a:p>
        </p:txBody>
      </p:sp>
    </p:spTree>
    <p:extLst>
      <p:ext uri="{BB962C8B-B14F-4D97-AF65-F5344CB8AC3E}">
        <p14:creationId xmlns:p14="http://schemas.microsoft.com/office/powerpoint/2010/main" val="5922132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6" grpId="0" animBg="1"/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7EEE21-5E26-44F5-9255-D52213621D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>
                <a:latin typeface="Century Gothic" panose="020B0502020202020204" pitchFamily="34" charset="0"/>
              </a:rPr>
              <a:t>Patience in the bible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9190619-E9E9-482D-94C7-5723784121F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0376" y="5069895"/>
            <a:ext cx="1280271" cy="1652159"/>
          </a:xfrm>
          <a:prstGeom prst="rect">
            <a:avLst/>
          </a:prstGeom>
        </p:spPr>
      </p:pic>
      <p:pic>
        <p:nvPicPr>
          <p:cNvPr id="1028" name="Picture 4" descr="Pin on Beautiful quotes and scriptures">
            <a:extLst>
              <a:ext uri="{FF2B5EF4-FFF2-40B4-BE49-F238E27FC236}">
                <a16:creationId xmlns:a16="http://schemas.microsoft.com/office/drawing/2014/main" id="{809B04CE-6724-4F24-A1D0-AE83FC15DBC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496"/>
          <a:stretch/>
        </p:blipFill>
        <p:spPr bwMode="auto">
          <a:xfrm>
            <a:off x="3868479" y="2020186"/>
            <a:ext cx="4807688" cy="45915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0150511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7EEE21-5E26-44F5-9255-D52213621D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>
                <a:latin typeface="Century Gothic" panose="020B0502020202020204" pitchFamily="34" charset="0"/>
              </a:rPr>
              <a:t>Prayer</a:t>
            </a: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0A2E508A-8117-4645-ABD8-B53493E69158}"/>
              </a:ext>
            </a:extLst>
          </p:cNvPr>
          <p:cNvSpPr/>
          <p:nvPr/>
        </p:nvSpPr>
        <p:spPr>
          <a:xfrm>
            <a:off x="897471" y="2253349"/>
            <a:ext cx="10921631" cy="4352925"/>
          </a:xfrm>
          <a:prstGeom prst="roundRect">
            <a:avLst/>
          </a:prstGeom>
          <a:solidFill>
            <a:schemeClr val="bg2">
              <a:lumMod val="90000"/>
            </a:schemeClr>
          </a:solidFill>
          <a:ln w="76200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GB" sz="2000" dirty="0">
                <a:latin typeface="Century Gothic" panose="020B0502020202020204" pitchFamily="34" charset="0"/>
                <a:cs typeface="Segoe UI" panose="020B0502040204020203" pitchFamily="34" charset="0"/>
              </a:rPr>
              <a:t>Encourage the pupils to respond with their own prayers first, using the class prayer space/area or with the prayer below:</a:t>
            </a:r>
          </a:p>
          <a:p>
            <a:endParaRPr lang="en-GB" sz="2000" dirty="0">
              <a:latin typeface="Century Gothic" panose="020B0502020202020204" pitchFamily="34" charset="0"/>
              <a:cs typeface="Segoe UI" panose="020B0502040204020203" pitchFamily="34" charset="0"/>
            </a:endParaRPr>
          </a:p>
          <a:p>
            <a:r>
              <a:rPr lang="en-GB" sz="2400" b="1" i="0" dirty="0">
                <a:solidFill>
                  <a:schemeClr val="tx1"/>
                </a:solidFill>
                <a:effectLst/>
                <a:latin typeface="Century Gothic" panose="020B0502020202020204" pitchFamily="34" charset="0"/>
              </a:rPr>
              <a:t>Dear God, </a:t>
            </a:r>
          </a:p>
          <a:p>
            <a:r>
              <a:rPr lang="en-GB" sz="2400" b="1" i="0" dirty="0">
                <a:solidFill>
                  <a:schemeClr val="tx1"/>
                </a:solidFill>
                <a:effectLst/>
                <a:latin typeface="Century Gothic" panose="020B0502020202020204" pitchFamily="34" charset="0"/>
              </a:rPr>
              <a:t>I have been finding it hard to wait for ________. </a:t>
            </a:r>
          </a:p>
          <a:p>
            <a:r>
              <a:rPr lang="en-GB" sz="2400" b="1" i="0" dirty="0">
                <a:solidFill>
                  <a:schemeClr val="tx1"/>
                </a:solidFill>
                <a:effectLst/>
                <a:latin typeface="Century Gothic" panose="020B0502020202020204" pitchFamily="34" charset="0"/>
              </a:rPr>
              <a:t>Please help me to be more patient. Amen.</a:t>
            </a:r>
            <a:endParaRPr lang="en-GB" sz="2400" b="1" dirty="0">
              <a:solidFill>
                <a:schemeClr val="tx1"/>
              </a:solidFill>
              <a:latin typeface="Century Gothic" panose="020B0502020202020204" pitchFamily="34" charset="0"/>
              <a:cs typeface="Segoe UI" panose="020B0502040204020203" pitchFamily="34" charset="0"/>
            </a:endParaRPr>
          </a:p>
        </p:txBody>
      </p:sp>
      <p:pic>
        <p:nvPicPr>
          <p:cNvPr id="6" name="Picture 5" descr="A drawing of a face&#10;&#10;Description automatically generated">
            <a:extLst>
              <a:ext uri="{FF2B5EF4-FFF2-40B4-BE49-F238E27FC236}">
                <a16:creationId xmlns:a16="http://schemas.microsoft.com/office/drawing/2014/main" id="{B9AC6DAA-89E4-4FFD-82EA-D6A9B90C3EA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869668"/>
            <a:ext cx="764412" cy="9883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888983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48E96387-12F1-45E4-9322-ABBF2EE040E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46534" y="457200"/>
            <a:ext cx="3703320" cy="9499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A9F421DD-DE4E-4547-A904-3F80E25E3F3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042147" y="453643"/>
            <a:ext cx="3703320" cy="98554"/>
          </a:xfrm>
          <a:prstGeom prst="rect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09985DEC-1215-4209-9708-B45CC977402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241830" y="457200"/>
            <a:ext cx="3703320" cy="91440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90EB7086-616E-4D44-94BE-D0F76356178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46534" y="3085765"/>
            <a:ext cx="11262866" cy="330480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 useBgFill="1">
        <p:nvSpPr>
          <p:cNvPr id="18" name="Rectangle 17">
            <a:extLst>
              <a:ext uri="{FF2B5EF4-FFF2-40B4-BE49-F238E27FC236}">
                <a16:creationId xmlns:a16="http://schemas.microsoft.com/office/drawing/2014/main" id="{F115DB35-53D7-4EDC-A965-A434929617C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638175"/>
            <a:ext cx="12191999" cy="62198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 descr="A picture containing indoor, monitor, photo, sitting&#10;&#10;Description automatically generated">
            <a:extLst>
              <a:ext uri="{FF2B5EF4-FFF2-40B4-BE49-F238E27FC236}">
                <a16:creationId xmlns:a16="http://schemas.microsoft.com/office/drawing/2014/main" id="{BA311D33-1474-47AA-98BC-F6A16AC1435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29321" y="1208531"/>
            <a:ext cx="4122490" cy="4735069"/>
          </a:xfrm>
          <a:prstGeom prst="rect">
            <a:avLst/>
          </a:prstGeom>
        </p:spPr>
      </p:pic>
      <p:sp>
        <p:nvSpPr>
          <p:cNvPr id="20" name="Rectangle 19">
            <a:extLst>
              <a:ext uri="{FF2B5EF4-FFF2-40B4-BE49-F238E27FC236}">
                <a16:creationId xmlns:a16="http://schemas.microsoft.com/office/drawing/2014/main" id="{4B610F9C-62FE-46FC-8607-C35030B6321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042147" y="723899"/>
            <a:ext cx="3703320" cy="5666666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06292B92-688D-4C76-8234-08FB7D253C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96275" y="1419225"/>
            <a:ext cx="3081576" cy="2085869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3600" b="1" dirty="0">
                <a:solidFill>
                  <a:srgbClr val="FFFFFF"/>
                </a:solidFill>
                <a:latin typeface="Century Gothic" panose="020B0502020202020204" pitchFamily="34" charset="0"/>
              </a:rPr>
              <a:t>Tuesday</a:t>
            </a:r>
          </a:p>
        </p:txBody>
      </p:sp>
    </p:spTree>
    <p:extLst>
      <p:ext uri="{BB962C8B-B14F-4D97-AF65-F5344CB8AC3E}">
        <p14:creationId xmlns:p14="http://schemas.microsoft.com/office/powerpoint/2010/main" val="1311668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48E96387-12F1-45E4-9322-ABBF2EE040E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46534" y="457200"/>
            <a:ext cx="3703320" cy="9499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A9F421DD-DE4E-4547-A904-3F80E25E3F3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042147" y="453643"/>
            <a:ext cx="3703320" cy="98554"/>
          </a:xfrm>
          <a:prstGeom prst="rect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09985DEC-1215-4209-9708-B45CC977402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241830" y="457200"/>
            <a:ext cx="3703320" cy="91440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90EB7086-616E-4D44-94BE-D0F76356178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46534" y="3085765"/>
            <a:ext cx="11262866" cy="330480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 useBgFill="1">
        <p:nvSpPr>
          <p:cNvPr id="17" name="Rectangle 16">
            <a:extLst>
              <a:ext uri="{FF2B5EF4-FFF2-40B4-BE49-F238E27FC236}">
                <a16:creationId xmlns:a16="http://schemas.microsoft.com/office/drawing/2014/main" id="{F115DB35-53D7-4EDC-A965-A434929617C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638175"/>
            <a:ext cx="12191999" cy="62198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E2A35C00-F635-409C-8112-62A47921677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31166" y="1392438"/>
            <a:ext cx="6518800" cy="4367254"/>
          </a:xfrm>
          <a:prstGeom prst="rect">
            <a:avLst/>
          </a:prstGeom>
        </p:spPr>
      </p:pic>
      <p:sp>
        <p:nvSpPr>
          <p:cNvPr id="19" name="Rectangle 18">
            <a:extLst>
              <a:ext uri="{FF2B5EF4-FFF2-40B4-BE49-F238E27FC236}">
                <a16:creationId xmlns:a16="http://schemas.microsoft.com/office/drawing/2014/main" id="{4B610F9C-62FE-46FC-8607-C35030B6321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042147" y="723899"/>
            <a:ext cx="3703320" cy="5666666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111A6107-DEFE-418D-8E10-2BA94ADDE3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132" y="2930816"/>
            <a:ext cx="3081576" cy="2085869"/>
          </a:xfrm>
        </p:spPr>
        <p:txBody>
          <a:bodyPr vert="horz" lIns="91440" tIns="45720" rIns="91440" bIns="45720" rtlCol="0" anchor="b">
            <a:normAutofit fontScale="90000"/>
          </a:bodyPr>
          <a:lstStyle/>
          <a:p>
            <a:pPr>
              <a:lnSpc>
                <a:spcPct val="90000"/>
              </a:lnSpc>
            </a:pPr>
            <a:br>
              <a:rPr lang="en-US" sz="1200" dirty="0">
                <a:solidFill>
                  <a:srgbClr val="FFFFFF"/>
                </a:solidFill>
              </a:rPr>
            </a:br>
            <a:br>
              <a:rPr lang="en-US" sz="1200" dirty="0">
                <a:solidFill>
                  <a:srgbClr val="FFFFFF"/>
                </a:solidFill>
              </a:rPr>
            </a:br>
            <a:br>
              <a:rPr lang="en-US" sz="1200" dirty="0">
                <a:solidFill>
                  <a:srgbClr val="FFFFFF"/>
                </a:solidFill>
              </a:rPr>
            </a:br>
            <a:br>
              <a:rPr lang="en-US" sz="1200" dirty="0">
                <a:solidFill>
                  <a:srgbClr val="FFFFFF"/>
                </a:solidFill>
              </a:rPr>
            </a:br>
            <a:br>
              <a:rPr lang="en-US" sz="3600" dirty="0">
                <a:solidFill>
                  <a:srgbClr val="FFFFFF"/>
                </a:solidFill>
                <a:latin typeface="Arial Rounded MT Bold" panose="020F0704030504030204" pitchFamily="34" charset="0"/>
              </a:rPr>
            </a:br>
            <a:r>
              <a:rPr lang="en-US" sz="3600" b="1" dirty="0">
                <a:solidFill>
                  <a:srgbClr val="FFFFFF"/>
                </a:solidFill>
                <a:latin typeface="Century Gothic" panose="020B0502020202020204" pitchFamily="34" charset="0"/>
              </a:rPr>
              <a:t>Church of England Colours for Worship </a:t>
            </a:r>
            <a:br>
              <a:rPr lang="en-US" sz="1200" dirty="0">
                <a:solidFill>
                  <a:srgbClr val="FFFFFF"/>
                </a:solidFill>
              </a:rPr>
            </a:br>
            <a:br>
              <a:rPr lang="en-US" sz="1200" dirty="0">
                <a:solidFill>
                  <a:srgbClr val="FFFFFF"/>
                </a:solidFill>
              </a:rPr>
            </a:br>
            <a:br>
              <a:rPr lang="en-US" sz="1200" dirty="0">
                <a:solidFill>
                  <a:srgbClr val="FFFFFF"/>
                </a:solidFill>
              </a:rPr>
            </a:br>
            <a:br>
              <a:rPr lang="en-US" sz="1200" dirty="0">
                <a:solidFill>
                  <a:srgbClr val="FFFFFF"/>
                </a:solidFill>
              </a:rPr>
            </a:br>
            <a:br>
              <a:rPr lang="en-US" sz="1200" dirty="0">
                <a:solidFill>
                  <a:srgbClr val="FFFFFF"/>
                </a:solidFill>
              </a:rPr>
            </a:br>
            <a:endParaRPr lang="en-US" sz="1200" dirty="0">
              <a:solidFill>
                <a:srgbClr val="FFFFFF"/>
              </a:solidFill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7D39AFB3-5DC8-44D9-87A3-9258BAF4562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13622" y="5016685"/>
            <a:ext cx="2816596" cy="8291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166846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74663768-3CE7-4276-B210-EB7E417702B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25766" y="5248781"/>
            <a:ext cx="993734" cy="1249788"/>
          </a:xfrm>
          <a:prstGeom prst="rect">
            <a:avLst/>
          </a:prstGeom>
        </p:spPr>
      </p:pic>
      <p:pic>
        <p:nvPicPr>
          <p:cNvPr id="2050" name="Picture 2" descr="Queue for Thirteen at Alton Towers | Queue for Thirteen at A… | Flickr">
            <a:extLst>
              <a:ext uri="{FF2B5EF4-FFF2-40B4-BE49-F238E27FC236}">
                <a16:creationId xmlns:a16="http://schemas.microsoft.com/office/drawing/2014/main" id="{1902B5C8-6EA6-481D-AEA6-2BB9188B5A0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2083" y="606054"/>
            <a:ext cx="8087833" cy="6065875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5319629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5424E717-F3D1-4318-B517-549319F5FA22}"/>
              </a:ext>
            </a:extLst>
          </p:cNvPr>
          <p:cNvSpPr/>
          <p:nvPr/>
        </p:nvSpPr>
        <p:spPr>
          <a:xfrm>
            <a:off x="6303057" y="643467"/>
            <a:ext cx="4743450" cy="2785533"/>
          </a:xfrm>
          <a:prstGeom prst="roundRect">
            <a:avLst/>
          </a:prstGeom>
          <a:ln w="57150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F0058EC-6A97-46A2-9502-DEFBE4F8A053}"/>
              </a:ext>
            </a:extLst>
          </p:cNvPr>
          <p:cNvSpPr txBox="1"/>
          <p:nvPr/>
        </p:nvSpPr>
        <p:spPr>
          <a:xfrm>
            <a:off x="6591942" y="882071"/>
            <a:ext cx="4048125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800" b="1" dirty="0">
                <a:latin typeface="Century Gothic" panose="020B0502020202020204" pitchFamily="34" charset="0"/>
              </a:rPr>
              <a:t>What do you see in the picture?</a:t>
            </a: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793FA870-8832-4438-9014-F35598B7382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04362" y="5417942"/>
            <a:ext cx="987638" cy="1249788"/>
          </a:xfrm>
          <a:prstGeom prst="rect">
            <a:avLst/>
          </a:prstGeom>
        </p:spPr>
      </p:pic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FC5527CC-54EE-43AC-9420-952365576B1D}"/>
              </a:ext>
            </a:extLst>
          </p:cNvPr>
          <p:cNvSpPr/>
          <p:nvPr/>
        </p:nvSpPr>
        <p:spPr>
          <a:xfrm>
            <a:off x="713962" y="3667604"/>
            <a:ext cx="4743450" cy="2785533"/>
          </a:xfrm>
          <a:prstGeom prst="roundRect">
            <a:avLst/>
          </a:prstGeom>
          <a:ln w="57150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3200" b="1" dirty="0">
                <a:latin typeface="Century Gothic" panose="020B0502020202020204" pitchFamily="34" charset="0"/>
              </a:rPr>
              <a:t>Can you make a prediction about what we are going to talk about today?</a:t>
            </a:r>
          </a:p>
          <a:p>
            <a:pPr algn="ctr"/>
            <a:endParaRPr lang="en-GB" dirty="0"/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25584953-1ADF-4EB2-B636-BD4C68A796B0}"/>
              </a:ext>
            </a:extLst>
          </p:cNvPr>
          <p:cNvSpPr/>
          <p:nvPr/>
        </p:nvSpPr>
        <p:spPr>
          <a:xfrm>
            <a:off x="6373953" y="3667604"/>
            <a:ext cx="4743450" cy="2785533"/>
          </a:xfrm>
          <a:prstGeom prst="roundRect">
            <a:avLst/>
          </a:prstGeom>
          <a:ln w="57150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2800" b="1" dirty="0">
                <a:latin typeface="Century Gothic" panose="020B0502020202020204" pitchFamily="34" charset="0"/>
              </a:rPr>
              <a:t>What questions do these pictures make you ask?</a:t>
            </a:r>
          </a:p>
          <a:p>
            <a:pPr algn="ctr"/>
            <a:endParaRPr lang="en-GB" sz="2800" b="1" dirty="0">
              <a:latin typeface="Century Gothic" panose="020B0502020202020204" pitchFamily="34" charset="0"/>
            </a:endParaRPr>
          </a:p>
          <a:p>
            <a:pPr algn="ctr"/>
            <a:r>
              <a:rPr lang="en-GB" sz="2800" dirty="0">
                <a:latin typeface="Century Gothic" panose="020B0502020202020204" pitchFamily="34" charset="0"/>
                <a:cs typeface="Segoe UI" panose="020B0502040204020203" pitchFamily="34" charset="0"/>
              </a:rPr>
              <a:t>Think of two or three questions.</a:t>
            </a:r>
          </a:p>
          <a:p>
            <a:pPr algn="ctr"/>
            <a:endParaRPr lang="en-GB" dirty="0"/>
          </a:p>
        </p:txBody>
      </p:sp>
      <p:pic>
        <p:nvPicPr>
          <p:cNvPr id="8" name="Picture 2" descr="Queue for Thirteen at Alton Towers | Queue for Thirteen at A… | Flickr">
            <a:extLst>
              <a:ext uri="{FF2B5EF4-FFF2-40B4-BE49-F238E27FC236}">
                <a16:creationId xmlns:a16="http://schemas.microsoft.com/office/drawing/2014/main" id="{2824CC75-417F-45A0-8B50-082E398CBDD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8510" y="223381"/>
            <a:ext cx="4410931" cy="3308198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3303474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7EEE21-5E26-44F5-9255-D52213621D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>
                <a:latin typeface="Century Gothic" panose="020B0502020202020204" pitchFamily="34" charset="0"/>
              </a:rPr>
              <a:t>Responding</a:t>
            </a:r>
            <a:r>
              <a:rPr lang="en-GB" b="1" dirty="0"/>
              <a:t> </a:t>
            </a:r>
          </a:p>
        </p:txBody>
      </p:sp>
      <p:pic>
        <p:nvPicPr>
          <p:cNvPr id="6" name="Picture 5" descr="A drawing of a face&#10;&#10;Description automatically generated">
            <a:extLst>
              <a:ext uri="{FF2B5EF4-FFF2-40B4-BE49-F238E27FC236}">
                <a16:creationId xmlns:a16="http://schemas.microsoft.com/office/drawing/2014/main" id="{B9AC6DAA-89E4-4FFD-82EA-D6A9B90C3EA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169" y="5103248"/>
            <a:ext cx="1278686" cy="1653252"/>
          </a:xfrm>
          <a:prstGeom prst="rect">
            <a:avLst/>
          </a:prstGeom>
        </p:spPr>
      </p:pic>
      <p:sp>
        <p:nvSpPr>
          <p:cNvPr id="7" name="Thought Bubble: Cloud 6">
            <a:extLst>
              <a:ext uri="{FF2B5EF4-FFF2-40B4-BE49-F238E27FC236}">
                <a16:creationId xmlns:a16="http://schemas.microsoft.com/office/drawing/2014/main" id="{D73BF8D6-401E-4320-ABC7-670AAC352C61}"/>
              </a:ext>
            </a:extLst>
          </p:cNvPr>
          <p:cNvSpPr/>
          <p:nvPr/>
        </p:nvSpPr>
        <p:spPr>
          <a:xfrm>
            <a:off x="141169" y="1957920"/>
            <a:ext cx="5092700" cy="2942160"/>
          </a:xfrm>
          <a:prstGeom prst="cloudCallout">
            <a:avLst>
              <a:gd name="adj1" fmla="val 50876"/>
              <a:gd name="adj2" fmla="val 79042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b="1" dirty="0">
                <a:solidFill>
                  <a:schemeClr val="bg1"/>
                </a:solidFill>
                <a:latin typeface="Century Gothic" panose="020B0502020202020204" pitchFamily="34" charset="0"/>
              </a:rPr>
              <a:t>I wonder what questions you asked?</a:t>
            </a:r>
          </a:p>
        </p:txBody>
      </p:sp>
      <p:sp>
        <p:nvSpPr>
          <p:cNvPr id="8" name="Thought Bubble: Cloud 7">
            <a:extLst>
              <a:ext uri="{FF2B5EF4-FFF2-40B4-BE49-F238E27FC236}">
                <a16:creationId xmlns:a16="http://schemas.microsoft.com/office/drawing/2014/main" id="{C1D3B7AD-C33E-4DF0-B54B-E4078EAA8738}"/>
              </a:ext>
            </a:extLst>
          </p:cNvPr>
          <p:cNvSpPr/>
          <p:nvPr/>
        </p:nvSpPr>
        <p:spPr>
          <a:xfrm>
            <a:off x="5974585" y="2855568"/>
            <a:ext cx="5444529" cy="3070974"/>
          </a:xfrm>
          <a:prstGeom prst="cloudCallout">
            <a:avLst>
              <a:gd name="adj1" fmla="val -47177"/>
              <a:gd name="adj2" fmla="val 67886"/>
            </a:avLst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600" b="1" dirty="0">
              <a:solidFill>
                <a:schemeClr val="accent1">
                  <a:lumMod val="75000"/>
                </a:schemeClr>
              </a:solidFill>
              <a:latin typeface="Century Gothic" panose="020B0502020202020204" pitchFamily="34" charset="0"/>
            </a:endParaRPr>
          </a:p>
          <a:p>
            <a:pPr algn="ctr"/>
            <a:r>
              <a:rPr lang="en-GB" sz="3200" b="1" dirty="0">
                <a:solidFill>
                  <a:srgbClr val="000000"/>
                </a:solidFill>
                <a:effectLst/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 wonder what this picture says about </a:t>
            </a:r>
            <a:r>
              <a:rPr lang="en-GB" sz="3200" b="1" dirty="0">
                <a:solidFill>
                  <a:srgbClr val="000000"/>
                </a:solidFill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patience</a:t>
            </a:r>
            <a:r>
              <a:rPr lang="en-GB" sz="3200" b="1" dirty="0">
                <a:solidFill>
                  <a:srgbClr val="000000"/>
                </a:solidFill>
                <a:effectLst/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?</a:t>
            </a:r>
            <a:endParaRPr lang="en-GB" sz="3200" b="1" dirty="0">
              <a:effectLst/>
              <a:latin typeface="Century Gothic" panose="020B0502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/>
            <a:r>
              <a:rPr lang="en-GB" sz="2800" b="1" dirty="0">
                <a:solidFill>
                  <a:schemeClr val="accent1">
                    <a:lumMod val="75000"/>
                  </a:schemeClr>
                </a:solidFill>
                <a:latin typeface="Century Gothic" panose="020B0502020202020204" pitchFamily="34" charset="0"/>
              </a:rPr>
              <a:t> </a:t>
            </a:r>
            <a:endParaRPr lang="en-GB" sz="36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80879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7EEE21-5E26-44F5-9255-D52213621D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b="1" dirty="0">
                <a:latin typeface="Century Gothic" panose="020B0502020202020204" pitchFamily="34" charset="0"/>
              </a:rPr>
              <a:t>Bible Story: </a:t>
            </a:r>
            <a:r>
              <a:rPr lang="en-GB" b="1" dirty="0" err="1">
                <a:latin typeface="Century Gothic" panose="020B0502020202020204" pitchFamily="34" charset="0"/>
              </a:rPr>
              <a:t>abraham</a:t>
            </a:r>
            <a:r>
              <a:rPr lang="en-GB" b="1" dirty="0">
                <a:latin typeface="Century Gothic" panose="020B0502020202020204" pitchFamily="34" charset="0"/>
              </a:rPr>
              <a:t> and sarah</a:t>
            </a:r>
            <a:br>
              <a:rPr lang="en-GB" b="1" dirty="0">
                <a:latin typeface="Century Gothic" panose="020B0502020202020204" pitchFamily="34" charset="0"/>
              </a:rPr>
            </a:br>
            <a:r>
              <a:rPr lang="en-GB" sz="2000" b="1" dirty="0">
                <a:latin typeface="Century Gothic" panose="020B0502020202020204" pitchFamily="34" charset="0"/>
              </a:rPr>
              <a:t>Watch: </a:t>
            </a:r>
            <a:r>
              <a:rPr lang="en-GB" sz="2000" b="1" dirty="0">
                <a:latin typeface="Century Gothic" panose="020B0502020202020204" pitchFamily="34" charset="0"/>
                <a:hlinkClick r:id="rId3"/>
              </a:rPr>
              <a:t>https://www.youtube.com/watch?v=NdqrwGJYePQ</a:t>
            </a:r>
            <a:br>
              <a:rPr lang="en-GB" sz="2000" b="1" dirty="0">
                <a:latin typeface="Century Gothic" panose="020B0502020202020204" pitchFamily="34" charset="0"/>
              </a:rPr>
            </a:br>
            <a:r>
              <a:rPr lang="en-GB" sz="2000" b="1" dirty="0">
                <a:latin typeface="Century Gothic" panose="020B0502020202020204" pitchFamily="34" charset="0"/>
              </a:rPr>
              <a:t>this is a long story but can be  Read in genesis 12</a:t>
            </a:r>
            <a:endParaRPr lang="en-GB" b="1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05ACCA4E-1CEF-4D0E-843E-DFD92D16ED7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524118" y="1"/>
            <a:ext cx="667881" cy="839972"/>
          </a:xfrm>
          <a:prstGeom prst="rect">
            <a:avLst/>
          </a:prstGeom>
        </p:spPr>
      </p:pic>
      <p:pic>
        <p:nvPicPr>
          <p:cNvPr id="5" name="Picture 4">
            <a:hlinkClick r:id="rId3"/>
            <a:extLst>
              <a:ext uri="{FF2B5EF4-FFF2-40B4-BE49-F238E27FC236}">
                <a16:creationId xmlns:a16="http://schemas.microsoft.com/office/drawing/2014/main" id="{F95D8450-6AD9-485F-91EE-6D237D7DEB4B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7412" t="25051" r="41745" b="32558"/>
          <a:stretch/>
        </p:blipFill>
        <p:spPr>
          <a:xfrm>
            <a:off x="2179672" y="2447647"/>
            <a:ext cx="8399723" cy="3939394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CAEB53ED-02AE-43A4-8D42-B7D54B5D6BF8}"/>
              </a:ext>
            </a:extLst>
          </p:cNvPr>
          <p:cNvSpPr txBox="1"/>
          <p:nvPr/>
        </p:nvSpPr>
        <p:spPr>
          <a:xfrm>
            <a:off x="4386943" y="2090057"/>
            <a:ext cx="407675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i="1" dirty="0">
                <a:solidFill>
                  <a:srgbClr val="002060"/>
                </a:solidFill>
                <a:latin typeface="Century Gothic" panose="020B0502020202020204" pitchFamily="34" charset="0"/>
              </a:rPr>
              <a:t>Click on the picture for the film link</a:t>
            </a:r>
            <a:r>
              <a:rPr lang="en-GB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33101149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7EEE21-5E26-44F5-9255-D52213621D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>
                <a:latin typeface="Century Gothic" panose="020B0502020202020204" pitchFamily="34" charset="0"/>
              </a:rPr>
              <a:t>Responding</a:t>
            </a:r>
            <a:r>
              <a:rPr lang="en-GB" b="1" dirty="0"/>
              <a:t> </a:t>
            </a:r>
          </a:p>
        </p:txBody>
      </p:sp>
      <p:pic>
        <p:nvPicPr>
          <p:cNvPr id="6" name="Picture 5" descr="A drawing of a face&#10;&#10;Description automatically generated">
            <a:extLst>
              <a:ext uri="{FF2B5EF4-FFF2-40B4-BE49-F238E27FC236}">
                <a16:creationId xmlns:a16="http://schemas.microsoft.com/office/drawing/2014/main" id="{B9AC6DAA-89E4-4FFD-82EA-D6A9B90C3EA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169" y="5103248"/>
            <a:ext cx="1278686" cy="1653252"/>
          </a:xfrm>
          <a:prstGeom prst="rect">
            <a:avLst/>
          </a:prstGeom>
        </p:spPr>
      </p:pic>
      <p:sp>
        <p:nvSpPr>
          <p:cNvPr id="7" name="Thought Bubble: Cloud 6">
            <a:extLst>
              <a:ext uri="{FF2B5EF4-FFF2-40B4-BE49-F238E27FC236}">
                <a16:creationId xmlns:a16="http://schemas.microsoft.com/office/drawing/2014/main" id="{D73BF8D6-401E-4320-ABC7-670AAC352C61}"/>
              </a:ext>
            </a:extLst>
          </p:cNvPr>
          <p:cNvSpPr/>
          <p:nvPr/>
        </p:nvSpPr>
        <p:spPr>
          <a:xfrm>
            <a:off x="391886" y="1947340"/>
            <a:ext cx="5704114" cy="3507162"/>
          </a:xfrm>
          <a:prstGeom prst="cloudCallout">
            <a:avLst>
              <a:gd name="adj1" fmla="val 50876"/>
              <a:gd name="adj2" fmla="val 79042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Century Gothic" panose="020B0502020202020204" pitchFamily="34" charset="0"/>
              </a:rPr>
              <a:t>I wonder how hard it was for  Abraham and Sarah to be patient?</a:t>
            </a:r>
          </a:p>
        </p:txBody>
      </p:sp>
      <p:sp>
        <p:nvSpPr>
          <p:cNvPr id="8" name="Thought Bubble: Cloud 7">
            <a:extLst>
              <a:ext uri="{FF2B5EF4-FFF2-40B4-BE49-F238E27FC236}">
                <a16:creationId xmlns:a16="http://schemas.microsoft.com/office/drawing/2014/main" id="{C1D3B7AD-C33E-4DF0-B54B-E4078EAA8738}"/>
              </a:ext>
            </a:extLst>
          </p:cNvPr>
          <p:cNvSpPr/>
          <p:nvPr/>
        </p:nvSpPr>
        <p:spPr>
          <a:xfrm>
            <a:off x="5996356" y="2598339"/>
            <a:ext cx="5923501" cy="3507162"/>
          </a:xfrm>
          <a:prstGeom prst="cloudCallout">
            <a:avLst>
              <a:gd name="adj1" fmla="val -47177"/>
              <a:gd name="adj2" fmla="val 67886"/>
            </a:avLst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600" b="1" dirty="0">
              <a:solidFill>
                <a:schemeClr val="accent1">
                  <a:lumMod val="75000"/>
                </a:schemeClr>
              </a:solidFill>
              <a:latin typeface="Century Gothic" panose="020B0502020202020204" pitchFamily="34" charset="0"/>
            </a:endParaRPr>
          </a:p>
          <a:p>
            <a:pPr algn="ctr"/>
            <a:r>
              <a:rPr lang="en-GB" sz="3200" b="1" dirty="0">
                <a:solidFill>
                  <a:srgbClr val="000000"/>
                </a:solidFill>
                <a:effectLst/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 wonder what this story might mean for you today or in the next week?</a:t>
            </a:r>
            <a:endParaRPr lang="en-GB" sz="3200" b="1" dirty="0">
              <a:effectLst/>
              <a:latin typeface="Century Gothic" panose="020B0502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/>
            <a:r>
              <a:rPr lang="en-GB" sz="2800" b="1" dirty="0">
                <a:solidFill>
                  <a:schemeClr val="accent1">
                    <a:lumMod val="75000"/>
                  </a:schemeClr>
                </a:solidFill>
                <a:latin typeface="Century Gothic" panose="020B0502020202020204" pitchFamily="34" charset="0"/>
              </a:rPr>
              <a:t> </a:t>
            </a:r>
            <a:endParaRPr lang="en-GB" sz="36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061453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7EEE21-5E26-44F5-9255-D52213621D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>
                <a:latin typeface="Century Gothic" panose="020B0502020202020204" pitchFamily="34" charset="0"/>
              </a:rPr>
              <a:t>Prayer</a:t>
            </a:r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AC42CE92-A390-42C0-8EBC-1C84777A5504}"/>
              </a:ext>
            </a:extLst>
          </p:cNvPr>
          <p:cNvSpPr/>
          <p:nvPr/>
        </p:nvSpPr>
        <p:spPr>
          <a:xfrm>
            <a:off x="780512" y="2138570"/>
            <a:ext cx="10620375" cy="4352925"/>
          </a:xfrm>
          <a:prstGeom prst="roundRect">
            <a:avLst/>
          </a:prstGeom>
          <a:solidFill>
            <a:schemeClr val="bg2">
              <a:lumMod val="90000"/>
            </a:schemeClr>
          </a:solidFill>
          <a:ln w="76200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GB" sz="2200" dirty="0">
                <a:latin typeface="Century Gothic" panose="020B0502020202020204" pitchFamily="34" charset="0"/>
                <a:cs typeface="Segoe UI" panose="020B0502040204020203" pitchFamily="34" charset="0"/>
              </a:rPr>
              <a:t>Encourage the pupils to respond with their own prayers in the prayer space or use the prayer below:</a:t>
            </a:r>
          </a:p>
          <a:p>
            <a:r>
              <a:rPr lang="en-GB" sz="2400" b="1" dirty="0">
                <a:latin typeface="Century Gothic" panose="020B0502020202020204" pitchFamily="34" charset="0"/>
                <a:cs typeface="Segoe UI" panose="020B0502040204020203" pitchFamily="34" charset="0"/>
              </a:rPr>
              <a:t>Dear God,</a:t>
            </a:r>
          </a:p>
          <a:p>
            <a:r>
              <a:rPr lang="en-GB" sz="2400" b="1" dirty="0">
                <a:latin typeface="Century Gothic" panose="020B0502020202020204" pitchFamily="34" charset="0"/>
                <a:cs typeface="Segoe UI" panose="020B0502040204020203" pitchFamily="34" charset="0"/>
              </a:rPr>
              <a:t>Thank you that you love each of us and are</a:t>
            </a:r>
          </a:p>
          <a:p>
            <a:r>
              <a:rPr lang="en-GB" sz="2400" b="1" dirty="0">
                <a:latin typeface="Century Gothic" panose="020B0502020202020204" pitchFamily="34" charset="0"/>
                <a:cs typeface="Segoe UI" panose="020B0502040204020203" pitchFamily="34" charset="0"/>
              </a:rPr>
              <a:t>always patient with us.</a:t>
            </a:r>
          </a:p>
          <a:p>
            <a:r>
              <a:rPr lang="en-GB" sz="2400" b="1" dirty="0">
                <a:latin typeface="Century Gothic" panose="020B0502020202020204" pitchFamily="34" charset="0"/>
                <a:cs typeface="Segoe UI" panose="020B0502040204020203" pitchFamily="34" charset="0"/>
              </a:rPr>
              <a:t>It can be hard to wait especially in difficult times.</a:t>
            </a:r>
          </a:p>
          <a:p>
            <a:r>
              <a:rPr lang="en-GB" sz="2400" b="1" dirty="0">
                <a:latin typeface="Century Gothic" panose="020B0502020202020204" pitchFamily="34" charset="0"/>
                <a:cs typeface="Segoe UI" panose="020B0502040204020203" pitchFamily="34" charset="0"/>
              </a:rPr>
              <a:t>Please give me the strength to be patient in</a:t>
            </a:r>
          </a:p>
          <a:p>
            <a:r>
              <a:rPr lang="en-GB" sz="2400" b="1" dirty="0">
                <a:latin typeface="Century Gothic" panose="020B0502020202020204" pitchFamily="34" charset="0"/>
                <a:cs typeface="Segoe UI" panose="020B0502040204020203" pitchFamily="34" charset="0"/>
              </a:rPr>
              <a:t>everything that comes my way.</a:t>
            </a:r>
          </a:p>
          <a:p>
            <a:r>
              <a:rPr lang="en-GB" sz="2400" b="1" dirty="0">
                <a:latin typeface="Century Gothic" panose="020B0502020202020204" pitchFamily="34" charset="0"/>
                <a:cs typeface="Segoe UI" panose="020B0502040204020203" pitchFamily="34" charset="0"/>
              </a:rPr>
              <a:t>Amen</a:t>
            </a:r>
          </a:p>
          <a:p>
            <a:endParaRPr lang="en-GB" sz="2200" dirty="0">
              <a:latin typeface="Century Gothic" panose="020B0502020202020204" pitchFamily="34" charset="0"/>
              <a:cs typeface="Segoe UI" panose="020B0502040204020203" pitchFamily="34" charset="0"/>
            </a:endParaRPr>
          </a:p>
        </p:txBody>
      </p:sp>
      <p:pic>
        <p:nvPicPr>
          <p:cNvPr id="6" name="Picture 5" descr="A drawing of a face&#10;&#10;Description automatically generated">
            <a:extLst>
              <a:ext uri="{FF2B5EF4-FFF2-40B4-BE49-F238E27FC236}">
                <a16:creationId xmlns:a16="http://schemas.microsoft.com/office/drawing/2014/main" id="{B9AC6DAA-89E4-4FFD-82EA-D6A9B90C3EA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07510" y="5973002"/>
            <a:ext cx="684490" cy="8849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887313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48E96387-12F1-45E4-9322-ABBF2EE040E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46534" y="457200"/>
            <a:ext cx="3703320" cy="9499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A9F421DD-DE4E-4547-A904-3F80E25E3F3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042147" y="453643"/>
            <a:ext cx="3703320" cy="98554"/>
          </a:xfrm>
          <a:prstGeom prst="rect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09985DEC-1215-4209-9708-B45CC977402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241830" y="457200"/>
            <a:ext cx="3703320" cy="91440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90EB7086-616E-4D44-94BE-D0F76356178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46534" y="3085765"/>
            <a:ext cx="11262866" cy="330480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 useBgFill="1">
        <p:nvSpPr>
          <p:cNvPr id="18" name="Rectangle 17">
            <a:extLst>
              <a:ext uri="{FF2B5EF4-FFF2-40B4-BE49-F238E27FC236}">
                <a16:creationId xmlns:a16="http://schemas.microsoft.com/office/drawing/2014/main" id="{F115DB35-53D7-4EDC-A965-A434929617C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638175"/>
            <a:ext cx="12191999" cy="62198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 descr="A picture containing sitting, computer&#10;&#10;Description automatically generated">
            <a:extLst>
              <a:ext uri="{FF2B5EF4-FFF2-40B4-BE49-F238E27FC236}">
                <a16:creationId xmlns:a16="http://schemas.microsoft.com/office/drawing/2014/main" id="{7A348043-2C3F-4802-AABD-E3E86DD5F5F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61780" y="1208531"/>
            <a:ext cx="3457572" cy="4735069"/>
          </a:xfrm>
          <a:prstGeom prst="rect">
            <a:avLst/>
          </a:prstGeom>
        </p:spPr>
      </p:pic>
      <p:sp>
        <p:nvSpPr>
          <p:cNvPr id="20" name="Rectangle 19">
            <a:extLst>
              <a:ext uri="{FF2B5EF4-FFF2-40B4-BE49-F238E27FC236}">
                <a16:creationId xmlns:a16="http://schemas.microsoft.com/office/drawing/2014/main" id="{4B610F9C-62FE-46FC-8607-C35030B6321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042147" y="723899"/>
            <a:ext cx="3703320" cy="5666666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06292B92-688D-4C76-8234-08FB7D253C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96274" y="1419225"/>
            <a:ext cx="3225165" cy="2085869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3600" b="1" dirty="0">
                <a:solidFill>
                  <a:srgbClr val="FFFFFF"/>
                </a:solidFill>
                <a:latin typeface="Century Gothic" panose="020B0502020202020204" pitchFamily="34" charset="0"/>
              </a:rPr>
              <a:t>Wednesday</a:t>
            </a:r>
          </a:p>
        </p:txBody>
      </p:sp>
    </p:spTree>
    <p:extLst>
      <p:ext uri="{BB962C8B-B14F-4D97-AF65-F5344CB8AC3E}">
        <p14:creationId xmlns:p14="http://schemas.microsoft.com/office/powerpoint/2010/main" val="353611087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7EEE21-5E26-44F5-9255-D52213621D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1192" y="702156"/>
            <a:ext cx="11029616" cy="101380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dirty="0"/>
              <a:t>Prompted to action - challenge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B77AA67-70BB-4B78-9DBC-E9C60B15A2F9}"/>
              </a:ext>
            </a:extLst>
          </p:cNvPr>
          <p:cNvSpPr txBox="1"/>
          <p:nvPr/>
        </p:nvSpPr>
        <p:spPr>
          <a:xfrm>
            <a:off x="6677194" y="2598853"/>
            <a:ext cx="5514806" cy="4428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>
              <a:lnSpc>
                <a:spcPct val="90000"/>
              </a:lnSpc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</a:pPr>
            <a:endParaRPr lang="en-US" sz="1600" b="1" dirty="0">
              <a:solidFill>
                <a:schemeClr val="tx2"/>
              </a:solidFill>
              <a:hlinkClick r:id="rId2">
                <a:extLst>
                  <a:ext uri="{A12FA001-AC4F-418D-AE19-62706E023703}">
                    <ahyp:hlinkClr xmlns:ahyp="http://schemas.microsoft.com/office/drawing/2018/hyperlinkcolor" val="tx"/>
                  </a:ext>
                </a:extLst>
              </a:hlinkClick>
            </a:endParaRPr>
          </a:p>
          <a:p>
            <a:pPr>
              <a:lnSpc>
                <a:spcPct val="90000"/>
              </a:lnSpc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</a:pPr>
            <a:r>
              <a:rPr lang="en-US" sz="2800" b="1" dirty="0">
                <a:solidFill>
                  <a:schemeClr val="tx2"/>
                </a:solidFill>
                <a:latin typeface="Century Gothic" panose="020B0502020202020204" pitchFamily="34" charset="0"/>
              </a:rPr>
              <a:t>Remind children of the theme for the week and of the Bible story</a:t>
            </a:r>
          </a:p>
          <a:p>
            <a:pPr>
              <a:lnSpc>
                <a:spcPct val="90000"/>
              </a:lnSpc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</a:pPr>
            <a:endParaRPr lang="en-US" sz="2800" b="1" dirty="0">
              <a:solidFill>
                <a:schemeClr val="tx2"/>
              </a:solidFill>
              <a:latin typeface="Century Gothic" panose="020B0502020202020204" pitchFamily="34" charset="0"/>
            </a:endParaRPr>
          </a:p>
          <a:p>
            <a:pPr>
              <a:lnSpc>
                <a:spcPct val="90000"/>
              </a:lnSpc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</a:pPr>
            <a:r>
              <a:rPr lang="en-US" sz="6600" b="1" dirty="0">
                <a:solidFill>
                  <a:schemeClr val="tx2"/>
                </a:solidFill>
                <a:latin typeface="Century Gothic" panose="020B0502020202020204" pitchFamily="34" charset="0"/>
              </a:rPr>
              <a:t>Patience</a:t>
            </a:r>
          </a:p>
          <a:p>
            <a:pPr>
              <a:lnSpc>
                <a:spcPct val="90000"/>
              </a:lnSpc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</a:pPr>
            <a:endParaRPr lang="en-US" sz="2400" b="1" dirty="0">
              <a:solidFill>
                <a:schemeClr val="tx2"/>
              </a:solidFill>
              <a:latin typeface="Century Gothic" panose="020B0502020202020204" pitchFamily="34" charset="0"/>
            </a:endParaRPr>
          </a:p>
          <a:p>
            <a:pPr>
              <a:lnSpc>
                <a:spcPct val="90000"/>
              </a:lnSpc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</a:pPr>
            <a:endParaRPr lang="en-US" sz="2400" b="1" dirty="0">
              <a:solidFill>
                <a:schemeClr val="tx2"/>
              </a:solidFill>
              <a:latin typeface="Century Gothic" panose="020B0502020202020204" pitchFamily="34" charset="0"/>
            </a:endParaRPr>
          </a:p>
          <a:p>
            <a:pPr>
              <a:lnSpc>
                <a:spcPct val="90000"/>
              </a:lnSpc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</a:pPr>
            <a:endParaRPr lang="en-US" sz="2400" b="1" dirty="0">
              <a:solidFill>
                <a:schemeClr val="tx2"/>
              </a:solidFill>
              <a:latin typeface="Century Gothic" panose="020B0502020202020204" pitchFamily="34" charset="0"/>
            </a:endParaRPr>
          </a:p>
          <a:p>
            <a:pPr>
              <a:lnSpc>
                <a:spcPct val="90000"/>
              </a:lnSpc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</a:pPr>
            <a:endParaRPr lang="en-US" sz="2400" b="1" dirty="0">
              <a:solidFill>
                <a:schemeClr val="tx2"/>
              </a:solidFill>
              <a:latin typeface="Century Gothic" panose="020B0502020202020204" pitchFamily="34" charset="0"/>
            </a:endParaRPr>
          </a:p>
          <a:p>
            <a:pPr>
              <a:lnSpc>
                <a:spcPct val="90000"/>
              </a:lnSpc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</a:pPr>
            <a:endParaRPr lang="en-US" sz="2000" b="1" dirty="0">
              <a:solidFill>
                <a:schemeClr val="tx2"/>
              </a:solidFill>
              <a:latin typeface="Century Gothic" panose="020B0502020202020204" pitchFamily="34" charset="0"/>
            </a:endParaRPr>
          </a:p>
          <a:p>
            <a:pPr>
              <a:lnSpc>
                <a:spcPct val="90000"/>
              </a:lnSpc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</a:pPr>
            <a:endParaRPr lang="en-US" sz="2000" b="1" dirty="0">
              <a:solidFill>
                <a:schemeClr val="tx2"/>
              </a:solidFill>
              <a:latin typeface="Century Gothic" panose="020B0502020202020204" pitchFamily="34" charset="0"/>
            </a:endParaRPr>
          </a:p>
          <a:p>
            <a:pPr>
              <a:lnSpc>
                <a:spcPct val="90000"/>
              </a:lnSpc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</a:pPr>
            <a:endParaRPr lang="en-US" sz="1300" b="1" dirty="0">
              <a:solidFill>
                <a:schemeClr val="tx2"/>
              </a:solidFill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00189ABD-5484-446E-9E4C-7B92793D8D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69031" y="5608212"/>
            <a:ext cx="987638" cy="1249788"/>
          </a:xfrm>
          <a:prstGeom prst="rect">
            <a:avLst/>
          </a:prstGeom>
        </p:spPr>
      </p:pic>
      <p:pic>
        <p:nvPicPr>
          <p:cNvPr id="5122" name="Picture 2" descr="Strategies for Increasing Patience — Greg Bell">
            <a:extLst>
              <a:ext uri="{FF2B5EF4-FFF2-40B4-BE49-F238E27FC236}">
                <a16:creationId xmlns:a16="http://schemas.microsoft.com/office/drawing/2014/main" id="{BD2B6BFB-22BB-427A-AF37-69542BA69C0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4925" y="2598852"/>
            <a:ext cx="5355943" cy="30093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8707300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Strategies for Increasing Patience — Greg Bell">
            <a:extLst>
              <a:ext uri="{FF2B5EF4-FFF2-40B4-BE49-F238E27FC236}">
                <a16:creationId xmlns:a16="http://schemas.microsoft.com/office/drawing/2014/main" id="{00B09710-52B3-415A-9426-EADE9C3BBD0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809625"/>
            <a:ext cx="5003840" cy="2811522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77EEE21-5E26-44F5-9255-D52213621D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latin typeface="Arial Rounded MT Bold" panose="020F0704030504030204" pitchFamily="34" charset="0"/>
              </a:rPr>
              <a:t>Prompted to action – practice patience</a:t>
            </a:r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AC42CE92-A390-42C0-8EBC-1C84777A5504}"/>
              </a:ext>
            </a:extLst>
          </p:cNvPr>
          <p:cNvSpPr/>
          <p:nvPr/>
        </p:nvSpPr>
        <p:spPr>
          <a:xfrm>
            <a:off x="5078722" y="2278241"/>
            <a:ext cx="6659623" cy="4352925"/>
          </a:xfrm>
          <a:prstGeom prst="round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endParaRPr lang="en-GB" sz="3200" dirty="0">
              <a:latin typeface="Century Gothic" panose="020B0502020202020204" pitchFamily="34" charset="0"/>
            </a:endParaRPr>
          </a:p>
          <a:p>
            <a:endParaRPr lang="en-GB" sz="3200" dirty="0">
              <a:latin typeface="Century Gothic" panose="020B0502020202020204" pitchFamily="34" charset="0"/>
            </a:endParaRPr>
          </a:p>
          <a:p>
            <a:endParaRPr lang="en-GB" sz="3200" dirty="0">
              <a:latin typeface="Century Gothic" panose="020B0502020202020204" pitchFamily="34" charset="0"/>
            </a:endParaRPr>
          </a:p>
          <a:p>
            <a:r>
              <a:rPr lang="en-GB" sz="2800" dirty="0">
                <a:latin typeface="Century Gothic" panose="020B0502020202020204" pitchFamily="34" charset="0"/>
              </a:rPr>
              <a:t>Think of one thing you could do to practice patience?</a:t>
            </a:r>
          </a:p>
          <a:p>
            <a:endParaRPr lang="en-GB" sz="2800" dirty="0">
              <a:latin typeface="Century Gothic" panose="020B0502020202020204" pitchFamily="34" charset="0"/>
            </a:endParaRPr>
          </a:p>
          <a:p>
            <a:endParaRPr lang="en-GB" sz="2800" dirty="0">
              <a:latin typeface="Century Gothic" panose="020B0502020202020204" pitchFamily="34" charset="0"/>
            </a:endParaRPr>
          </a:p>
          <a:p>
            <a:r>
              <a:rPr lang="en-GB" sz="2800" dirty="0">
                <a:latin typeface="Century Gothic" panose="020B0502020202020204" pitchFamily="34" charset="0"/>
              </a:rPr>
              <a:t>How might it help you be more patient? </a:t>
            </a:r>
          </a:p>
          <a:p>
            <a:endParaRPr lang="en-GB" sz="2800" dirty="0">
              <a:latin typeface="Century Gothic" panose="020B0502020202020204" pitchFamily="34" charset="0"/>
            </a:endParaRPr>
          </a:p>
          <a:p>
            <a:r>
              <a:rPr lang="en-GB" sz="2800" dirty="0">
                <a:latin typeface="Century Gothic" panose="020B0502020202020204" pitchFamily="34" charset="0"/>
              </a:rPr>
              <a:t>How might it be better for your family/community?</a:t>
            </a:r>
          </a:p>
          <a:p>
            <a:endParaRPr lang="en-GB" sz="2800" dirty="0">
              <a:latin typeface="Century Gothic" panose="020B0502020202020204" pitchFamily="34" charset="0"/>
            </a:endParaRPr>
          </a:p>
          <a:p>
            <a:endParaRPr lang="en-GB" sz="3200" dirty="0">
              <a:latin typeface="Century Gothic" panose="020B0502020202020204" pitchFamily="34" charset="0"/>
            </a:endParaRPr>
          </a:p>
          <a:p>
            <a:pPr algn="ctr"/>
            <a:endParaRPr lang="en-GB" sz="2800" dirty="0">
              <a:latin typeface="Century Gothic" panose="020B0502020202020204" pitchFamily="34" charset="0"/>
            </a:endParaRPr>
          </a:p>
          <a:p>
            <a:pPr algn="ctr"/>
            <a:r>
              <a:rPr lang="en-GB" sz="2800" dirty="0">
                <a:latin typeface="Century Gothic" panose="020B0502020202020204" pitchFamily="34" charset="0"/>
              </a:rPr>
              <a:t>	</a:t>
            </a:r>
            <a:endParaRPr lang="en-GB" dirty="0"/>
          </a:p>
        </p:txBody>
      </p:sp>
      <p:pic>
        <p:nvPicPr>
          <p:cNvPr id="26" name="Picture 25">
            <a:extLst>
              <a:ext uri="{FF2B5EF4-FFF2-40B4-BE49-F238E27FC236}">
                <a16:creationId xmlns:a16="http://schemas.microsoft.com/office/drawing/2014/main" id="{D6B0881D-54D1-42DC-8338-FE085C94775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5409928"/>
            <a:ext cx="1113409" cy="14368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639235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7EEE21-5E26-44F5-9255-D52213621D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latin typeface="Arial Rounded MT Bold" panose="020F0704030504030204" pitchFamily="34" charset="0"/>
              </a:rPr>
              <a:t>Prompted to action – practice patience</a:t>
            </a:r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AC42CE92-A390-42C0-8EBC-1C84777A5504}"/>
              </a:ext>
            </a:extLst>
          </p:cNvPr>
          <p:cNvSpPr/>
          <p:nvPr/>
        </p:nvSpPr>
        <p:spPr>
          <a:xfrm>
            <a:off x="510100" y="2025743"/>
            <a:ext cx="2852848" cy="2512515"/>
          </a:xfrm>
          <a:prstGeom prst="round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2400" dirty="0">
                <a:latin typeface="Century Gothic" panose="020B0502020202020204" pitchFamily="34" charset="0"/>
              </a:rPr>
              <a:t>Write a letter to your future self. Set a time to open it and wait patiently to open it.</a:t>
            </a:r>
            <a:endParaRPr lang="en-GB" sz="3600" b="1" i="1" dirty="0">
              <a:latin typeface="Century Gothic" panose="020B0502020202020204" pitchFamily="34" charset="0"/>
            </a:endParaRPr>
          </a:p>
        </p:txBody>
      </p:sp>
      <p:pic>
        <p:nvPicPr>
          <p:cNvPr id="26" name="Picture 25">
            <a:extLst>
              <a:ext uri="{FF2B5EF4-FFF2-40B4-BE49-F238E27FC236}">
                <a16:creationId xmlns:a16="http://schemas.microsoft.com/office/drawing/2014/main" id="{D6B0881D-54D1-42DC-8338-FE085C94775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22451" y="5673042"/>
            <a:ext cx="918233" cy="1184958"/>
          </a:xfrm>
          <a:prstGeom prst="rect">
            <a:avLst/>
          </a:prstGeom>
        </p:spPr>
      </p:pic>
      <p:pic>
        <p:nvPicPr>
          <p:cNvPr id="6146" name="Picture 2" descr="Strategies for Increasing Patience — Greg Bell">
            <a:extLst>
              <a:ext uri="{FF2B5EF4-FFF2-40B4-BE49-F238E27FC236}">
                <a16:creationId xmlns:a16="http://schemas.microsoft.com/office/drawing/2014/main" id="{E6CD5DEA-DDB8-43F4-A1CD-766309B74E2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65635" y="2991557"/>
            <a:ext cx="5081391" cy="2855096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8231F3BE-B1EC-4E5A-BDEB-C25520E43D5C}"/>
              </a:ext>
            </a:extLst>
          </p:cNvPr>
          <p:cNvSpPr/>
          <p:nvPr/>
        </p:nvSpPr>
        <p:spPr>
          <a:xfrm>
            <a:off x="5028425" y="5643548"/>
            <a:ext cx="2852848" cy="969588"/>
          </a:xfrm>
          <a:prstGeom prst="round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2400" dirty="0">
                <a:latin typeface="Century Gothic" panose="020B0502020202020204" pitchFamily="34" charset="0"/>
              </a:rPr>
              <a:t>Play a board game</a:t>
            </a:r>
            <a:endParaRPr lang="en-GB" sz="3600" dirty="0">
              <a:latin typeface="Century Gothic" panose="020B0502020202020204" pitchFamily="34" charset="0"/>
            </a:endParaRP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0BF3E109-82A4-4472-80F5-B27E23F9906D}"/>
              </a:ext>
            </a:extLst>
          </p:cNvPr>
          <p:cNvSpPr/>
          <p:nvPr/>
        </p:nvSpPr>
        <p:spPr>
          <a:xfrm>
            <a:off x="879712" y="5014440"/>
            <a:ext cx="3078246" cy="1317203"/>
          </a:xfrm>
          <a:prstGeom prst="round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2400" dirty="0">
                <a:latin typeface="Century Gothic" panose="020B0502020202020204" pitchFamily="34" charset="0"/>
              </a:rPr>
              <a:t>Go a day without using any technology</a:t>
            </a:r>
            <a:endParaRPr lang="en-GB" sz="3600" dirty="0">
              <a:latin typeface="Century Gothic" panose="020B0502020202020204" pitchFamily="34" charset="0"/>
            </a:endParaRPr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7FD44FD8-026C-4D3D-AD97-485D6AD38616}"/>
              </a:ext>
            </a:extLst>
          </p:cNvPr>
          <p:cNvSpPr/>
          <p:nvPr/>
        </p:nvSpPr>
        <p:spPr>
          <a:xfrm>
            <a:off x="4911466" y="2052579"/>
            <a:ext cx="2852848" cy="969588"/>
          </a:xfrm>
          <a:prstGeom prst="round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2400" dirty="0">
                <a:latin typeface="Century Gothic" panose="020B0502020202020204" pitchFamily="34" charset="0"/>
              </a:rPr>
              <a:t>Play the card game ‘Patience’</a:t>
            </a:r>
            <a:endParaRPr lang="en-GB" sz="3600" dirty="0">
              <a:latin typeface="Century Gothic" panose="020B0502020202020204" pitchFamily="34" charset="0"/>
            </a:endParaRPr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2F60DC97-8856-4F5B-AE0D-E04D7AFA8463}"/>
              </a:ext>
            </a:extLst>
          </p:cNvPr>
          <p:cNvSpPr/>
          <p:nvPr/>
        </p:nvSpPr>
        <p:spPr>
          <a:xfrm>
            <a:off x="8829054" y="2250757"/>
            <a:ext cx="2963714" cy="1641222"/>
          </a:xfrm>
          <a:prstGeom prst="round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2400" dirty="0">
                <a:latin typeface="Century Gothic" panose="020B0502020202020204" pitchFamily="34" charset="0"/>
              </a:rPr>
              <a:t>Draw a picture. Create a jigsaw by cutting it into pieces.</a:t>
            </a:r>
            <a:endParaRPr lang="en-GB" sz="3600" dirty="0">
              <a:latin typeface="Century Gothic" panose="020B0502020202020204" pitchFamily="34" charset="0"/>
            </a:endParaRPr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191FAF7C-148D-40E4-8EF6-D23C441BCB27}"/>
              </a:ext>
            </a:extLst>
          </p:cNvPr>
          <p:cNvSpPr/>
          <p:nvPr/>
        </p:nvSpPr>
        <p:spPr>
          <a:xfrm>
            <a:off x="8717823" y="4170423"/>
            <a:ext cx="2852848" cy="969588"/>
          </a:xfrm>
          <a:prstGeom prst="round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2400" dirty="0">
                <a:latin typeface="Century Gothic" panose="020B0502020202020204" pitchFamily="34" charset="0"/>
              </a:rPr>
              <a:t>Do a jigsaw.</a:t>
            </a:r>
            <a:endParaRPr lang="en-GB" sz="3600" dirty="0">
              <a:latin typeface="Century Gothic" panose="020B0502020202020204" pitchFamily="34" charset="0"/>
            </a:endParaRPr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8B0E6A75-7EF8-4DEB-9EE3-E0EEBA9E0AEC}"/>
              </a:ext>
            </a:extLst>
          </p:cNvPr>
          <p:cNvSpPr/>
          <p:nvPr/>
        </p:nvSpPr>
        <p:spPr>
          <a:xfrm>
            <a:off x="8807646" y="5643548"/>
            <a:ext cx="2852848" cy="969588"/>
          </a:xfrm>
          <a:prstGeom prst="round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2400" dirty="0">
                <a:latin typeface="Century Gothic" panose="020B0502020202020204" pitchFamily="34" charset="0"/>
              </a:rPr>
              <a:t>Do some colouring in.</a:t>
            </a:r>
            <a:endParaRPr lang="en-GB" sz="3600" dirty="0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7125467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48E96387-12F1-45E4-9322-ABBF2EE040E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46534" y="457200"/>
            <a:ext cx="3703320" cy="9499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A9F421DD-DE4E-4547-A904-3F80E25E3F3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042147" y="453643"/>
            <a:ext cx="3703320" cy="98554"/>
          </a:xfrm>
          <a:prstGeom prst="rect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09985DEC-1215-4209-9708-B45CC977402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241830" y="457200"/>
            <a:ext cx="3703320" cy="91440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90EB7086-616E-4D44-94BE-D0F76356178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46534" y="3085765"/>
            <a:ext cx="11262866" cy="330480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 useBgFill="1">
        <p:nvSpPr>
          <p:cNvPr id="17" name="Rectangle 16">
            <a:extLst>
              <a:ext uri="{FF2B5EF4-FFF2-40B4-BE49-F238E27FC236}">
                <a16:creationId xmlns:a16="http://schemas.microsoft.com/office/drawing/2014/main" id="{F115DB35-53D7-4EDC-A965-A434929617C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638175"/>
            <a:ext cx="12191999" cy="62198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4B610F9C-62FE-46FC-8607-C35030B6321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042147" y="723899"/>
            <a:ext cx="3703320" cy="5666666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111A6107-DEFE-418D-8E10-2BA94ADDE3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132" y="2943516"/>
            <a:ext cx="3081576" cy="2085869"/>
          </a:xfrm>
        </p:spPr>
        <p:txBody>
          <a:bodyPr vert="horz" lIns="91440" tIns="45720" rIns="91440" bIns="45720" rtlCol="0" anchor="b">
            <a:normAutofit fontScale="90000"/>
          </a:bodyPr>
          <a:lstStyle/>
          <a:p>
            <a:pPr algn="ctr">
              <a:lnSpc>
                <a:spcPct val="90000"/>
              </a:lnSpc>
            </a:pPr>
            <a:br>
              <a:rPr lang="en-US" sz="1200" dirty="0">
                <a:solidFill>
                  <a:srgbClr val="FFFFFF"/>
                </a:solidFill>
              </a:rPr>
            </a:br>
            <a:br>
              <a:rPr lang="en-US" sz="1200" dirty="0">
                <a:solidFill>
                  <a:srgbClr val="FFFFFF"/>
                </a:solidFill>
              </a:rPr>
            </a:br>
            <a:br>
              <a:rPr lang="en-US" sz="1200" dirty="0">
                <a:solidFill>
                  <a:srgbClr val="FFFFFF"/>
                </a:solidFill>
              </a:rPr>
            </a:br>
            <a:br>
              <a:rPr lang="en-US" sz="1200" dirty="0">
                <a:solidFill>
                  <a:srgbClr val="FFFFFF"/>
                </a:solidFill>
              </a:rPr>
            </a:br>
            <a:br>
              <a:rPr lang="en-US" sz="3600" dirty="0">
                <a:solidFill>
                  <a:srgbClr val="FFFFFF"/>
                </a:solidFill>
                <a:latin typeface="Arial Rounded MT Bold" panose="020F0704030504030204" pitchFamily="34" charset="0"/>
              </a:rPr>
            </a:br>
            <a:r>
              <a:rPr lang="en-US" sz="3600" b="1" dirty="0">
                <a:solidFill>
                  <a:srgbClr val="FFFFFF"/>
                </a:solidFill>
                <a:latin typeface="Century Gothic" panose="020B0502020202020204" pitchFamily="34" charset="0"/>
              </a:rPr>
              <a:t>Church of England</a:t>
            </a:r>
            <a:br>
              <a:rPr lang="en-US" sz="3600" b="1" dirty="0">
                <a:solidFill>
                  <a:srgbClr val="FFFFFF"/>
                </a:solidFill>
                <a:latin typeface="Century Gothic" panose="020B0502020202020204" pitchFamily="34" charset="0"/>
              </a:rPr>
            </a:br>
            <a:br>
              <a:rPr lang="en-US" sz="3600" b="1" dirty="0">
                <a:solidFill>
                  <a:srgbClr val="FFFFFF"/>
                </a:solidFill>
                <a:latin typeface="Century Gothic" panose="020B0502020202020204" pitchFamily="34" charset="0"/>
              </a:rPr>
            </a:br>
            <a:r>
              <a:rPr lang="en-US" sz="3600" b="1" dirty="0">
                <a:solidFill>
                  <a:srgbClr val="FFFFFF"/>
                </a:solidFill>
                <a:latin typeface="Century Gothic" panose="020B0502020202020204" pitchFamily="34" charset="0"/>
              </a:rPr>
              <a:t>Collective worship</a:t>
            </a:r>
            <a:br>
              <a:rPr lang="en-US" sz="1200" dirty="0">
                <a:solidFill>
                  <a:srgbClr val="FFFFFF"/>
                </a:solidFill>
              </a:rPr>
            </a:br>
            <a:br>
              <a:rPr lang="en-US" sz="1200" dirty="0">
                <a:solidFill>
                  <a:srgbClr val="FFFFFF"/>
                </a:solidFill>
              </a:rPr>
            </a:br>
            <a:br>
              <a:rPr lang="en-US" sz="1200" dirty="0">
                <a:solidFill>
                  <a:srgbClr val="FFFFFF"/>
                </a:solidFill>
              </a:rPr>
            </a:br>
            <a:br>
              <a:rPr lang="en-US" sz="1200" dirty="0">
                <a:solidFill>
                  <a:srgbClr val="FFFFFF"/>
                </a:solidFill>
              </a:rPr>
            </a:br>
            <a:br>
              <a:rPr lang="en-US" sz="1200" dirty="0">
                <a:solidFill>
                  <a:srgbClr val="FFFFFF"/>
                </a:solidFill>
              </a:rPr>
            </a:br>
            <a:endParaRPr lang="en-US" sz="1200" dirty="0">
              <a:solidFill>
                <a:srgbClr val="FFFFFF"/>
              </a:solidFill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7D39AFB3-5DC8-44D9-87A3-9258BAF4562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13622" y="5016685"/>
            <a:ext cx="2816596" cy="829128"/>
          </a:xfrm>
          <a:prstGeom prst="rect">
            <a:avLst/>
          </a:prstGeom>
        </p:spPr>
      </p:pic>
      <p:sp>
        <p:nvSpPr>
          <p:cNvPr id="14" name="Content Placeholder 4">
            <a:extLst>
              <a:ext uri="{FF2B5EF4-FFF2-40B4-BE49-F238E27FC236}">
                <a16:creationId xmlns:a16="http://schemas.microsoft.com/office/drawing/2014/main" id="{73C6333F-A527-48A5-9AD8-6C8CA3F7A522}"/>
              </a:ext>
            </a:extLst>
          </p:cNvPr>
          <p:cNvSpPr txBox="1">
            <a:spLocks/>
          </p:cNvSpPr>
          <p:nvPr/>
        </p:nvSpPr>
        <p:spPr>
          <a:xfrm>
            <a:off x="1547582" y="1099459"/>
            <a:ext cx="5027389" cy="4844142"/>
          </a:xfrm>
          <a:prstGeom prst="rect">
            <a:avLst/>
          </a:prstGeom>
          <a:solidFill>
            <a:schemeClr val="bg2"/>
          </a:solidFill>
          <a:ln w="57150">
            <a:noFill/>
          </a:ln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marL="306000" indent="-306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630000" indent="-306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00000" indent="-270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242000" indent="-234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602000" indent="-234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9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2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5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8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90000"/>
              </a:lnSpc>
              <a:buFont typeface="Wingdings 2" panose="05020102010507070707" pitchFamily="18" charset="2"/>
              <a:buNone/>
            </a:pPr>
            <a:endParaRPr lang="en-GB" sz="2400" b="1" dirty="0">
              <a:solidFill>
                <a:schemeClr val="accent2">
                  <a:lumMod val="50000"/>
                </a:schemeClr>
              </a:solidFill>
              <a:latin typeface="Century Gothic" panose="020B0502020202020204" pitchFamily="34" charset="0"/>
              <a:cs typeface="Segoe UI" panose="020B0502040204020203" pitchFamily="34" charset="0"/>
            </a:endParaRPr>
          </a:p>
          <a:p>
            <a:pPr marL="0" indent="0" algn="ctr">
              <a:lnSpc>
                <a:spcPct val="90000"/>
              </a:lnSpc>
              <a:buFont typeface="Wingdings 2" panose="05020102010507070707" pitchFamily="18" charset="2"/>
              <a:buNone/>
            </a:pPr>
            <a:r>
              <a:rPr lang="en-GB" sz="2400" b="1" dirty="0">
                <a:solidFill>
                  <a:schemeClr val="accent2">
                    <a:lumMod val="50000"/>
                  </a:schemeClr>
                </a:solidFill>
                <a:latin typeface="Century Gothic" panose="020B0502020202020204" pitchFamily="34" charset="0"/>
                <a:cs typeface="Segoe UI" panose="020B0502040204020203" pitchFamily="34" charset="0"/>
              </a:rPr>
              <a:t>ABSTRACT</a:t>
            </a:r>
          </a:p>
          <a:p>
            <a:pPr marL="0" indent="0" algn="ctr">
              <a:lnSpc>
                <a:spcPct val="90000"/>
              </a:lnSpc>
              <a:buNone/>
            </a:pPr>
            <a:r>
              <a:rPr lang="en-GB" sz="2400" dirty="0">
                <a:solidFill>
                  <a:schemeClr val="accent2">
                    <a:lumMod val="50000"/>
                  </a:schemeClr>
                </a:solidFill>
                <a:latin typeface="Century Gothic" panose="020B0502020202020204" pitchFamily="34" charset="0"/>
                <a:cs typeface="Segoe UI" panose="020B0502040204020203" pitchFamily="34" charset="0"/>
              </a:rPr>
              <a:t>This resource supports delivery of collective worship through the theme of Fruit of the Spirit.</a:t>
            </a:r>
          </a:p>
          <a:p>
            <a:pPr marL="0" indent="0" algn="ctr">
              <a:lnSpc>
                <a:spcPct val="90000"/>
              </a:lnSpc>
              <a:buNone/>
            </a:pPr>
            <a:endParaRPr lang="en-GB" sz="2400" dirty="0">
              <a:solidFill>
                <a:schemeClr val="accent2">
                  <a:lumMod val="50000"/>
                </a:schemeClr>
              </a:solidFill>
              <a:latin typeface="Century Gothic" panose="020B0502020202020204" pitchFamily="34" charset="0"/>
              <a:cs typeface="Segoe UI" panose="020B0502040204020203" pitchFamily="34" charset="0"/>
            </a:endParaRPr>
          </a:p>
          <a:p>
            <a:pPr marL="0" indent="0" algn="ctr">
              <a:lnSpc>
                <a:spcPct val="90000"/>
              </a:lnSpc>
              <a:buNone/>
            </a:pPr>
            <a:r>
              <a:rPr lang="en-GB" sz="2400" dirty="0">
                <a:solidFill>
                  <a:schemeClr val="accent2">
                    <a:lumMod val="50000"/>
                  </a:schemeClr>
                </a:solidFill>
                <a:latin typeface="Century Gothic" panose="020B0502020202020204" pitchFamily="34" charset="0"/>
                <a:cs typeface="Segoe UI" panose="020B0502040204020203" pitchFamily="34" charset="0"/>
              </a:rPr>
              <a:t>It provides opportunities to look at some of life’s big issues in a prayerful and reflective manner. </a:t>
            </a:r>
          </a:p>
          <a:p>
            <a:pPr marL="0" indent="0" algn="ctr">
              <a:lnSpc>
                <a:spcPct val="90000"/>
              </a:lnSpc>
              <a:buNone/>
            </a:pPr>
            <a:endParaRPr lang="en-GB" sz="2400" dirty="0">
              <a:solidFill>
                <a:schemeClr val="accent2">
                  <a:lumMod val="50000"/>
                </a:schemeClr>
              </a:solidFill>
              <a:latin typeface="Century Gothic" panose="020B0502020202020204" pitchFamily="34" charset="0"/>
              <a:cs typeface="Segoe UI" panose="020B0502040204020203" pitchFamily="34" charset="0"/>
            </a:endParaRPr>
          </a:p>
          <a:p>
            <a:pPr marL="0" indent="0" algn="ctr">
              <a:lnSpc>
                <a:spcPct val="90000"/>
              </a:lnSpc>
              <a:buFont typeface="Wingdings 2" panose="05020102010507070707" pitchFamily="18" charset="2"/>
              <a:buNone/>
            </a:pPr>
            <a:r>
              <a:rPr lang="en-GB" sz="2400" dirty="0">
                <a:solidFill>
                  <a:schemeClr val="accent2">
                    <a:lumMod val="50000"/>
                  </a:schemeClr>
                </a:solidFill>
                <a:latin typeface="Century Gothic" panose="020B0502020202020204" pitchFamily="34" charset="0"/>
                <a:cs typeface="Segoe UI" panose="020B0502040204020203" pitchFamily="34" charset="0"/>
              </a:rPr>
              <a:t>Collective worship in a classroom has a different feel from worship in the hall.  The more intimate nature of the worship can make everyone feel more readily included. </a:t>
            </a:r>
          </a:p>
          <a:p>
            <a:pPr marL="0" indent="0" algn="ctr">
              <a:lnSpc>
                <a:spcPct val="90000"/>
              </a:lnSpc>
              <a:buFont typeface="Wingdings 2" panose="05020102010507070707" pitchFamily="18" charset="2"/>
              <a:buNone/>
            </a:pPr>
            <a:endParaRPr lang="en-GB" sz="2400" dirty="0">
              <a:solidFill>
                <a:schemeClr val="accent2">
                  <a:lumMod val="50000"/>
                </a:schemeClr>
              </a:solidFill>
              <a:latin typeface="Century Gothic" panose="020B0502020202020204" pitchFamily="34" charset="0"/>
              <a:cs typeface="Segoe UI" panose="020B0502040204020203" pitchFamily="34" charset="0"/>
            </a:endParaRPr>
          </a:p>
          <a:p>
            <a:pPr marL="0" indent="0" algn="ctr">
              <a:lnSpc>
                <a:spcPct val="90000"/>
              </a:lnSpc>
              <a:buFont typeface="Wingdings 2" panose="05020102010507070707" pitchFamily="18" charset="2"/>
              <a:buNone/>
            </a:pPr>
            <a:endParaRPr lang="en-GB" sz="2400" dirty="0">
              <a:solidFill>
                <a:schemeClr val="accent2">
                  <a:lumMod val="50000"/>
                </a:schemeClr>
              </a:solidFill>
              <a:latin typeface="Century Gothic" panose="020B0502020202020204" pitchFamily="34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25068532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7EEE21-5E26-44F5-9255-D52213621D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>
                <a:latin typeface="Century Gothic" panose="020B0502020202020204" pitchFamily="34" charset="0"/>
              </a:rPr>
              <a:t>Prayer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7118D01-90CC-4AE8-8871-0E41A97E204C}"/>
              </a:ext>
            </a:extLst>
          </p:cNvPr>
          <p:cNvSpPr txBox="1"/>
          <p:nvPr/>
        </p:nvSpPr>
        <p:spPr>
          <a:xfrm>
            <a:off x="1066261" y="2460943"/>
            <a:ext cx="98393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 sz="1400" b="1" dirty="0"/>
          </a:p>
          <a:p>
            <a:endParaRPr lang="en-GB" sz="1400" b="1" dirty="0"/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AEB2208B-DC1F-44A9-8339-10403C383C75}"/>
              </a:ext>
            </a:extLst>
          </p:cNvPr>
          <p:cNvSpPr/>
          <p:nvPr/>
        </p:nvSpPr>
        <p:spPr>
          <a:xfrm>
            <a:off x="678205" y="1993692"/>
            <a:ext cx="10824993" cy="4762808"/>
          </a:xfrm>
          <a:prstGeom prst="roundRect">
            <a:avLst/>
          </a:prstGeom>
          <a:solidFill>
            <a:schemeClr val="bg2">
              <a:lumMod val="90000"/>
            </a:schemeClr>
          </a:solidFill>
          <a:ln w="76200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GB" sz="2000" dirty="0">
                <a:latin typeface="Century Gothic" panose="020B0502020202020204" pitchFamily="34" charset="0"/>
                <a:cs typeface="Segoe UI" panose="020B0502040204020203" pitchFamily="34" charset="0"/>
              </a:rPr>
              <a:t>Encourage the pupils to respond with their own prayers in the class prayer space/area. You could use the school’s prayer or the Lord’s Prayer:</a:t>
            </a:r>
          </a:p>
          <a:p>
            <a:endParaRPr lang="en-GB" sz="2000" dirty="0">
              <a:latin typeface="Century Gothic" panose="020B0502020202020204" pitchFamily="34" charset="0"/>
              <a:cs typeface="Segoe UI" panose="020B0502040204020203" pitchFamily="34" charset="0"/>
            </a:endParaRPr>
          </a:p>
          <a:p>
            <a:pPr algn="ctr"/>
            <a:r>
              <a:rPr lang="en-GB" sz="2000" dirty="0">
                <a:latin typeface="Century Gothic" panose="020B0502020202020204" pitchFamily="34" charset="0"/>
                <a:cs typeface="Segoe UI" panose="020B0502040204020203" pitchFamily="34" charset="0"/>
              </a:rPr>
              <a:t>	</a:t>
            </a:r>
            <a:r>
              <a:rPr lang="en-GB" sz="2000" b="1" dirty="0">
                <a:latin typeface="Century Gothic" panose="020B0502020202020204" pitchFamily="34" charset="0"/>
                <a:cs typeface="Segoe UI" panose="020B0502040204020203" pitchFamily="34" charset="0"/>
              </a:rPr>
              <a:t>Our Father, in heaven,</a:t>
            </a:r>
          </a:p>
          <a:p>
            <a:pPr algn="ctr"/>
            <a:r>
              <a:rPr lang="en-GB" sz="2000" b="1" dirty="0">
                <a:latin typeface="Century Gothic" panose="020B0502020202020204" pitchFamily="34" charset="0"/>
                <a:cs typeface="Segoe UI" panose="020B0502040204020203" pitchFamily="34" charset="0"/>
              </a:rPr>
              <a:t>Holy is your name.</a:t>
            </a:r>
          </a:p>
          <a:p>
            <a:pPr algn="ctr"/>
            <a:r>
              <a:rPr lang="en-GB" sz="2000" b="1" dirty="0">
                <a:latin typeface="Century Gothic" panose="020B0502020202020204" pitchFamily="34" charset="0"/>
                <a:cs typeface="Segoe UI" panose="020B0502040204020203" pitchFamily="34" charset="0"/>
              </a:rPr>
              <a:t>Your Kingdom come,</a:t>
            </a:r>
          </a:p>
          <a:p>
            <a:pPr algn="ctr"/>
            <a:r>
              <a:rPr lang="en-GB" sz="2000" b="1" dirty="0">
                <a:latin typeface="Century Gothic" panose="020B0502020202020204" pitchFamily="34" charset="0"/>
                <a:cs typeface="Segoe UI" panose="020B0502040204020203" pitchFamily="34" charset="0"/>
              </a:rPr>
              <a:t>Your will be done on earth, as it is in heaven.</a:t>
            </a:r>
          </a:p>
          <a:p>
            <a:pPr algn="ctr"/>
            <a:r>
              <a:rPr lang="en-GB" sz="2000" b="1" dirty="0">
                <a:latin typeface="Century Gothic" panose="020B0502020202020204" pitchFamily="34" charset="0"/>
                <a:cs typeface="Segoe UI" panose="020B0502040204020203" pitchFamily="34" charset="0"/>
              </a:rPr>
              <a:t>Give us this day our daily bread,</a:t>
            </a:r>
          </a:p>
          <a:p>
            <a:pPr algn="ctr"/>
            <a:r>
              <a:rPr lang="en-GB" sz="2000" b="1" dirty="0">
                <a:latin typeface="Century Gothic" panose="020B0502020202020204" pitchFamily="34" charset="0"/>
                <a:cs typeface="Segoe UI" panose="020B0502040204020203" pitchFamily="34" charset="0"/>
              </a:rPr>
              <a:t>And forgive us our sins,</a:t>
            </a:r>
          </a:p>
          <a:p>
            <a:pPr algn="ctr"/>
            <a:r>
              <a:rPr lang="en-GB" sz="2000" b="1" dirty="0">
                <a:latin typeface="Century Gothic" panose="020B0502020202020204" pitchFamily="34" charset="0"/>
                <a:cs typeface="Segoe UI" panose="020B0502040204020203" pitchFamily="34" charset="0"/>
              </a:rPr>
              <a:t>As we forgive those who sin against us,</a:t>
            </a:r>
          </a:p>
          <a:p>
            <a:pPr algn="ctr"/>
            <a:r>
              <a:rPr lang="en-GB" sz="2000" b="1" dirty="0">
                <a:latin typeface="Century Gothic" panose="020B0502020202020204" pitchFamily="34" charset="0"/>
                <a:cs typeface="Segoe UI" panose="020B0502040204020203" pitchFamily="34" charset="0"/>
              </a:rPr>
              <a:t>And lead us not into temptation,</a:t>
            </a:r>
          </a:p>
          <a:p>
            <a:pPr algn="ctr"/>
            <a:r>
              <a:rPr lang="en-GB" sz="2000" b="1" dirty="0">
                <a:latin typeface="Century Gothic" panose="020B0502020202020204" pitchFamily="34" charset="0"/>
                <a:cs typeface="Segoe UI" panose="020B0502040204020203" pitchFamily="34" charset="0"/>
              </a:rPr>
              <a:t>But deliver us from evil.</a:t>
            </a:r>
          </a:p>
          <a:p>
            <a:pPr algn="ctr"/>
            <a:r>
              <a:rPr lang="en-GB" sz="2000" b="1" dirty="0">
                <a:latin typeface="Century Gothic" panose="020B0502020202020204" pitchFamily="34" charset="0"/>
                <a:cs typeface="Segoe UI" panose="020B0502040204020203" pitchFamily="34" charset="0"/>
              </a:rPr>
              <a:t>Amen.</a:t>
            </a:r>
          </a:p>
          <a:p>
            <a:r>
              <a:rPr lang="en-GB" sz="2400" dirty="0">
                <a:latin typeface="Century Gothic" panose="020B0502020202020204" pitchFamily="34" charset="0"/>
                <a:cs typeface="Segoe UI" panose="020B0502040204020203" pitchFamily="34" charset="0"/>
              </a:rPr>
              <a:t>	</a:t>
            </a:r>
            <a:endParaRPr lang="en-GB" sz="2400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6" name="Picture 5" descr="A drawing of a face&#10;&#10;Description automatically generated">
            <a:extLst>
              <a:ext uri="{FF2B5EF4-FFF2-40B4-BE49-F238E27FC236}">
                <a16:creationId xmlns:a16="http://schemas.microsoft.com/office/drawing/2014/main" id="{B9AC6DAA-89E4-4FFD-82EA-D6A9B90C3EA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169" y="5103248"/>
            <a:ext cx="1278686" cy="16532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8060123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48E96387-12F1-45E4-9322-ABBF2EE040E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46534" y="457200"/>
            <a:ext cx="3703320" cy="9499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A9F421DD-DE4E-4547-A904-3F80E25E3F3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042147" y="453643"/>
            <a:ext cx="3703320" cy="98554"/>
          </a:xfrm>
          <a:prstGeom prst="rect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09985DEC-1215-4209-9708-B45CC977402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241830" y="457200"/>
            <a:ext cx="3703320" cy="91440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90EB7086-616E-4D44-94BE-D0F76356178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46534" y="3085765"/>
            <a:ext cx="11262866" cy="330480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 useBgFill="1">
        <p:nvSpPr>
          <p:cNvPr id="18" name="Rectangle 17">
            <a:extLst>
              <a:ext uri="{FF2B5EF4-FFF2-40B4-BE49-F238E27FC236}">
                <a16:creationId xmlns:a16="http://schemas.microsoft.com/office/drawing/2014/main" id="{F115DB35-53D7-4EDC-A965-A434929617C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638175"/>
            <a:ext cx="12191999" cy="62198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 descr="Icon&#10;&#10;Description automatically generated">
            <a:extLst>
              <a:ext uri="{FF2B5EF4-FFF2-40B4-BE49-F238E27FC236}">
                <a16:creationId xmlns:a16="http://schemas.microsoft.com/office/drawing/2014/main" id="{21F98A14-C471-4F62-BD64-15FDC07CCC5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40087" y="1208531"/>
            <a:ext cx="5100958" cy="4735069"/>
          </a:xfrm>
          <a:prstGeom prst="rect">
            <a:avLst/>
          </a:prstGeom>
        </p:spPr>
      </p:pic>
      <p:sp>
        <p:nvSpPr>
          <p:cNvPr id="20" name="Rectangle 19">
            <a:extLst>
              <a:ext uri="{FF2B5EF4-FFF2-40B4-BE49-F238E27FC236}">
                <a16:creationId xmlns:a16="http://schemas.microsoft.com/office/drawing/2014/main" id="{4B610F9C-62FE-46FC-8607-C35030B6321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042147" y="723899"/>
            <a:ext cx="3703320" cy="5666666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06292B92-688D-4C76-8234-08FB7D253C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96275" y="1419225"/>
            <a:ext cx="3081576" cy="2085869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3600" b="1" dirty="0">
                <a:solidFill>
                  <a:srgbClr val="FFFFFF"/>
                </a:solidFill>
                <a:latin typeface="Century Gothic" panose="020B0502020202020204" pitchFamily="34" charset="0"/>
              </a:rPr>
              <a:t>Thursday</a:t>
            </a:r>
          </a:p>
        </p:txBody>
      </p:sp>
    </p:spTree>
    <p:extLst>
      <p:ext uri="{BB962C8B-B14F-4D97-AF65-F5344CB8AC3E}">
        <p14:creationId xmlns:p14="http://schemas.microsoft.com/office/powerpoint/2010/main" val="2651417765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48E96387-12F1-45E4-9322-ABBF2EE040E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46534" y="457200"/>
            <a:ext cx="3703320" cy="9499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A9F421DD-DE4E-4547-A904-3F80E25E3F3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042147" y="453643"/>
            <a:ext cx="3703320" cy="98554"/>
          </a:xfrm>
          <a:prstGeom prst="rect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09985DEC-1215-4209-9708-B45CC977402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241830" y="457200"/>
            <a:ext cx="3703320" cy="91440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90EB7086-616E-4D44-94BE-D0F76356178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46534" y="3085765"/>
            <a:ext cx="11262866" cy="330480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 useBgFill="1">
        <p:nvSpPr>
          <p:cNvPr id="18" name="Rectangle 17">
            <a:extLst>
              <a:ext uri="{FF2B5EF4-FFF2-40B4-BE49-F238E27FC236}">
                <a16:creationId xmlns:a16="http://schemas.microsoft.com/office/drawing/2014/main" id="{5CC2B463-6BD5-411E-A3CA-67A9FE00313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638175"/>
            <a:ext cx="12191999" cy="62198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E83E6F24-3E64-4893-9F13-7BEE01C841E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246851" y="723899"/>
            <a:ext cx="7498616" cy="5666666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06292B92-688D-4C76-8234-08FB7D253C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42843" y="1272116"/>
            <a:ext cx="6798608" cy="2085869"/>
          </a:xfrm>
        </p:spPr>
        <p:txBody>
          <a:bodyPr vert="horz" lIns="91440" tIns="45720" rIns="91440" bIns="45720" rtlCol="0" anchor="b">
            <a:normAutofit fontScale="90000"/>
          </a:bodyPr>
          <a:lstStyle/>
          <a:p>
            <a:pPr>
              <a:lnSpc>
                <a:spcPct val="90000"/>
              </a:lnSpc>
            </a:pPr>
            <a:br>
              <a:rPr lang="en-US" sz="2200" cap="none" dirty="0">
                <a:solidFill>
                  <a:srgbClr val="FFFFFF"/>
                </a:solidFill>
                <a:latin typeface="Century Gothic" panose="020B0502020202020204" pitchFamily="34" charset="0"/>
                <a:cs typeface="Segoe UI" panose="020B0502040204020203" pitchFamily="34" charset="0"/>
              </a:rPr>
            </a:br>
            <a:br>
              <a:rPr lang="en-US" sz="2200" cap="none" dirty="0">
                <a:solidFill>
                  <a:srgbClr val="FFFFFF"/>
                </a:solidFill>
                <a:latin typeface="Century Gothic" panose="020B0502020202020204" pitchFamily="34" charset="0"/>
                <a:cs typeface="Segoe UI" panose="020B0502040204020203" pitchFamily="34" charset="0"/>
              </a:rPr>
            </a:br>
            <a:r>
              <a:rPr lang="en-US" sz="2000" cap="none" dirty="0">
                <a:solidFill>
                  <a:srgbClr val="FFFFFF"/>
                </a:solidFill>
                <a:latin typeface="Century Gothic" panose="020B0502020202020204" pitchFamily="34" charset="0"/>
                <a:cs typeface="Segoe UI" panose="020B0502040204020203" pitchFamily="34" charset="0"/>
              </a:rPr>
              <a:t>Use the Meditation resource alongside the Spiritual Encounters – bible-based meditation teacher’s pack:</a:t>
            </a:r>
            <a:br>
              <a:rPr lang="en-US" sz="2000" cap="none" dirty="0">
                <a:solidFill>
                  <a:srgbClr val="FFFFFF"/>
                </a:solidFill>
                <a:latin typeface="Century Gothic" panose="020B0502020202020204" pitchFamily="34" charset="0"/>
                <a:cs typeface="Segoe UI" panose="020B0502040204020203" pitchFamily="34" charset="0"/>
              </a:rPr>
            </a:br>
            <a:br>
              <a:rPr lang="en-US" sz="2000" cap="none" dirty="0">
                <a:solidFill>
                  <a:srgbClr val="FFFFFF"/>
                </a:solidFill>
                <a:latin typeface="Century Gothic" panose="020B0502020202020204" pitchFamily="34" charset="0"/>
                <a:cs typeface="Segoe UI" panose="020B0502040204020203" pitchFamily="34" charset="0"/>
              </a:rPr>
            </a:br>
            <a:r>
              <a:rPr lang="en-US" sz="2000" cap="none" dirty="0">
                <a:solidFill>
                  <a:srgbClr val="FFFFFF"/>
                </a:solidFill>
                <a:latin typeface="Century Gothic" panose="020B0502020202020204" pitchFamily="34" charset="0"/>
                <a:cs typeface="Segoe UI" panose="020B0502040204020203" pitchFamily="34" charset="0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http://www.ldbe.co.uk/about/guidance- resources/worship-and-meditation/</a:t>
            </a:r>
            <a:br>
              <a:rPr lang="en-US" sz="2200" cap="none" dirty="0">
                <a:solidFill>
                  <a:srgbClr val="FFFFFF"/>
                </a:solidFill>
                <a:latin typeface="Century Gothic" panose="020B0502020202020204" pitchFamily="34" charset="0"/>
                <a:cs typeface="Segoe UI" panose="020B0502040204020203" pitchFamily="34" charset="0"/>
              </a:rPr>
            </a:br>
            <a:br>
              <a:rPr lang="en-US" sz="2200" cap="none" dirty="0">
                <a:solidFill>
                  <a:srgbClr val="FFFFFF"/>
                </a:solidFill>
                <a:latin typeface="Century Gothic" panose="020B0502020202020204" pitchFamily="34" charset="0"/>
                <a:cs typeface="Segoe UI" panose="020B0502040204020203" pitchFamily="34" charset="0"/>
              </a:rPr>
            </a:br>
            <a:br>
              <a:rPr lang="en-US" sz="2200" cap="none" dirty="0">
                <a:solidFill>
                  <a:srgbClr val="FFFFFF"/>
                </a:solidFill>
                <a:latin typeface="Century Gothic" panose="020B0502020202020204" pitchFamily="34" charset="0"/>
                <a:cs typeface="Segoe UI" panose="020B0502040204020203" pitchFamily="34" charset="0"/>
              </a:rPr>
            </a:br>
            <a:br>
              <a:rPr lang="en-GB" sz="2200" cap="none" dirty="0">
                <a:solidFill>
                  <a:srgbClr val="FFFFFF"/>
                </a:solidFill>
                <a:latin typeface="Century Gothic" panose="020B0502020202020204" pitchFamily="34" charset="0"/>
                <a:cs typeface="Segoe UI" panose="020B0502040204020203" pitchFamily="34" charset="0"/>
              </a:rPr>
            </a:br>
            <a:br>
              <a:rPr lang="en-US" sz="2200" cap="none" dirty="0">
                <a:solidFill>
                  <a:srgbClr val="FFFFFF"/>
                </a:solidFill>
                <a:latin typeface="Century Gothic" panose="020B0502020202020204" pitchFamily="34" charset="0"/>
                <a:cs typeface="Segoe UI" panose="020B0502040204020203" pitchFamily="34" charset="0"/>
              </a:rPr>
            </a:br>
            <a:br>
              <a:rPr lang="en-US" sz="900" dirty="0">
                <a:solidFill>
                  <a:srgbClr val="FFFFFF"/>
                </a:solidFill>
              </a:rPr>
            </a:br>
            <a:endParaRPr lang="en-US" sz="900" dirty="0">
              <a:solidFill>
                <a:srgbClr val="FFFFFF"/>
              </a:solidFill>
            </a:endParaRPr>
          </a:p>
        </p:txBody>
      </p:sp>
      <p:pic>
        <p:nvPicPr>
          <p:cNvPr id="3" name="Picture 2" descr="Icon&#10;&#10;Description automatically generated">
            <a:extLst>
              <a:ext uri="{FF2B5EF4-FFF2-40B4-BE49-F238E27FC236}">
                <a16:creationId xmlns:a16="http://schemas.microsoft.com/office/drawing/2014/main" id="{21F98A14-C471-4F62-BD64-15FDC07CCC5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1166" y="2315051"/>
            <a:ext cx="2716911" cy="252202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1F76F572-CE9D-4DB3-A77B-6E7C44CE6BB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06551" y="2705830"/>
            <a:ext cx="7071192" cy="26597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902711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48E96387-12F1-45E4-9322-ABBF2EE040E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46534" y="457200"/>
            <a:ext cx="3703320" cy="9499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A9F421DD-DE4E-4547-A904-3F80E25E3F3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042147" y="453643"/>
            <a:ext cx="3703320" cy="98554"/>
          </a:xfrm>
          <a:prstGeom prst="rect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09985DEC-1215-4209-9708-B45CC977402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241830" y="457200"/>
            <a:ext cx="3703320" cy="91440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90EB7086-616E-4D44-94BE-D0F76356178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46534" y="3085765"/>
            <a:ext cx="11262866" cy="330480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 useBgFill="1">
        <p:nvSpPr>
          <p:cNvPr id="19" name="Rectangle 18">
            <a:extLst>
              <a:ext uri="{FF2B5EF4-FFF2-40B4-BE49-F238E27FC236}">
                <a16:creationId xmlns:a16="http://schemas.microsoft.com/office/drawing/2014/main" id="{F115DB35-53D7-4EDC-A965-A434929617C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638175"/>
            <a:ext cx="12191999" cy="62198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C7249EEA-BC2E-4468-8249-D70D484952B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5796" y="1208531"/>
            <a:ext cx="6129539" cy="4735069"/>
          </a:xfrm>
          <a:prstGeom prst="rect">
            <a:avLst/>
          </a:prstGeom>
        </p:spPr>
      </p:pic>
      <p:sp>
        <p:nvSpPr>
          <p:cNvPr id="21" name="Rectangle 20">
            <a:extLst>
              <a:ext uri="{FF2B5EF4-FFF2-40B4-BE49-F238E27FC236}">
                <a16:creationId xmlns:a16="http://schemas.microsoft.com/office/drawing/2014/main" id="{4B610F9C-62FE-46FC-8607-C35030B6321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042147" y="723899"/>
            <a:ext cx="3703320" cy="5666666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06292B92-688D-4C76-8234-08FB7D253C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96275" y="1419225"/>
            <a:ext cx="3081576" cy="2085869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3600" b="1" dirty="0">
                <a:solidFill>
                  <a:srgbClr val="FFFFFF"/>
                </a:solidFill>
                <a:latin typeface="Century Gothic" panose="020B0502020202020204" pitchFamily="34" charset="0"/>
              </a:rPr>
              <a:t>Friday</a:t>
            </a:r>
          </a:p>
        </p:txBody>
      </p:sp>
    </p:spTree>
    <p:extLst>
      <p:ext uri="{BB962C8B-B14F-4D97-AF65-F5344CB8AC3E}">
        <p14:creationId xmlns:p14="http://schemas.microsoft.com/office/powerpoint/2010/main" val="3387072145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2" name="Rectangle 21">
            <a:extLst>
              <a:ext uri="{FF2B5EF4-FFF2-40B4-BE49-F238E27FC236}">
                <a16:creationId xmlns:a16="http://schemas.microsoft.com/office/drawing/2014/main" id="{8F404549-B4DC-481C-926C-DED3EF1C585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614406"/>
            <a:ext cx="12192000" cy="624359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1E8FD5CD-351E-4B06-8B78-BD5102D0090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42377" y="614407"/>
            <a:ext cx="3707477" cy="5611772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06292B92-688D-4C76-8234-08FB7D253C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1255" y="702156"/>
            <a:ext cx="3409783" cy="1013800"/>
          </a:xfrm>
        </p:spPr>
        <p:txBody>
          <a:bodyPr vert="horz" lIns="91440" tIns="45720" rIns="91440" bIns="45720" rtlCol="0" anchor="b">
            <a:normAutofit/>
          </a:bodyPr>
          <a:lstStyle/>
          <a:p>
            <a:br>
              <a:rPr lang="en-US"/>
            </a:br>
            <a:endParaRPr lang="en-US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B7DBD0C3-6AFE-46BD-8ABC-CDC8962CCE63}"/>
              </a:ext>
            </a:extLst>
          </p:cNvPr>
          <p:cNvSpPr txBox="1"/>
          <p:nvPr/>
        </p:nvSpPr>
        <p:spPr>
          <a:xfrm>
            <a:off x="591224" y="1119035"/>
            <a:ext cx="3409782" cy="464795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10000"/>
          </a:bodyPr>
          <a:lstStyle/>
          <a:p>
            <a:pPr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</a:pPr>
            <a:r>
              <a:rPr lang="en-US" sz="2000" dirty="0">
                <a:solidFill>
                  <a:schemeClr val="bg1"/>
                </a:solidFill>
                <a:latin typeface="Century Gothic" panose="020B0502020202020204" pitchFamily="34" charset="0"/>
                <a:cs typeface="Segoe UI" panose="020B0502040204020203" pitchFamily="34" charset="0"/>
              </a:rPr>
              <a:t>Take this time to celebrate what has happened during the week – you may want to give out awards. If possible, join the bubbles using Zoom or Teams so that the whole school can come together in a time of celebration.</a:t>
            </a:r>
            <a:br>
              <a:rPr lang="en-US" sz="2000" dirty="0">
                <a:solidFill>
                  <a:schemeClr val="bg1"/>
                </a:solidFill>
                <a:latin typeface="Century Gothic" panose="020B0502020202020204" pitchFamily="34" charset="0"/>
                <a:cs typeface="Segoe UI" panose="020B0502040204020203" pitchFamily="34" charset="0"/>
              </a:rPr>
            </a:br>
            <a:br>
              <a:rPr lang="en-US" sz="2000" dirty="0">
                <a:solidFill>
                  <a:schemeClr val="bg1"/>
                </a:solidFill>
                <a:latin typeface="Century Gothic" panose="020B0502020202020204" pitchFamily="34" charset="0"/>
                <a:cs typeface="Segoe UI" panose="020B0502040204020203" pitchFamily="34" charset="0"/>
              </a:rPr>
            </a:br>
            <a:r>
              <a:rPr lang="en-US" sz="2000" dirty="0">
                <a:solidFill>
                  <a:schemeClr val="bg1"/>
                </a:solidFill>
                <a:latin typeface="Century Gothic" panose="020B0502020202020204" pitchFamily="34" charset="0"/>
                <a:cs typeface="Segoe UI" panose="020B0502040204020203" pitchFamily="34" charset="0"/>
              </a:rPr>
              <a:t>Remember that this should also be a time of worship and celebration so begin with a gathering, include a prayer, a blessing, and a song of celebration.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C7249EEA-BC2E-4468-8249-D70D484952B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23261" y="1111641"/>
            <a:ext cx="6026340" cy="46553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1795810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75AFF88B-B708-4FF1-86E7-87773B7C99B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88177" y="5214711"/>
            <a:ext cx="2816596" cy="8291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352807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B373F125-DEF3-41D6-9918-AB21A2ACC37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71E9F226-EB6E-48C9-ADDA-636DE4BF4EB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90581" y="485678"/>
            <a:ext cx="4174743" cy="58887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111A6107-DEFE-418D-8E10-2BA94ADDE3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59157" y="1113764"/>
            <a:ext cx="3269749" cy="4624327"/>
          </a:xfrm>
        </p:spPr>
        <p:txBody>
          <a:bodyPr anchor="ctr">
            <a:normAutofit/>
          </a:bodyPr>
          <a:lstStyle/>
          <a:p>
            <a:r>
              <a:rPr lang="en-GB" sz="3000" b="1" dirty="0">
                <a:solidFill>
                  <a:srgbClr val="FFFFFF"/>
                </a:solidFill>
                <a:latin typeface="Century Gothic" panose="020B0502020202020204" pitchFamily="34" charset="0"/>
              </a:rPr>
              <a:t>COLLECTIVE Worship </a:t>
            </a:r>
            <a:br>
              <a:rPr lang="en-GB" sz="3000" b="1" dirty="0">
                <a:solidFill>
                  <a:srgbClr val="FFFFFF"/>
                </a:solidFill>
                <a:latin typeface="Century Gothic" panose="020B0502020202020204" pitchFamily="34" charset="0"/>
              </a:rPr>
            </a:br>
            <a:br>
              <a:rPr lang="en-GB" sz="3000" b="1" dirty="0">
                <a:solidFill>
                  <a:srgbClr val="FFFFFF"/>
                </a:solidFill>
                <a:latin typeface="Century Gothic" panose="020B0502020202020204" pitchFamily="34" charset="0"/>
              </a:rPr>
            </a:br>
            <a:r>
              <a:rPr lang="en-GB" sz="3000" dirty="0">
                <a:solidFill>
                  <a:srgbClr val="FFFFFF"/>
                </a:solidFill>
                <a:latin typeface="Century Gothic" panose="020B0502020202020204" pitchFamily="34" charset="0"/>
              </a:rPr>
              <a:t>Introduction for Teachers</a:t>
            </a:r>
            <a:br>
              <a:rPr lang="en-GB" sz="3000" dirty="0">
                <a:solidFill>
                  <a:srgbClr val="FFFFFF"/>
                </a:solidFill>
              </a:rPr>
            </a:br>
            <a:br>
              <a:rPr lang="en-GB" sz="3000" dirty="0">
                <a:solidFill>
                  <a:srgbClr val="FFFFFF"/>
                </a:solidFill>
              </a:rPr>
            </a:br>
            <a:br>
              <a:rPr lang="en-GB" sz="3000" dirty="0">
                <a:solidFill>
                  <a:srgbClr val="FFFFFF"/>
                </a:solidFill>
              </a:rPr>
            </a:br>
            <a:endParaRPr lang="en-GB" sz="3000" dirty="0">
              <a:solidFill>
                <a:srgbClr val="FFFFFF"/>
              </a:solidFill>
            </a:endParaRPr>
          </a:p>
        </p:txBody>
      </p: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1F7F7C6C-F9E6-473C-AC88-ED2F2CC25F8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72038" y="590550"/>
            <a:ext cx="6537325" cy="5657850"/>
          </a:xfrm>
          <a:ln>
            <a:noFill/>
          </a:ln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en-GB" sz="4000" b="1" dirty="0">
                <a:solidFill>
                  <a:srgbClr val="7030A0"/>
                </a:solidFill>
                <a:latin typeface="Century Gothic" panose="020B0502020202020204" pitchFamily="34" charset="0"/>
              </a:rPr>
              <a:t>Ideas for the Worship Table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en-GB" sz="3200" dirty="0">
                <a:solidFill>
                  <a:srgbClr val="002060"/>
                </a:solidFill>
                <a:latin typeface="Century Gothic" panose="020B0502020202020204" pitchFamily="34" charset="0"/>
              </a:rPr>
              <a:t>Special covering – possibly using liturgical colours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en-GB" sz="3200" dirty="0">
                <a:solidFill>
                  <a:srgbClr val="7030A0"/>
                </a:solidFill>
                <a:latin typeface="Century Gothic" panose="020B0502020202020204" pitchFamily="34" charset="0"/>
              </a:rPr>
              <a:t>Candle or candles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en-GB" sz="3200" dirty="0">
                <a:solidFill>
                  <a:srgbClr val="002060"/>
                </a:solidFill>
                <a:latin typeface="Century Gothic" panose="020B0502020202020204" pitchFamily="34" charset="0"/>
              </a:rPr>
              <a:t>Cross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en-GB" sz="3200" dirty="0">
                <a:solidFill>
                  <a:srgbClr val="7030A0"/>
                </a:solidFill>
                <a:latin typeface="Century Gothic" panose="020B0502020202020204" pitchFamily="34" charset="0"/>
              </a:rPr>
              <a:t>Prayer box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en-GB" sz="3200" dirty="0">
                <a:solidFill>
                  <a:srgbClr val="002060"/>
                </a:solidFill>
                <a:latin typeface="Century Gothic" panose="020B0502020202020204" pitchFamily="34" charset="0"/>
              </a:rPr>
              <a:t>Pebbles (prayer)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en-GB" sz="3200" dirty="0">
                <a:solidFill>
                  <a:srgbClr val="7030A0"/>
                </a:solidFill>
                <a:latin typeface="Century Gothic" panose="020B0502020202020204" pitchFamily="34" charset="0"/>
              </a:rPr>
              <a:t>Flowers</a:t>
            </a:r>
          </a:p>
        </p:txBody>
      </p:sp>
      <p:pic>
        <p:nvPicPr>
          <p:cNvPr id="1026" name="Picture 2" descr="Collective Worship – Martley CE Primary School">
            <a:extLst>
              <a:ext uri="{FF2B5EF4-FFF2-40B4-BE49-F238E27FC236}">
                <a16:creationId xmlns:a16="http://schemas.microsoft.com/office/drawing/2014/main" id="{C4840575-5DEE-47DC-B4D2-45AD4D3D879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70881">
            <a:off x="9124156" y="3390900"/>
            <a:ext cx="2676525" cy="2857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Immaculate Heart Of Mary Catholic Primary School A Voluntary Academy -  Collective Worship">
            <a:extLst>
              <a:ext uri="{FF2B5EF4-FFF2-40B4-BE49-F238E27FC236}">
                <a16:creationId xmlns:a16="http://schemas.microsoft.com/office/drawing/2014/main" id="{8D0D05E5-7CAB-49A3-9043-B26A558002E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3065" y="4171517"/>
            <a:ext cx="2591243" cy="1935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233269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B373F125-DEF3-41D6-9918-AB21A2ACC37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71E9F226-EB6E-48C9-ADDA-636DE4BF4EB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90581" y="485678"/>
            <a:ext cx="4174743" cy="58887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111A6107-DEFE-418D-8E10-2BA94ADDE3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59157" y="1113764"/>
            <a:ext cx="3269749" cy="4624327"/>
          </a:xfrm>
        </p:spPr>
        <p:txBody>
          <a:bodyPr anchor="ctr">
            <a:normAutofit/>
          </a:bodyPr>
          <a:lstStyle/>
          <a:p>
            <a:pPr algn="ctr"/>
            <a:r>
              <a:rPr lang="en-GB" sz="3000" b="1" dirty="0">
                <a:solidFill>
                  <a:srgbClr val="FFFFFF"/>
                </a:solidFill>
                <a:latin typeface="Century Gothic" panose="020B0502020202020204" pitchFamily="34" charset="0"/>
              </a:rPr>
              <a:t>Collective Worship </a:t>
            </a:r>
            <a:br>
              <a:rPr lang="en-GB" sz="3000" b="1" dirty="0">
                <a:solidFill>
                  <a:srgbClr val="FFFFFF"/>
                </a:solidFill>
                <a:latin typeface="Century Gothic" panose="020B0502020202020204" pitchFamily="34" charset="0"/>
              </a:rPr>
            </a:br>
            <a:br>
              <a:rPr lang="en-GB" sz="3000" b="1" dirty="0">
                <a:solidFill>
                  <a:srgbClr val="FFFFFF"/>
                </a:solidFill>
                <a:latin typeface="Century Gothic" panose="020B0502020202020204" pitchFamily="34" charset="0"/>
              </a:rPr>
            </a:br>
            <a:r>
              <a:rPr lang="en-GB" sz="2400" b="1" dirty="0">
                <a:solidFill>
                  <a:srgbClr val="FFFFFF"/>
                </a:solidFill>
                <a:latin typeface="Century Gothic" panose="020B0502020202020204" pitchFamily="34" charset="0"/>
              </a:rPr>
              <a:t>Possible music </a:t>
            </a:r>
            <a:br>
              <a:rPr lang="en-GB" sz="3000" dirty="0">
                <a:solidFill>
                  <a:srgbClr val="FFFFFF"/>
                </a:solidFill>
              </a:rPr>
            </a:br>
            <a:br>
              <a:rPr lang="en-GB" sz="3000" dirty="0">
                <a:solidFill>
                  <a:srgbClr val="FFFFFF"/>
                </a:solidFill>
              </a:rPr>
            </a:br>
            <a:br>
              <a:rPr lang="en-GB" sz="3000" dirty="0">
                <a:solidFill>
                  <a:srgbClr val="FFFFFF"/>
                </a:solidFill>
              </a:rPr>
            </a:br>
            <a:endParaRPr lang="en-GB" sz="3000" dirty="0">
              <a:solidFill>
                <a:srgbClr val="FFFFFF"/>
              </a:solidFill>
            </a:endParaRP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E7A6BE65-F111-4901-953B-3CBC056F1FA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71425" y="590623"/>
            <a:ext cx="6538255" cy="5657777"/>
          </a:xfrm>
        </p:spPr>
        <p:txBody>
          <a:bodyPr anchor="ctr">
            <a:normAutofit/>
          </a:bodyPr>
          <a:lstStyle/>
          <a:p>
            <a:pPr marL="0" indent="0">
              <a:lnSpc>
                <a:spcPct val="90000"/>
              </a:lnSpc>
              <a:buNone/>
            </a:pPr>
            <a:endParaRPr lang="en-GB" sz="2000" dirty="0">
              <a:solidFill>
                <a:srgbClr val="002060"/>
              </a:solidFill>
              <a:latin typeface="Century Gothic" panose="020B0502020202020204" pitchFamily="34" charset="0"/>
              <a:cs typeface="Segoe UI" panose="020B0502040204020203" pitchFamily="34" charset="0"/>
            </a:endParaRPr>
          </a:p>
          <a:p>
            <a:pPr marL="0" indent="0">
              <a:lnSpc>
                <a:spcPct val="90000"/>
              </a:lnSpc>
              <a:buNone/>
            </a:pPr>
            <a:endParaRPr lang="en-GB" sz="1200" dirty="0">
              <a:solidFill>
                <a:srgbClr val="00206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0" indent="0">
              <a:lnSpc>
                <a:spcPct val="90000"/>
              </a:lnSpc>
              <a:buNone/>
            </a:pPr>
            <a:endParaRPr lang="en-GB" sz="1200" dirty="0">
              <a:solidFill>
                <a:srgbClr val="00206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0" indent="0">
              <a:lnSpc>
                <a:spcPct val="90000"/>
              </a:lnSpc>
              <a:buNone/>
            </a:pPr>
            <a:endParaRPr lang="en-GB" sz="1100" dirty="0"/>
          </a:p>
        </p:txBody>
      </p:sp>
      <p:pic>
        <p:nvPicPr>
          <p:cNvPr id="4098" name="Picture 2" descr="Migration &amp; Music, Part 1 | Musical Space | KMUW">
            <a:extLst>
              <a:ext uri="{FF2B5EF4-FFF2-40B4-BE49-F238E27FC236}">
                <a16:creationId xmlns:a16="http://schemas.microsoft.com/office/drawing/2014/main" id="{90402C7B-2262-43A3-8EBC-A78B72505E7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5478" y="3762775"/>
            <a:ext cx="3443428" cy="2293495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ECDE9C0B-2054-42A1-843E-C62A34A78DCF}"/>
              </a:ext>
            </a:extLst>
          </p:cNvPr>
          <p:cNvSpPr/>
          <p:nvPr/>
        </p:nvSpPr>
        <p:spPr>
          <a:xfrm>
            <a:off x="5133899" y="694290"/>
            <a:ext cx="6711259" cy="3824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endParaRPr lang="en-GB" dirty="0">
              <a:solidFill>
                <a:srgbClr val="002060"/>
              </a:solidFill>
              <a:latin typeface="Century Gothic" panose="020B0502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E43F02A-DE5B-4ABA-AAFF-CC49EC8793C6}"/>
              </a:ext>
            </a:extLst>
          </p:cNvPr>
          <p:cNvSpPr txBox="1"/>
          <p:nvPr/>
        </p:nvSpPr>
        <p:spPr>
          <a:xfrm>
            <a:off x="4839003" y="157698"/>
            <a:ext cx="7118645" cy="54722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 sz="2400" dirty="0">
              <a:latin typeface="Century Gothic" panose="020B0502020202020204" pitchFamily="34" charset="0"/>
            </a:endParaRPr>
          </a:p>
          <a:p>
            <a:r>
              <a:rPr lang="en-GB" sz="2000" b="1" dirty="0">
                <a:latin typeface="Century Gothic" panose="020B0502020202020204" pitchFamily="34" charset="0"/>
              </a:rPr>
              <a:t>While I Wait (Lincoln Brewster)</a:t>
            </a:r>
          </a:p>
          <a:p>
            <a:r>
              <a:rPr lang="en-GB" sz="2000" dirty="0">
                <a:latin typeface="Century Gothic" panose="020B0502020202020204" pitchFamily="34" charset="0"/>
                <a:hlinkClick r:id="rId4"/>
              </a:rPr>
              <a:t>https://www.youtube.com/watch?v=uvSD57FJKLc</a:t>
            </a:r>
            <a:endParaRPr lang="en-GB" sz="2000" dirty="0">
              <a:latin typeface="Century Gothic" panose="020B0502020202020204" pitchFamily="34" charset="0"/>
            </a:endParaRPr>
          </a:p>
          <a:p>
            <a:endParaRPr lang="en-GB" sz="2000" dirty="0">
              <a:latin typeface="Century Gothic" panose="020B0502020202020204" pitchFamily="34" charset="0"/>
            </a:endParaRPr>
          </a:p>
          <a:p>
            <a:pPr marL="0" indent="0">
              <a:lnSpc>
                <a:spcPct val="90000"/>
              </a:lnSpc>
              <a:buNone/>
            </a:pPr>
            <a:r>
              <a:rPr lang="en-GB" sz="2000" b="1" dirty="0">
                <a:solidFill>
                  <a:srgbClr val="002060"/>
                </a:solidFill>
                <a:latin typeface="Century Gothic" panose="020B0502020202020204" pitchFamily="34" charset="0"/>
                <a:cs typeface="Segoe UI" panose="020B0502040204020203" pitchFamily="34" charset="0"/>
              </a:rPr>
              <a:t>Those Who Wait</a:t>
            </a:r>
          </a:p>
          <a:p>
            <a:pPr marL="0" indent="0">
              <a:lnSpc>
                <a:spcPct val="90000"/>
              </a:lnSpc>
              <a:buNone/>
            </a:pPr>
            <a:r>
              <a:rPr lang="en-GB" sz="2000" dirty="0">
                <a:solidFill>
                  <a:srgbClr val="002060"/>
                </a:solidFill>
                <a:latin typeface="Century Gothic" panose="020B0502020202020204" pitchFamily="34" charset="0"/>
                <a:cs typeface="Segoe UI" panose="020B0502040204020203" pitchFamily="34" charset="0"/>
                <a:hlinkClick r:id="rId5"/>
              </a:rPr>
              <a:t>https://www.youtube.com/watch?v=Cun9t5Z_zHU</a:t>
            </a:r>
            <a:endParaRPr lang="en-GB" sz="2000" dirty="0">
              <a:solidFill>
                <a:srgbClr val="002060"/>
              </a:solidFill>
              <a:latin typeface="Century Gothic" panose="020B0502020202020204" pitchFamily="34" charset="0"/>
              <a:cs typeface="Segoe UI" panose="020B0502040204020203" pitchFamily="34" charset="0"/>
            </a:endParaRPr>
          </a:p>
          <a:p>
            <a:pPr marL="0" indent="0">
              <a:lnSpc>
                <a:spcPct val="90000"/>
              </a:lnSpc>
              <a:buNone/>
            </a:pPr>
            <a:endParaRPr lang="en-GB" sz="2000" dirty="0">
              <a:solidFill>
                <a:srgbClr val="002060"/>
              </a:solidFill>
              <a:latin typeface="Century Gothic" panose="020B0502020202020204" pitchFamily="34" charset="0"/>
              <a:cs typeface="Segoe UI" panose="020B0502040204020203" pitchFamily="34" charset="0"/>
            </a:endParaRPr>
          </a:p>
          <a:p>
            <a:pPr marL="0" indent="0">
              <a:lnSpc>
                <a:spcPct val="90000"/>
              </a:lnSpc>
              <a:buNone/>
            </a:pPr>
            <a:r>
              <a:rPr lang="en-GB" sz="2000" b="1" dirty="0">
                <a:solidFill>
                  <a:srgbClr val="002060"/>
                </a:solidFill>
                <a:latin typeface="Century Gothic" panose="020B0502020202020204" pitchFamily="34" charset="0"/>
                <a:cs typeface="Segoe UI" panose="020B0502040204020203" pitchFamily="34" charset="0"/>
              </a:rPr>
              <a:t>Wait on You</a:t>
            </a:r>
          </a:p>
          <a:p>
            <a:pPr marL="0" indent="0">
              <a:lnSpc>
                <a:spcPct val="90000"/>
              </a:lnSpc>
              <a:buNone/>
            </a:pPr>
            <a:r>
              <a:rPr lang="en-GB" sz="2000" dirty="0">
                <a:solidFill>
                  <a:srgbClr val="002060"/>
                </a:solidFill>
                <a:latin typeface="Century Gothic" panose="020B0502020202020204" pitchFamily="34" charset="0"/>
                <a:cs typeface="Segoe UI" panose="020B0502040204020203" pitchFamily="34" charset="0"/>
                <a:hlinkClick r:id="rId6"/>
              </a:rPr>
              <a:t>https://www.youtube.com/watch?v=sAHnUUGMIcs</a:t>
            </a:r>
            <a:endParaRPr lang="en-GB" sz="2000" dirty="0">
              <a:solidFill>
                <a:srgbClr val="002060"/>
              </a:solidFill>
              <a:latin typeface="Century Gothic" panose="020B0502020202020204" pitchFamily="34" charset="0"/>
              <a:cs typeface="Segoe UI" panose="020B0502040204020203" pitchFamily="34" charset="0"/>
            </a:endParaRPr>
          </a:p>
          <a:p>
            <a:pPr marL="0" indent="0">
              <a:lnSpc>
                <a:spcPct val="90000"/>
              </a:lnSpc>
              <a:buNone/>
            </a:pPr>
            <a:endParaRPr lang="en-GB" sz="2000" dirty="0">
              <a:solidFill>
                <a:srgbClr val="002060"/>
              </a:solidFill>
              <a:latin typeface="Century Gothic" panose="020B0502020202020204" pitchFamily="34" charset="0"/>
              <a:cs typeface="Segoe UI" panose="020B0502040204020203" pitchFamily="34" charset="0"/>
            </a:endParaRPr>
          </a:p>
          <a:p>
            <a:pPr marL="0" indent="0">
              <a:lnSpc>
                <a:spcPct val="90000"/>
              </a:lnSpc>
              <a:buNone/>
            </a:pPr>
            <a:r>
              <a:rPr lang="en-GB" sz="2000" b="1" dirty="0">
                <a:solidFill>
                  <a:srgbClr val="002060"/>
                </a:solidFill>
                <a:latin typeface="Century Gothic" panose="020B0502020202020204" pitchFamily="34" charset="0"/>
                <a:cs typeface="Segoe UI" panose="020B0502040204020203" pitchFamily="34" charset="0"/>
              </a:rPr>
              <a:t>Patience (Chris Cornell)</a:t>
            </a:r>
          </a:p>
          <a:p>
            <a:pPr marL="0" indent="0">
              <a:lnSpc>
                <a:spcPct val="90000"/>
              </a:lnSpc>
              <a:buNone/>
            </a:pPr>
            <a:r>
              <a:rPr lang="en-GB" sz="2000" dirty="0">
                <a:solidFill>
                  <a:srgbClr val="002060"/>
                </a:solidFill>
                <a:latin typeface="Century Gothic" panose="020B0502020202020204" pitchFamily="34" charset="0"/>
                <a:cs typeface="Segoe UI" panose="020B0502040204020203" pitchFamily="34" charset="0"/>
                <a:hlinkClick r:id="rId7"/>
              </a:rPr>
              <a:t>https://www.youtube.com/watch?v=myZ32Pf-5PE</a:t>
            </a:r>
            <a:endParaRPr lang="en-GB" sz="2000" dirty="0">
              <a:solidFill>
                <a:srgbClr val="002060"/>
              </a:solidFill>
              <a:latin typeface="Century Gothic" panose="020B0502020202020204" pitchFamily="34" charset="0"/>
              <a:cs typeface="Segoe UI" panose="020B0502040204020203" pitchFamily="34" charset="0"/>
            </a:endParaRPr>
          </a:p>
          <a:p>
            <a:pPr marL="0" indent="0">
              <a:lnSpc>
                <a:spcPct val="90000"/>
              </a:lnSpc>
              <a:buNone/>
            </a:pPr>
            <a:endParaRPr lang="en-GB" sz="2000" dirty="0">
              <a:solidFill>
                <a:srgbClr val="002060"/>
              </a:solidFill>
              <a:latin typeface="Century Gothic" panose="020B0502020202020204" pitchFamily="34" charset="0"/>
              <a:cs typeface="Segoe UI" panose="020B0502040204020203" pitchFamily="34" charset="0"/>
            </a:endParaRPr>
          </a:p>
          <a:p>
            <a:r>
              <a:rPr lang="en-GB" sz="2000" b="1" dirty="0">
                <a:latin typeface="Century Gothic" panose="020B0502020202020204" pitchFamily="34" charset="0"/>
              </a:rPr>
              <a:t>Patience (Take That)</a:t>
            </a:r>
          </a:p>
          <a:p>
            <a:r>
              <a:rPr lang="en-GB" sz="2000" dirty="0">
                <a:latin typeface="Century Gothic" panose="020B0502020202020204" pitchFamily="34" charset="0"/>
                <a:hlinkClick r:id="rId8"/>
              </a:rPr>
              <a:t>https://www.youtube.com/watch?v=273eSvOwpKk</a:t>
            </a:r>
            <a:endParaRPr lang="en-GB" sz="2000" dirty="0">
              <a:latin typeface="Century Gothic" panose="020B0502020202020204" pitchFamily="34" charset="0"/>
            </a:endParaRPr>
          </a:p>
          <a:p>
            <a:pPr marL="0" indent="0">
              <a:lnSpc>
                <a:spcPct val="90000"/>
              </a:lnSpc>
              <a:buNone/>
            </a:pPr>
            <a:endParaRPr lang="en-GB" sz="2400" b="1" dirty="0">
              <a:solidFill>
                <a:srgbClr val="002060"/>
              </a:solidFill>
              <a:latin typeface="Century Gothic" panose="020B0502020202020204" pitchFamily="34" charset="0"/>
              <a:cs typeface="Segoe UI" panose="020B0502040204020203" pitchFamily="34" charset="0"/>
            </a:endParaRPr>
          </a:p>
          <a:p>
            <a:endParaRPr lang="en-GB" sz="2400" dirty="0">
              <a:latin typeface="Century Gothic" panose="020B0502020202020204" pitchFamily="34" charset="0"/>
            </a:endParaRPr>
          </a:p>
          <a:p>
            <a:endParaRPr lang="en-GB" dirty="0">
              <a:latin typeface="Century Gothic" panose="020B050202020202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5550ACD-EF2C-4ADA-98C0-F5D03422D04A}"/>
              </a:ext>
            </a:extLst>
          </p:cNvPr>
          <p:cNvSpPr txBox="1"/>
          <p:nvPr/>
        </p:nvSpPr>
        <p:spPr>
          <a:xfrm>
            <a:off x="6537960" y="394335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5318830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B373F125-DEF3-41D6-9918-AB21A2ACC37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71E9F226-EB6E-48C9-ADDA-636DE4BF4EB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90581" y="485678"/>
            <a:ext cx="4174743" cy="58887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111A6107-DEFE-418D-8E10-2BA94ADDE3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43077" y="971524"/>
            <a:ext cx="3269749" cy="4624327"/>
          </a:xfrm>
        </p:spPr>
        <p:txBody>
          <a:bodyPr anchor="ctr">
            <a:normAutofit fontScale="90000"/>
          </a:bodyPr>
          <a:lstStyle/>
          <a:p>
            <a:pPr>
              <a:lnSpc>
                <a:spcPct val="90000"/>
              </a:lnSpc>
            </a:pPr>
            <a:br>
              <a:rPr lang="en-GB" sz="2200" b="1" dirty="0">
                <a:solidFill>
                  <a:srgbClr val="FFFFFF"/>
                </a:solidFill>
              </a:rPr>
            </a:br>
            <a:br>
              <a:rPr lang="en-GB" sz="2200" b="1" dirty="0">
                <a:solidFill>
                  <a:srgbClr val="FFFFFF"/>
                </a:solidFill>
              </a:rPr>
            </a:br>
            <a:br>
              <a:rPr lang="en-GB" sz="2200" b="1" dirty="0">
                <a:solidFill>
                  <a:srgbClr val="FFFFFF"/>
                </a:solidFill>
              </a:rPr>
            </a:br>
            <a:br>
              <a:rPr lang="en-GB" sz="2200" b="1" dirty="0">
                <a:solidFill>
                  <a:srgbClr val="FFFFFF"/>
                </a:solidFill>
              </a:rPr>
            </a:br>
            <a:br>
              <a:rPr lang="en-GB" sz="2200" b="1" dirty="0">
                <a:solidFill>
                  <a:srgbClr val="FFFFFF"/>
                </a:solidFill>
              </a:rPr>
            </a:br>
            <a:r>
              <a:rPr lang="en-GB" sz="2700" b="1" dirty="0">
                <a:solidFill>
                  <a:srgbClr val="FFFFFF"/>
                </a:solidFill>
                <a:latin typeface="Century Gothic" panose="020B0502020202020204" pitchFamily="34" charset="0"/>
              </a:rPr>
              <a:t>Gathering </a:t>
            </a:r>
            <a:br>
              <a:rPr lang="en-GB" sz="2700" b="1" dirty="0">
                <a:solidFill>
                  <a:srgbClr val="FFFFFF"/>
                </a:solidFill>
                <a:latin typeface="Century Gothic" panose="020B0502020202020204" pitchFamily="34" charset="0"/>
              </a:rPr>
            </a:br>
            <a:br>
              <a:rPr lang="en-GB" sz="2700" b="1" dirty="0">
                <a:solidFill>
                  <a:srgbClr val="FFFFFF"/>
                </a:solidFill>
                <a:latin typeface="Century Gothic" panose="020B0502020202020204" pitchFamily="34" charset="0"/>
              </a:rPr>
            </a:br>
            <a:r>
              <a:rPr lang="en-GB" sz="2700" b="1" dirty="0">
                <a:solidFill>
                  <a:srgbClr val="FFFFFF"/>
                </a:solidFill>
                <a:latin typeface="Century Gothic" panose="020B0502020202020204" pitchFamily="34" charset="0"/>
              </a:rPr>
              <a:t>these can be used at the beginning of each session </a:t>
            </a:r>
            <a:br>
              <a:rPr lang="en-GB" sz="2200" b="1" dirty="0">
                <a:solidFill>
                  <a:srgbClr val="FFFFFF"/>
                </a:solidFill>
              </a:rPr>
            </a:br>
            <a:br>
              <a:rPr lang="en-GB" sz="2200" b="1" dirty="0">
                <a:solidFill>
                  <a:srgbClr val="FFFFFF"/>
                </a:solidFill>
              </a:rPr>
            </a:br>
            <a:br>
              <a:rPr lang="en-GB" sz="2200" b="1" dirty="0">
                <a:solidFill>
                  <a:srgbClr val="FFFFFF"/>
                </a:solidFill>
              </a:rPr>
            </a:br>
            <a:br>
              <a:rPr lang="en-GB" sz="2200" dirty="0">
                <a:solidFill>
                  <a:srgbClr val="FFFFFF"/>
                </a:solidFill>
              </a:rPr>
            </a:br>
            <a:br>
              <a:rPr lang="en-GB" sz="2200" dirty="0">
                <a:solidFill>
                  <a:srgbClr val="FFFFFF"/>
                </a:solidFill>
              </a:rPr>
            </a:br>
            <a:br>
              <a:rPr lang="en-GB" sz="2200" dirty="0">
                <a:solidFill>
                  <a:srgbClr val="FFFFFF"/>
                </a:solidFill>
              </a:rPr>
            </a:br>
            <a:endParaRPr lang="en-GB" sz="2200" dirty="0">
              <a:solidFill>
                <a:srgbClr val="FFFFFF"/>
              </a:solidFill>
            </a:endParaRP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FF455A7F-9764-455A-A71C-26FD4859445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55905" y="571403"/>
            <a:ext cx="6436655" cy="5888772"/>
          </a:xfrm>
        </p:spPr>
        <p:txBody>
          <a:bodyPr anchor="ctr">
            <a:normAutofit fontScale="70000" lnSpcReduction="20000"/>
          </a:bodyPr>
          <a:lstStyle/>
          <a:p>
            <a:pPr marL="0" indent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900" dirty="0">
                <a:solidFill>
                  <a:srgbClr val="002060"/>
                </a:solidFill>
                <a:latin typeface="Century Gothic" panose="020B0502020202020204" pitchFamily="34" charset="0"/>
                <a:cs typeface="Segoe UI" panose="020B0502040204020203" pitchFamily="34" charset="0"/>
              </a:rPr>
              <a:t>Once everyone is set up ready for worship you may want to start by lighting a candle, followed by one of these: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GB" sz="2900" dirty="0">
              <a:solidFill>
                <a:srgbClr val="002060"/>
              </a:solidFill>
              <a:latin typeface="Century Gothic" panose="020B0502020202020204" pitchFamily="34" charset="0"/>
              <a:cs typeface="Segoe UI" panose="020B0502040204020203" pitchFamily="34" charset="0"/>
            </a:endParaRP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GB" sz="2900" dirty="0">
                <a:solidFill>
                  <a:srgbClr val="002060"/>
                </a:solidFill>
                <a:latin typeface="Century Gothic" panose="020B0502020202020204" pitchFamily="34" charset="0"/>
                <a:cs typeface="Segoe UI" panose="020B0502040204020203" pitchFamily="34" charset="0"/>
              </a:rPr>
              <a:t>Leader: Peace be with you.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900" dirty="0">
                <a:solidFill>
                  <a:srgbClr val="002060"/>
                </a:solidFill>
                <a:latin typeface="Century Gothic" panose="020B0502020202020204" pitchFamily="34" charset="0"/>
                <a:cs typeface="Segoe UI" panose="020B0502040204020203" pitchFamily="34" charset="0"/>
              </a:rPr>
              <a:t>     Pupils:  </a:t>
            </a:r>
            <a:r>
              <a:rPr lang="en-GB" sz="2900" b="1" dirty="0">
                <a:solidFill>
                  <a:srgbClr val="002060"/>
                </a:solidFill>
                <a:latin typeface="Century Gothic" panose="020B0502020202020204" pitchFamily="34" charset="0"/>
                <a:cs typeface="Segoe UI" panose="020B0502040204020203" pitchFamily="34" charset="0"/>
              </a:rPr>
              <a:t>And also with you.</a:t>
            </a: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GB" sz="2900" dirty="0">
              <a:solidFill>
                <a:srgbClr val="002060"/>
              </a:solidFill>
              <a:latin typeface="Century Gothic" panose="020B0502020202020204" pitchFamily="34" charset="0"/>
              <a:cs typeface="Segoe UI" panose="020B0502040204020203" pitchFamily="34" charset="0"/>
            </a:endParaRP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GB" sz="2900" dirty="0">
                <a:solidFill>
                  <a:srgbClr val="002060"/>
                </a:solidFill>
                <a:latin typeface="Century Gothic" panose="020B0502020202020204" pitchFamily="34" charset="0"/>
                <a:cs typeface="Segoe UI" panose="020B0502040204020203" pitchFamily="34" charset="0"/>
              </a:rPr>
              <a:t>Leader: Welcome everyone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900" dirty="0">
                <a:solidFill>
                  <a:srgbClr val="002060"/>
                </a:solidFill>
                <a:latin typeface="Century Gothic" panose="020B0502020202020204" pitchFamily="34" charset="0"/>
                <a:cs typeface="Segoe UI" panose="020B0502040204020203" pitchFamily="34" charset="0"/>
              </a:rPr>
              <a:t>     Pupils: </a:t>
            </a:r>
            <a:r>
              <a:rPr lang="en-GB" sz="2900" b="1" dirty="0">
                <a:solidFill>
                  <a:srgbClr val="002060"/>
                </a:solidFill>
                <a:latin typeface="Century Gothic" panose="020B0502020202020204" pitchFamily="34" charset="0"/>
                <a:cs typeface="Segoe UI" panose="020B0502040204020203" pitchFamily="34" charset="0"/>
              </a:rPr>
              <a:t>It is good to be here together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GB" sz="2900" dirty="0">
              <a:solidFill>
                <a:srgbClr val="002060"/>
              </a:solidFill>
              <a:latin typeface="Century Gothic" panose="020B0502020202020204" pitchFamily="34" charset="0"/>
              <a:cs typeface="Segoe UI" panose="020B0502040204020203" pitchFamily="34" charset="0"/>
            </a:endParaRP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GB" sz="2900" dirty="0">
                <a:solidFill>
                  <a:srgbClr val="002060"/>
                </a:solidFill>
                <a:latin typeface="Century Gothic" panose="020B0502020202020204" pitchFamily="34" charset="0"/>
                <a:cs typeface="Segoe UI" panose="020B0502040204020203" pitchFamily="34" charset="0"/>
              </a:rPr>
              <a:t>Play a ‘Welcome’ song as children settle.  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GB" sz="2900" dirty="0">
              <a:solidFill>
                <a:srgbClr val="002060"/>
              </a:solidFill>
              <a:latin typeface="Century Gothic" panose="020B0502020202020204" pitchFamily="34" charset="0"/>
              <a:cs typeface="Segoe UI" panose="020B0502040204020203" pitchFamily="34" charset="0"/>
            </a:endParaRP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GB" sz="2900" b="1" dirty="0">
                <a:solidFill>
                  <a:srgbClr val="002060"/>
                </a:solidFill>
                <a:latin typeface="Century Gothic" panose="020B0502020202020204" pitchFamily="34" charset="0"/>
                <a:cs typeface="Segoe UI" panose="020B0502040204020203" pitchFamily="34" charset="0"/>
              </a:rPr>
              <a:t>We meet in the name of God:</a:t>
            </a:r>
          </a:p>
          <a:p>
            <a:pPr marL="324000" lvl="1" indent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900" b="1" dirty="0">
                <a:solidFill>
                  <a:srgbClr val="002060"/>
                </a:solidFill>
                <a:latin typeface="Century Gothic" panose="020B0502020202020204" pitchFamily="34" charset="0"/>
                <a:cs typeface="Segoe UI" panose="020B0502040204020203" pitchFamily="34" charset="0"/>
              </a:rPr>
              <a:t>God the Father,</a:t>
            </a:r>
          </a:p>
          <a:p>
            <a:pPr marL="324000" lvl="1" indent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900" b="1" dirty="0">
                <a:solidFill>
                  <a:srgbClr val="002060"/>
                </a:solidFill>
                <a:latin typeface="Century Gothic" panose="020B0502020202020204" pitchFamily="34" charset="0"/>
                <a:cs typeface="Segoe UI" panose="020B0502040204020203" pitchFamily="34" charset="0"/>
              </a:rPr>
              <a:t>God the Son,</a:t>
            </a:r>
          </a:p>
          <a:p>
            <a:pPr marL="324000" lvl="1" indent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900" b="1" dirty="0">
                <a:solidFill>
                  <a:srgbClr val="002060"/>
                </a:solidFill>
                <a:latin typeface="Century Gothic" panose="020B0502020202020204" pitchFamily="34" charset="0"/>
                <a:cs typeface="Segoe UI" panose="020B0502040204020203" pitchFamily="34" charset="0"/>
              </a:rPr>
              <a:t>God the Spirit:</a:t>
            </a:r>
          </a:p>
          <a:p>
            <a:pPr marL="324000" lvl="1" indent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900" b="1" dirty="0">
                <a:solidFill>
                  <a:srgbClr val="002060"/>
                </a:solidFill>
                <a:latin typeface="Century Gothic" panose="020B0502020202020204" pitchFamily="34" charset="0"/>
                <a:cs typeface="Segoe UI" panose="020B0502040204020203" pitchFamily="34" charset="0"/>
              </a:rPr>
              <a:t>God is one.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GB" sz="2900" dirty="0">
              <a:solidFill>
                <a:srgbClr val="002060"/>
              </a:solidFill>
              <a:latin typeface="Century Gothic" panose="020B0502020202020204" pitchFamily="34" charset="0"/>
              <a:cs typeface="Segoe UI" panose="020B0502040204020203" pitchFamily="34" charset="0"/>
            </a:endParaRP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GB" sz="2900" dirty="0">
                <a:solidFill>
                  <a:srgbClr val="002060"/>
                </a:solidFill>
                <a:latin typeface="Century Gothic" panose="020B0502020202020204" pitchFamily="34" charset="0"/>
                <a:cs typeface="Segoe UI" panose="020B0502040204020203" pitchFamily="34" charset="0"/>
              </a:rPr>
              <a:t>Sign: ‘Welcome everybody here’ in BSL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GB" sz="2900" dirty="0"/>
          </a:p>
          <a:p>
            <a:pPr marL="0" indent="0">
              <a:lnSpc>
                <a:spcPct val="90000"/>
              </a:lnSpc>
              <a:buNone/>
            </a:pPr>
            <a:endParaRPr lang="en-GB" sz="1100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C0D0413-29BD-4473-8832-3D2A945F1B1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1513" y="4466075"/>
            <a:ext cx="1432684" cy="175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25046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B373F125-DEF3-41D6-9918-AB21A2ACC37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71E9F226-EB6E-48C9-ADDA-636DE4BF4EB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90581" y="485678"/>
            <a:ext cx="4174743" cy="58887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111A6107-DEFE-418D-8E10-2BA94ADDE3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43077" y="971524"/>
            <a:ext cx="3269749" cy="4624327"/>
          </a:xfrm>
        </p:spPr>
        <p:txBody>
          <a:bodyPr anchor="ctr">
            <a:normAutofit fontScale="90000"/>
          </a:bodyPr>
          <a:lstStyle/>
          <a:p>
            <a:pPr>
              <a:lnSpc>
                <a:spcPct val="90000"/>
              </a:lnSpc>
            </a:pPr>
            <a:br>
              <a:rPr lang="en-GB" sz="2200" b="1" dirty="0">
                <a:solidFill>
                  <a:srgbClr val="FFFFFF"/>
                </a:solidFill>
              </a:rPr>
            </a:br>
            <a:br>
              <a:rPr lang="en-GB" sz="2200" b="1" dirty="0">
                <a:solidFill>
                  <a:srgbClr val="FFFFFF"/>
                </a:solidFill>
              </a:rPr>
            </a:br>
            <a:br>
              <a:rPr lang="en-GB" sz="2200" b="1" dirty="0">
                <a:solidFill>
                  <a:srgbClr val="FFFFFF"/>
                </a:solidFill>
              </a:rPr>
            </a:br>
            <a:br>
              <a:rPr lang="en-GB" sz="2200" b="1" dirty="0">
                <a:solidFill>
                  <a:srgbClr val="FFFFFF"/>
                </a:solidFill>
              </a:rPr>
            </a:br>
            <a:br>
              <a:rPr lang="en-GB" sz="2200" b="1" dirty="0">
                <a:solidFill>
                  <a:srgbClr val="FFFFFF"/>
                </a:solidFill>
              </a:rPr>
            </a:br>
            <a:r>
              <a:rPr lang="en-GB" sz="2700" b="1" dirty="0">
                <a:solidFill>
                  <a:srgbClr val="FFFFFF"/>
                </a:solidFill>
                <a:latin typeface="Century Gothic" panose="020B0502020202020204" pitchFamily="34" charset="0"/>
              </a:rPr>
              <a:t>Gathering </a:t>
            </a:r>
            <a:br>
              <a:rPr lang="en-GB" sz="2700" b="1" dirty="0">
                <a:solidFill>
                  <a:srgbClr val="FFFFFF"/>
                </a:solidFill>
                <a:latin typeface="Century Gothic" panose="020B0502020202020204" pitchFamily="34" charset="0"/>
              </a:rPr>
            </a:br>
            <a:br>
              <a:rPr lang="en-GB" sz="2700" b="1" dirty="0">
                <a:solidFill>
                  <a:srgbClr val="FFFFFF"/>
                </a:solidFill>
                <a:latin typeface="Century Gothic" panose="020B0502020202020204" pitchFamily="34" charset="0"/>
              </a:rPr>
            </a:br>
            <a:r>
              <a:rPr lang="en-GB" sz="2700" b="1" dirty="0">
                <a:solidFill>
                  <a:srgbClr val="FFFFFF"/>
                </a:solidFill>
                <a:latin typeface="Century Gothic" panose="020B0502020202020204" pitchFamily="34" charset="0"/>
              </a:rPr>
              <a:t>these can be used at the beginning of each session </a:t>
            </a:r>
            <a:br>
              <a:rPr lang="en-GB" sz="2200" b="1" dirty="0">
                <a:solidFill>
                  <a:srgbClr val="FFFFFF"/>
                </a:solidFill>
              </a:rPr>
            </a:br>
            <a:br>
              <a:rPr lang="en-GB" sz="2200" b="1" dirty="0">
                <a:solidFill>
                  <a:srgbClr val="FFFFFF"/>
                </a:solidFill>
              </a:rPr>
            </a:br>
            <a:br>
              <a:rPr lang="en-GB" sz="2200" b="1" dirty="0">
                <a:solidFill>
                  <a:srgbClr val="FFFFFF"/>
                </a:solidFill>
              </a:rPr>
            </a:br>
            <a:br>
              <a:rPr lang="en-GB" sz="2200" dirty="0">
                <a:solidFill>
                  <a:srgbClr val="FFFFFF"/>
                </a:solidFill>
              </a:rPr>
            </a:br>
            <a:br>
              <a:rPr lang="en-GB" sz="2200" dirty="0">
                <a:solidFill>
                  <a:srgbClr val="FFFFFF"/>
                </a:solidFill>
              </a:rPr>
            </a:br>
            <a:br>
              <a:rPr lang="en-GB" sz="2200" dirty="0">
                <a:solidFill>
                  <a:srgbClr val="FFFFFF"/>
                </a:solidFill>
              </a:rPr>
            </a:br>
            <a:endParaRPr lang="en-GB" sz="2200" dirty="0">
              <a:solidFill>
                <a:srgbClr val="FFFFFF"/>
              </a:solidFill>
            </a:endParaRP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FF455A7F-9764-455A-A71C-26FD4859445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55905" y="485678"/>
            <a:ext cx="6436655" cy="5888772"/>
          </a:xfrm>
        </p:spPr>
        <p:txBody>
          <a:bodyPr anchor="ctr">
            <a:normAutofit/>
          </a:bodyPr>
          <a:lstStyle/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GB" dirty="0">
                <a:solidFill>
                  <a:srgbClr val="002060"/>
                </a:solidFill>
                <a:latin typeface="Century Gothic" panose="020B0502020202020204" pitchFamily="34" charset="0"/>
                <a:cs typeface="Segoe UI" panose="020B0502040204020203" pitchFamily="34" charset="0"/>
              </a:rPr>
              <a:t>Christ the light of the world is here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dirty="0">
                <a:solidFill>
                  <a:srgbClr val="002060"/>
                </a:solidFill>
                <a:latin typeface="Century Gothic" panose="020B0502020202020204" pitchFamily="34" charset="0"/>
                <a:cs typeface="Segoe UI" panose="020B0502040204020203" pitchFamily="34" charset="0"/>
              </a:rPr>
              <a:t>     God help us to speak positive words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dirty="0">
                <a:solidFill>
                  <a:srgbClr val="002060"/>
                </a:solidFill>
                <a:latin typeface="Century Gothic" panose="020B0502020202020204" pitchFamily="34" charset="0"/>
                <a:cs typeface="Segoe UI" panose="020B0502040204020203" pitchFamily="34" charset="0"/>
              </a:rPr>
              <a:t>     To share peace with everyone 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dirty="0">
                <a:solidFill>
                  <a:srgbClr val="002060"/>
                </a:solidFill>
                <a:latin typeface="Century Gothic" panose="020B0502020202020204" pitchFamily="34" charset="0"/>
                <a:cs typeface="Segoe UI" panose="020B0502040204020203" pitchFamily="34" charset="0"/>
              </a:rPr>
              <a:t>     To remember that you are with us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dirty="0">
                <a:solidFill>
                  <a:srgbClr val="002060"/>
                </a:solidFill>
                <a:latin typeface="Century Gothic" panose="020B0502020202020204" pitchFamily="34" charset="0"/>
                <a:cs typeface="Segoe UI" panose="020B0502040204020203" pitchFamily="34" charset="0"/>
              </a:rPr>
              <a:t>     </a:t>
            </a:r>
            <a:r>
              <a:rPr lang="en-GB" b="1" dirty="0">
                <a:solidFill>
                  <a:srgbClr val="002060"/>
                </a:solidFill>
                <a:latin typeface="Century Gothic" panose="020B0502020202020204" pitchFamily="34" charset="0"/>
                <a:cs typeface="Segoe UI" panose="020B0502040204020203" pitchFamily="34" charset="0"/>
              </a:rPr>
              <a:t>Let us celebrate what God has made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GB" dirty="0">
              <a:solidFill>
                <a:srgbClr val="002060"/>
              </a:solidFill>
              <a:latin typeface="Century Gothic" panose="020B0502020202020204" pitchFamily="34" charset="0"/>
              <a:cs typeface="Segoe UI" panose="020B0502040204020203" pitchFamily="34" charset="0"/>
            </a:endParaRP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GB" dirty="0">
                <a:solidFill>
                  <a:srgbClr val="002060"/>
                </a:solidFill>
                <a:latin typeface="Century Gothic" panose="020B0502020202020204" pitchFamily="34" charset="0"/>
                <a:cs typeface="Segoe UI" panose="020B0502040204020203" pitchFamily="34" charset="0"/>
              </a:rPr>
              <a:t>Let’s remember to show God’s love, 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dirty="0">
                <a:solidFill>
                  <a:srgbClr val="002060"/>
                </a:solidFill>
                <a:latin typeface="Century Gothic" panose="020B0502020202020204" pitchFamily="34" charset="0"/>
                <a:cs typeface="Segoe UI" panose="020B0502040204020203" pitchFamily="34" charset="0"/>
              </a:rPr>
              <a:t>     </a:t>
            </a:r>
            <a:r>
              <a:rPr lang="en-GB" b="1" dirty="0">
                <a:solidFill>
                  <a:srgbClr val="002060"/>
                </a:solidFill>
                <a:latin typeface="Century Gothic" panose="020B0502020202020204" pitchFamily="34" charset="0"/>
                <a:cs typeface="Segoe UI" panose="020B0502040204020203" pitchFamily="34" charset="0"/>
              </a:rPr>
              <a:t>and to show a bit of heaven to everyone we meet</a:t>
            </a:r>
            <a:r>
              <a:rPr lang="en-GB" b="1" dirty="0">
                <a:latin typeface="Century Gothic" panose="020B0502020202020204" pitchFamily="34" charset="0"/>
                <a:cs typeface="Segoe UI" panose="020B0502040204020203" pitchFamily="34" charset="0"/>
              </a:rPr>
              <a:t>.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dirty="0">
                <a:latin typeface="Segoe UI" panose="020B0502040204020203" pitchFamily="34" charset="0"/>
                <a:cs typeface="Segoe UI" panose="020B0502040204020203" pitchFamily="34" charset="0"/>
              </a:rPr>
              <a:t>                                                                                        </a:t>
            </a:r>
            <a:endParaRPr lang="en-GB" sz="2900" dirty="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0" indent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GB" sz="2900" dirty="0"/>
          </a:p>
          <a:p>
            <a:pPr marL="0" indent="0">
              <a:lnSpc>
                <a:spcPct val="90000"/>
              </a:lnSpc>
              <a:buNone/>
            </a:pPr>
            <a:endParaRPr lang="en-GB" sz="1100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C0D0413-29BD-4473-8832-3D2A945F1B1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1513" y="4466075"/>
            <a:ext cx="1432684" cy="175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805490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B373F125-DEF3-41D6-9918-AB21A2ACC37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71E9F226-EB6E-48C9-ADDA-636DE4BF4EB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90581" y="485678"/>
            <a:ext cx="4174743" cy="58887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111A6107-DEFE-418D-8E10-2BA94ADDE3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59157" y="1113764"/>
            <a:ext cx="3269749" cy="4624327"/>
          </a:xfrm>
        </p:spPr>
        <p:txBody>
          <a:bodyPr anchor="ctr">
            <a:normAutofit/>
          </a:bodyPr>
          <a:lstStyle/>
          <a:p>
            <a:pPr>
              <a:lnSpc>
                <a:spcPct val="90000"/>
              </a:lnSpc>
            </a:pPr>
            <a:br>
              <a:rPr lang="en-GB" sz="2500" b="1" dirty="0">
                <a:solidFill>
                  <a:srgbClr val="FFFFFF"/>
                </a:solidFill>
              </a:rPr>
            </a:br>
            <a:br>
              <a:rPr lang="en-GB" sz="2500" b="1" dirty="0">
                <a:solidFill>
                  <a:srgbClr val="FFFFFF"/>
                </a:solidFill>
              </a:rPr>
            </a:br>
            <a:br>
              <a:rPr lang="en-GB" sz="2500" b="1" dirty="0">
                <a:solidFill>
                  <a:srgbClr val="FFFFFF"/>
                </a:solidFill>
                <a:latin typeface="Arial Rounded MT Bold" panose="020F0704030504030204" pitchFamily="34" charset="0"/>
              </a:rPr>
            </a:br>
            <a:r>
              <a:rPr lang="en-GB" sz="2500" b="1" dirty="0">
                <a:solidFill>
                  <a:srgbClr val="FFFFFF"/>
                </a:solidFill>
                <a:latin typeface="Century Gothic" panose="020B0502020202020204" pitchFamily="34" charset="0"/>
              </a:rPr>
              <a:t>Sending</a:t>
            </a:r>
            <a:br>
              <a:rPr lang="en-GB" sz="2500" b="1" dirty="0">
                <a:solidFill>
                  <a:srgbClr val="FFFFFF"/>
                </a:solidFill>
                <a:latin typeface="Century Gothic" panose="020B0502020202020204" pitchFamily="34" charset="0"/>
              </a:rPr>
            </a:br>
            <a:br>
              <a:rPr lang="en-GB" sz="2500" b="1" dirty="0">
                <a:solidFill>
                  <a:srgbClr val="FFFFFF"/>
                </a:solidFill>
                <a:latin typeface="Century Gothic" panose="020B0502020202020204" pitchFamily="34" charset="0"/>
              </a:rPr>
            </a:br>
            <a:r>
              <a:rPr kumimoji="0" lang="en-GB" sz="2500" b="1" i="0" u="none" strike="noStrike" kern="1200" cap="all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 panose="020B0502020202020204" pitchFamily="34" charset="0"/>
              </a:rPr>
              <a:t>these can be used at the End of each session</a:t>
            </a:r>
            <a:br>
              <a:rPr lang="en-GB" sz="2500" b="1" dirty="0">
                <a:solidFill>
                  <a:srgbClr val="FFFFFF"/>
                </a:solidFill>
                <a:latin typeface="Arial Rounded MT Bold" panose="020F0704030504030204" pitchFamily="34" charset="0"/>
              </a:rPr>
            </a:br>
            <a:br>
              <a:rPr lang="en-GB" sz="2500" b="1" dirty="0">
                <a:solidFill>
                  <a:srgbClr val="FFFFFF"/>
                </a:solidFill>
                <a:latin typeface="Arial Rounded MT Bold" panose="020F0704030504030204" pitchFamily="34" charset="0"/>
              </a:rPr>
            </a:br>
            <a:br>
              <a:rPr lang="en-GB" sz="2500" dirty="0">
                <a:solidFill>
                  <a:srgbClr val="FFFFFF"/>
                </a:solidFill>
                <a:latin typeface="Arial Rounded MT Bold" panose="020F0704030504030204" pitchFamily="34" charset="0"/>
              </a:rPr>
            </a:br>
            <a:br>
              <a:rPr lang="en-GB" sz="2500" dirty="0">
                <a:solidFill>
                  <a:srgbClr val="FFFFFF"/>
                </a:solidFill>
              </a:rPr>
            </a:br>
            <a:br>
              <a:rPr lang="en-GB" sz="2500" dirty="0">
                <a:solidFill>
                  <a:srgbClr val="FFFFFF"/>
                </a:solidFill>
              </a:rPr>
            </a:br>
            <a:endParaRPr lang="en-GB" sz="2500" dirty="0">
              <a:solidFill>
                <a:srgbClr val="FFFFFF"/>
              </a:solidFill>
            </a:endParaRP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FF455A7F-9764-455A-A71C-26FD4859445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86199" y="969228"/>
            <a:ext cx="6346644" cy="5888772"/>
          </a:xfrm>
        </p:spPr>
        <p:txBody>
          <a:bodyPr anchor="ctr">
            <a:normAutofit lnSpcReduction="10000"/>
          </a:bodyPr>
          <a:lstStyle/>
          <a:p>
            <a:pPr marL="0" indent="0">
              <a:lnSpc>
                <a:spcPct val="90000"/>
              </a:lnSpc>
              <a:spcBef>
                <a:spcPts val="0"/>
              </a:spcBef>
              <a:buNone/>
            </a:pPr>
            <a:r>
              <a:rPr lang="en-GB" sz="1600" dirty="0">
                <a:solidFill>
                  <a:srgbClr val="002060"/>
                </a:solidFill>
                <a:latin typeface="Century Gothic" panose="020B0502020202020204" pitchFamily="34" charset="0"/>
                <a:cs typeface="Segoe UI" panose="020B0502040204020203" pitchFamily="34" charset="0"/>
              </a:rPr>
              <a:t>You may want to end your time together with one of these short prayers or blessings:</a:t>
            </a:r>
          </a:p>
          <a:p>
            <a:pPr marL="0" indent="0">
              <a:lnSpc>
                <a:spcPct val="90000"/>
              </a:lnSpc>
              <a:spcBef>
                <a:spcPts val="0"/>
              </a:spcBef>
              <a:buNone/>
            </a:pPr>
            <a:endParaRPr lang="en-GB" sz="1600" dirty="0">
              <a:solidFill>
                <a:srgbClr val="002060"/>
              </a:solidFill>
              <a:latin typeface="Century Gothic" panose="020B0502020202020204" pitchFamily="34" charset="0"/>
              <a:cs typeface="Segoe UI" panose="020B0502040204020203" pitchFamily="34" charset="0"/>
            </a:endParaRPr>
          </a:p>
          <a:p>
            <a:pPr marL="0" indent="0">
              <a:lnSpc>
                <a:spcPct val="90000"/>
              </a:lnSpc>
              <a:spcBef>
                <a:spcPts val="0"/>
              </a:spcBef>
              <a:buNone/>
            </a:pPr>
            <a:r>
              <a:rPr lang="en-GB" sz="1600" dirty="0">
                <a:solidFill>
                  <a:srgbClr val="002060"/>
                </a:solidFill>
                <a:latin typeface="Century Gothic" panose="020B0502020202020204" pitchFamily="34" charset="0"/>
                <a:cs typeface="Segoe UI" panose="020B0502040204020203" pitchFamily="34" charset="0"/>
              </a:rPr>
              <a:t>As we end this time</a:t>
            </a:r>
          </a:p>
          <a:p>
            <a:pPr marL="0" indent="0">
              <a:lnSpc>
                <a:spcPct val="90000"/>
              </a:lnSpc>
              <a:spcBef>
                <a:spcPts val="0"/>
              </a:spcBef>
              <a:buNone/>
            </a:pPr>
            <a:r>
              <a:rPr lang="en-GB" sz="1600" dirty="0">
                <a:solidFill>
                  <a:srgbClr val="002060"/>
                </a:solidFill>
                <a:latin typeface="Century Gothic" panose="020B0502020202020204" pitchFamily="34" charset="0"/>
                <a:cs typeface="Segoe UI" panose="020B0502040204020203" pitchFamily="34" charset="0"/>
              </a:rPr>
              <a:t>May we live with your love </a:t>
            </a:r>
          </a:p>
          <a:p>
            <a:pPr marL="0" indent="0">
              <a:lnSpc>
                <a:spcPct val="90000"/>
              </a:lnSpc>
              <a:spcBef>
                <a:spcPts val="0"/>
              </a:spcBef>
              <a:buNone/>
            </a:pPr>
            <a:r>
              <a:rPr lang="en-GB" sz="1600" dirty="0">
                <a:solidFill>
                  <a:srgbClr val="002060"/>
                </a:solidFill>
                <a:latin typeface="Century Gothic" panose="020B0502020202020204" pitchFamily="34" charset="0"/>
                <a:cs typeface="Segoe UI" panose="020B0502040204020203" pitchFamily="34" charset="0"/>
              </a:rPr>
              <a:t>Build on your truth</a:t>
            </a:r>
          </a:p>
          <a:p>
            <a:pPr marL="0" indent="0">
              <a:lnSpc>
                <a:spcPct val="90000"/>
              </a:lnSpc>
              <a:spcBef>
                <a:spcPts val="0"/>
              </a:spcBef>
              <a:buNone/>
            </a:pPr>
            <a:r>
              <a:rPr lang="en-GB" sz="1600" dirty="0">
                <a:solidFill>
                  <a:srgbClr val="002060"/>
                </a:solidFill>
                <a:latin typeface="Century Gothic" panose="020B0502020202020204" pitchFamily="34" charset="0"/>
                <a:cs typeface="Segoe UI" panose="020B0502040204020203" pitchFamily="34" charset="0"/>
              </a:rPr>
              <a:t>Share your forgiveness </a:t>
            </a:r>
          </a:p>
          <a:p>
            <a:pPr marL="0" indent="0">
              <a:lnSpc>
                <a:spcPct val="90000"/>
              </a:lnSpc>
              <a:spcBef>
                <a:spcPts val="0"/>
              </a:spcBef>
              <a:buNone/>
            </a:pPr>
            <a:r>
              <a:rPr lang="en-GB" sz="1600" dirty="0">
                <a:solidFill>
                  <a:srgbClr val="002060"/>
                </a:solidFill>
                <a:latin typeface="Century Gothic" panose="020B0502020202020204" pitchFamily="34" charset="0"/>
                <a:cs typeface="Segoe UI" panose="020B0502040204020203" pitchFamily="34" charset="0"/>
              </a:rPr>
              <a:t>Rest in your peace</a:t>
            </a:r>
          </a:p>
          <a:p>
            <a:pPr marL="0" indent="0">
              <a:lnSpc>
                <a:spcPct val="90000"/>
              </a:lnSpc>
              <a:spcBef>
                <a:spcPts val="0"/>
              </a:spcBef>
              <a:buNone/>
            </a:pPr>
            <a:r>
              <a:rPr lang="en-GB" sz="1600" dirty="0">
                <a:solidFill>
                  <a:srgbClr val="002060"/>
                </a:solidFill>
                <a:latin typeface="Century Gothic" panose="020B0502020202020204" pitchFamily="34" charset="0"/>
                <a:cs typeface="Segoe UI" panose="020B0502040204020203" pitchFamily="34" charset="0"/>
              </a:rPr>
              <a:t>For the whole of the day.  </a:t>
            </a:r>
            <a:r>
              <a:rPr lang="en-GB" sz="1600" b="1" dirty="0">
                <a:solidFill>
                  <a:srgbClr val="002060"/>
                </a:solidFill>
                <a:latin typeface="Century Gothic" panose="020B0502020202020204" pitchFamily="34" charset="0"/>
                <a:cs typeface="Segoe UI" panose="020B0502040204020203" pitchFamily="34" charset="0"/>
              </a:rPr>
              <a:t>AMEN</a:t>
            </a:r>
          </a:p>
          <a:p>
            <a:pPr marL="0" indent="0">
              <a:lnSpc>
                <a:spcPct val="90000"/>
              </a:lnSpc>
              <a:spcBef>
                <a:spcPts val="0"/>
              </a:spcBef>
              <a:buNone/>
            </a:pPr>
            <a:endParaRPr lang="en-GB" sz="1600" dirty="0">
              <a:solidFill>
                <a:srgbClr val="002060"/>
              </a:solidFill>
              <a:latin typeface="Century Gothic" panose="020B0502020202020204" pitchFamily="34" charset="0"/>
              <a:cs typeface="Segoe UI" panose="020B0502040204020203" pitchFamily="34" charset="0"/>
            </a:endParaRPr>
          </a:p>
          <a:p>
            <a:pPr marL="0" indent="0">
              <a:lnSpc>
                <a:spcPct val="90000"/>
              </a:lnSpc>
              <a:spcBef>
                <a:spcPts val="0"/>
              </a:spcBef>
              <a:buNone/>
            </a:pPr>
            <a:r>
              <a:rPr lang="en-GB" sz="1600" dirty="0">
                <a:solidFill>
                  <a:srgbClr val="002060"/>
                </a:solidFill>
                <a:latin typeface="Century Gothic" panose="020B0502020202020204" pitchFamily="34" charset="0"/>
                <a:cs typeface="Segoe UI" panose="020B0502040204020203" pitchFamily="34" charset="0"/>
              </a:rPr>
              <a:t>Thank you for this day, </a:t>
            </a:r>
          </a:p>
          <a:p>
            <a:pPr marL="0" indent="0">
              <a:lnSpc>
                <a:spcPct val="90000"/>
              </a:lnSpc>
              <a:spcBef>
                <a:spcPts val="0"/>
              </a:spcBef>
              <a:buNone/>
            </a:pPr>
            <a:r>
              <a:rPr lang="en-GB" sz="1600" dirty="0">
                <a:solidFill>
                  <a:srgbClr val="002060"/>
                </a:solidFill>
                <a:latin typeface="Century Gothic" panose="020B0502020202020204" pitchFamily="34" charset="0"/>
                <a:cs typeface="Segoe UI" panose="020B0502040204020203" pitchFamily="34" charset="0"/>
              </a:rPr>
              <a:t>For fun, friendship and learning. </a:t>
            </a:r>
          </a:p>
          <a:p>
            <a:pPr marL="0" indent="0">
              <a:lnSpc>
                <a:spcPct val="90000"/>
              </a:lnSpc>
              <a:spcBef>
                <a:spcPts val="0"/>
              </a:spcBef>
              <a:buNone/>
            </a:pPr>
            <a:r>
              <a:rPr lang="en-GB" sz="1600" dirty="0">
                <a:solidFill>
                  <a:srgbClr val="002060"/>
                </a:solidFill>
                <a:latin typeface="Century Gothic" panose="020B0502020202020204" pitchFamily="34" charset="0"/>
                <a:cs typeface="Segoe UI" panose="020B0502040204020203" pitchFamily="34" charset="0"/>
              </a:rPr>
              <a:t>We give thanks for this time </a:t>
            </a:r>
          </a:p>
          <a:p>
            <a:pPr marL="0" indent="0">
              <a:lnSpc>
                <a:spcPct val="90000"/>
              </a:lnSpc>
              <a:spcBef>
                <a:spcPts val="0"/>
              </a:spcBef>
              <a:buNone/>
            </a:pPr>
            <a:r>
              <a:rPr lang="en-GB" sz="1600" dirty="0">
                <a:solidFill>
                  <a:srgbClr val="002060"/>
                </a:solidFill>
                <a:latin typeface="Century Gothic" panose="020B0502020202020204" pitchFamily="34" charset="0"/>
                <a:cs typeface="Segoe UI" panose="020B0502040204020203" pitchFamily="34" charset="0"/>
              </a:rPr>
              <a:t>As we share peace with each other.  </a:t>
            </a:r>
            <a:r>
              <a:rPr lang="en-GB" sz="1600" b="1" dirty="0">
                <a:solidFill>
                  <a:srgbClr val="002060"/>
                </a:solidFill>
                <a:latin typeface="Century Gothic" panose="020B0502020202020204" pitchFamily="34" charset="0"/>
                <a:cs typeface="Segoe UI" panose="020B0502040204020203" pitchFamily="34" charset="0"/>
              </a:rPr>
              <a:t>AMEN</a:t>
            </a:r>
          </a:p>
          <a:p>
            <a:pPr marL="0" indent="0">
              <a:lnSpc>
                <a:spcPct val="90000"/>
              </a:lnSpc>
              <a:spcBef>
                <a:spcPts val="0"/>
              </a:spcBef>
              <a:buNone/>
            </a:pPr>
            <a:endParaRPr lang="en-GB" sz="1600" dirty="0">
              <a:solidFill>
                <a:srgbClr val="002060"/>
              </a:solidFill>
              <a:latin typeface="Century Gothic" panose="020B0502020202020204" pitchFamily="34" charset="0"/>
              <a:cs typeface="Segoe UI" panose="020B0502040204020203" pitchFamily="34" charset="0"/>
            </a:endParaRPr>
          </a:p>
          <a:p>
            <a:pPr marL="0" indent="0">
              <a:lnSpc>
                <a:spcPct val="90000"/>
              </a:lnSpc>
              <a:spcBef>
                <a:spcPts val="0"/>
              </a:spcBef>
              <a:buNone/>
            </a:pPr>
            <a:r>
              <a:rPr lang="en-GB" sz="1600" dirty="0">
                <a:solidFill>
                  <a:srgbClr val="002060"/>
                </a:solidFill>
                <a:latin typeface="Century Gothic" panose="020B0502020202020204" pitchFamily="34" charset="0"/>
                <a:cs typeface="Segoe UI" panose="020B0502040204020203" pitchFamily="34" charset="0"/>
              </a:rPr>
              <a:t>Help us as we as we move on</a:t>
            </a:r>
          </a:p>
          <a:p>
            <a:pPr marL="0" indent="0">
              <a:lnSpc>
                <a:spcPct val="90000"/>
              </a:lnSpc>
              <a:spcBef>
                <a:spcPts val="0"/>
              </a:spcBef>
              <a:buNone/>
            </a:pPr>
            <a:r>
              <a:rPr lang="en-GB" sz="1600" dirty="0">
                <a:solidFill>
                  <a:srgbClr val="002060"/>
                </a:solidFill>
                <a:latin typeface="Century Gothic" panose="020B0502020202020204" pitchFamily="34" charset="0"/>
                <a:cs typeface="Segoe UI" panose="020B0502040204020203" pitchFamily="34" charset="0"/>
              </a:rPr>
              <a:t>To carry hope in us for the day</a:t>
            </a:r>
          </a:p>
          <a:p>
            <a:pPr marL="0" indent="0">
              <a:lnSpc>
                <a:spcPct val="90000"/>
              </a:lnSpc>
              <a:spcBef>
                <a:spcPts val="0"/>
              </a:spcBef>
              <a:buNone/>
            </a:pPr>
            <a:r>
              <a:rPr lang="en-GB" sz="1600" dirty="0">
                <a:solidFill>
                  <a:srgbClr val="002060"/>
                </a:solidFill>
                <a:latin typeface="Century Gothic" panose="020B0502020202020204" pitchFamily="34" charset="0"/>
                <a:cs typeface="Segoe UI" panose="020B0502040204020203" pitchFamily="34" charset="0"/>
              </a:rPr>
              <a:t>Turning our thoughts towards others,</a:t>
            </a:r>
          </a:p>
          <a:p>
            <a:pPr marL="0" indent="0">
              <a:lnSpc>
                <a:spcPct val="90000"/>
              </a:lnSpc>
              <a:spcBef>
                <a:spcPts val="0"/>
              </a:spcBef>
              <a:buNone/>
            </a:pPr>
            <a:r>
              <a:rPr lang="en-GB" sz="1600" dirty="0">
                <a:solidFill>
                  <a:srgbClr val="002060"/>
                </a:solidFill>
                <a:latin typeface="Century Gothic" panose="020B0502020202020204" pitchFamily="34" charset="0"/>
                <a:cs typeface="Segoe UI" panose="020B0502040204020203" pitchFamily="34" charset="0"/>
              </a:rPr>
              <a:t>Our hearts towards love,</a:t>
            </a:r>
          </a:p>
          <a:p>
            <a:pPr marL="0" indent="0">
              <a:lnSpc>
                <a:spcPct val="90000"/>
              </a:lnSpc>
              <a:spcBef>
                <a:spcPts val="0"/>
              </a:spcBef>
              <a:buNone/>
            </a:pPr>
            <a:r>
              <a:rPr lang="en-GB" sz="1600" dirty="0">
                <a:solidFill>
                  <a:srgbClr val="002060"/>
                </a:solidFill>
                <a:latin typeface="Century Gothic" panose="020B0502020202020204" pitchFamily="34" charset="0"/>
                <a:cs typeface="Segoe UI" panose="020B0502040204020203" pitchFamily="34" charset="0"/>
              </a:rPr>
              <a:t>And our hands towards serving those in need. </a:t>
            </a:r>
            <a:r>
              <a:rPr lang="en-GB" sz="1600" b="1" dirty="0">
                <a:solidFill>
                  <a:srgbClr val="002060"/>
                </a:solidFill>
                <a:latin typeface="Century Gothic" panose="020B0502020202020204" pitchFamily="34" charset="0"/>
                <a:cs typeface="Segoe UI" panose="020B0502040204020203" pitchFamily="34" charset="0"/>
              </a:rPr>
              <a:t>AMEN</a:t>
            </a:r>
          </a:p>
          <a:p>
            <a:pPr marL="0" indent="0">
              <a:lnSpc>
                <a:spcPct val="90000"/>
              </a:lnSpc>
              <a:spcBef>
                <a:spcPts val="0"/>
              </a:spcBef>
              <a:buNone/>
            </a:pPr>
            <a:endParaRPr lang="en-GB" sz="1100" dirty="0"/>
          </a:p>
          <a:p>
            <a:pPr marL="0" indent="0">
              <a:lnSpc>
                <a:spcPct val="90000"/>
              </a:lnSpc>
              <a:spcBef>
                <a:spcPts val="0"/>
              </a:spcBef>
              <a:buNone/>
            </a:pPr>
            <a:endParaRPr lang="en-GB" sz="1100" dirty="0"/>
          </a:p>
          <a:p>
            <a:pPr marL="0" indent="0">
              <a:lnSpc>
                <a:spcPct val="90000"/>
              </a:lnSpc>
              <a:spcBef>
                <a:spcPts val="0"/>
              </a:spcBef>
              <a:buNone/>
            </a:pPr>
            <a:endParaRPr lang="en-GB" sz="1100" dirty="0"/>
          </a:p>
          <a:p>
            <a:pPr marL="0" indent="0">
              <a:lnSpc>
                <a:spcPct val="90000"/>
              </a:lnSpc>
              <a:spcBef>
                <a:spcPts val="0"/>
              </a:spcBef>
              <a:buNone/>
            </a:pPr>
            <a:endParaRPr lang="en-GB" sz="1100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56FA1BC-FC3D-4092-8A91-F0D549A67FA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15649" y="4333845"/>
            <a:ext cx="1542422" cy="18899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32593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B373F125-DEF3-41D6-9918-AB21A2ACC37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71E9F226-EB6E-48C9-ADDA-636DE4BF4EB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90581" y="485678"/>
            <a:ext cx="4174743" cy="58887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111A6107-DEFE-418D-8E10-2BA94ADDE3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59157" y="1113764"/>
            <a:ext cx="3269749" cy="4624327"/>
          </a:xfrm>
        </p:spPr>
        <p:txBody>
          <a:bodyPr anchor="ctr">
            <a:normAutofit/>
          </a:bodyPr>
          <a:lstStyle/>
          <a:p>
            <a:pPr>
              <a:lnSpc>
                <a:spcPct val="90000"/>
              </a:lnSpc>
            </a:pPr>
            <a:br>
              <a:rPr lang="en-GB" sz="2500" b="1" dirty="0">
                <a:solidFill>
                  <a:srgbClr val="FFFFFF"/>
                </a:solidFill>
              </a:rPr>
            </a:br>
            <a:br>
              <a:rPr lang="en-GB" sz="2500" b="1" dirty="0">
                <a:solidFill>
                  <a:srgbClr val="FFFFFF"/>
                </a:solidFill>
              </a:rPr>
            </a:br>
            <a:br>
              <a:rPr lang="en-GB" sz="2500" b="1" dirty="0">
                <a:solidFill>
                  <a:srgbClr val="FFFFFF"/>
                </a:solidFill>
                <a:latin typeface="Century Gothic" panose="020B0502020202020204" pitchFamily="34" charset="0"/>
              </a:rPr>
            </a:br>
            <a:r>
              <a:rPr lang="en-GB" sz="2500" b="1" dirty="0">
                <a:solidFill>
                  <a:srgbClr val="FFFFFF"/>
                </a:solidFill>
                <a:latin typeface="Century Gothic" panose="020B0502020202020204" pitchFamily="34" charset="0"/>
              </a:rPr>
              <a:t>Sending</a:t>
            </a:r>
            <a:br>
              <a:rPr lang="en-GB" sz="2500" b="1" dirty="0">
                <a:solidFill>
                  <a:srgbClr val="FFFFFF"/>
                </a:solidFill>
                <a:latin typeface="Century Gothic" panose="020B0502020202020204" pitchFamily="34" charset="0"/>
              </a:rPr>
            </a:br>
            <a:br>
              <a:rPr lang="en-GB" sz="2500" b="1" dirty="0">
                <a:solidFill>
                  <a:srgbClr val="FFFFFF"/>
                </a:solidFill>
                <a:latin typeface="Century Gothic" panose="020B0502020202020204" pitchFamily="34" charset="0"/>
              </a:rPr>
            </a:br>
            <a:r>
              <a:rPr kumimoji="0" lang="en-GB" sz="2500" b="1" i="0" u="none" strike="noStrike" kern="1200" cap="all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 panose="020B0502020202020204" pitchFamily="34" charset="0"/>
              </a:rPr>
              <a:t>these can be used at the End of each session</a:t>
            </a:r>
            <a:br>
              <a:rPr lang="en-GB" sz="2500" b="1" dirty="0">
                <a:solidFill>
                  <a:srgbClr val="FFFFFF"/>
                </a:solidFill>
                <a:latin typeface="Century Gothic" panose="020B0502020202020204" pitchFamily="34" charset="0"/>
              </a:rPr>
            </a:br>
            <a:br>
              <a:rPr lang="en-GB" sz="2500" b="1" dirty="0">
                <a:solidFill>
                  <a:srgbClr val="FFFFFF"/>
                </a:solidFill>
                <a:latin typeface="Arial Rounded MT Bold" panose="020F0704030504030204" pitchFamily="34" charset="0"/>
              </a:rPr>
            </a:br>
            <a:br>
              <a:rPr lang="en-GB" sz="2500" dirty="0">
                <a:solidFill>
                  <a:srgbClr val="FFFFFF"/>
                </a:solidFill>
                <a:latin typeface="Arial Rounded MT Bold" panose="020F0704030504030204" pitchFamily="34" charset="0"/>
              </a:rPr>
            </a:br>
            <a:br>
              <a:rPr lang="en-GB" sz="2500" dirty="0">
                <a:solidFill>
                  <a:srgbClr val="FFFFFF"/>
                </a:solidFill>
              </a:rPr>
            </a:br>
            <a:br>
              <a:rPr lang="en-GB" sz="2500" dirty="0">
                <a:solidFill>
                  <a:srgbClr val="FFFFFF"/>
                </a:solidFill>
              </a:rPr>
            </a:br>
            <a:endParaRPr lang="en-GB" sz="2500" dirty="0">
              <a:solidFill>
                <a:srgbClr val="FFFFFF"/>
              </a:solidFill>
            </a:endParaRP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FF455A7F-9764-455A-A71C-26FD4859445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86199" y="869854"/>
            <a:ext cx="6346644" cy="5888772"/>
          </a:xfrm>
        </p:spPr>
        <p:txBody>
          <a:bodyPr anchor="ctr">
            <a:normAutofit lnSpcReduction="10000"/>
          </a:bodyPr>
          <a:lstStyle/>
          <a:p>
            <a:pPr marL="0" indent="0">
              <a:lnSpc>
                <a:spcPct val="90000"/>
              </a:lnSpc>
              <a:spcBef>
                <a:spcPts val="0"/>
              </a:spcBef>
              <a:buNone/>
            </a:pPr>
            <a:r>
              <a:rPr lang="en-GB" sz="2000" dirty="0">
                <a:solidFill>
                  <a:srgbClr val="002060"/>
                </a:solidFill>
                <a:latin typeface="Century Gothic" panose="020B0502020202020204" pitchFamily="34" charset="0"/>
                <a:cs typeface="Segoe UI" panose="020B0502040204020203" pitchFamily="34" charset="0"/>
              </a:rPr>
              <a:t>The Lord bless us and watch over us, he is kind and helps us to show peace. </a:t>
            </a:r>
            <a:r>
              <a:rPr lang="en-GB" sz="2000" b="1" dirty="0">
                <a:solidFill>
                  <a:srgbClr val="002060"/>
                </a:solidFill>
                <a:latin typeface="Century Gothic" panose="020B0502020202020204" pitchFamily="34" charset="0"/>
                <a:cs typeface="Segoe UI" panose="020B0502040204020203" pitchFamily="34" charset="0"/>
              </a:rPr>
              <a:t>Amen</a:t>
            </a:r>
          </a:p>
          <a:p>
            <a:pPr marL="0" indent="0">
              <a:lnSpc>
                <a:spcPct val="90000"/>
              </a:lnSpc>
              <a:spcBef>
                <a:spcPts val="0"/>
              </a:spcBef>
              <a:buNone/>
            </a:pPr>
            <a:endParaRPr lang="en-GB" sz="2000" dirty="0">
              <a:solidFill>
                <a:srgbClr val="002060"/>
              </a:solidFill>
              <a:latin typeface="Century Gothic" panose="020B0502020202020204" pitchFamily="34" charset="0"/>
              <a:cs typeface="Segoe UI" panose="020B0502040204020203" pitchFamily="34" charset="0"/>
            </a:endParaRPr>
          </a:p>
          <a:p>
            <a:pPr marL="0" indent="0">
              <a:lnSpc>
                <a:spcPct val="90000"/>
              </a:lnSpc>
              <a:spcBef>
                <a:spcPts val="0"/>
              </a:spcBef>
              <a:buNone/>
            </a:pPr>
            <a:r>
              <a:rPr lang="en-GB" sz="2000" dirty="0">
                <a:solidFill>
                  <a:srgbClr val="002060"/>
                </a:solidFill>
                <a:latin typeface="Century Gothic" panose="020B0502020202020204" pitchFamily="34" charset="0"/>
                <a:cs typeface="Segoe UI" panose="020B0502040204020203" pitchFamily="34" charset="0"/>
              </a:rPr>
              <a:t>Let’s remember today to show peace and love</a:t>
            </a:r>
          </a:p>
          <a:p>
            <a:pPr marL="0" indent="0">
              <a:lnSpc>
                <a:spcPct val="90000"/>
              </a:lnSpc>
              <a:spcBef>
                <a:spcPts val="0"/>
              </a:spcBef>
              <a:buNone/>
            </a:pPr>
            <a:r>
              <a:rPr lang="en-GB" sz="2000" dirty="0">
                <a:solidFill>
                  <a:srgbClr val="002060"/>
                </a:solidFill>
                <a:latin typeface="Century Gothic" panose="020B0502020202020204" pitchFamily="34" charset="0"/>
                <a:cs typeface="Segoe UI" panose="020B0502040204020203" pitchFamily="34" charset="0"/>
              </a:rPr>
              <a:t>To forgive when others upset us</a:t>
            </a:r>
          </a:p>
          <a:p>
            <a:pPr marL="0" indent="0">
              <a:lnSpc>
                <a:spcPct val="90000"/>
              </a:lnSpc>
              <a:spcBef>
                <a:spcPts val="0"/>
              </a:spcBef>
              <a:buNone/>
            </a:pPr>
            <a:r>
              <a:rPr lang="en-GB" sz="2000" dirty="0">
                <a:solidFill>
                  <a:srgbClr val="002060"/>
                </a:solidFill>
                <a:latin typeface="Century Gothic" panose="020B0502020202020204" pitchFamily="34" charset="0"/>
                <a:cs typeface="Segoe UI" panose="020B0502040204020203" pitchFamily="34" charset="0"/>
              </a:rPr>
              <a:t>To remember that we are all equal to God</a:t>
            </a:r>
          </a:p>
          <a:p>
            <a:pPr marL="0" indent="0">
              <a:lnSpc>
                <a:spcPct val="90000"/>
              </a:lnSpc>
              <a:spcBef>
                <a:spcPts val="0"/>
              </a:spcBef>
              <a:buNone/>
            </a:pPr>
            <a:r>
              <a:rPr lang="en-GB" sz="2000" dirty="0">
                <a:solidFill>
                  <a:srgbClr val="002060"/>
                </a:solidFill>
                <a:latin typeface="Century Gothic" panose="020B0502020202020204" pitchFamily="34" charset="0"/>
                <a:cs typeface="Segoe UI" panose="020B0502040204020203" pitchFamily="34" charset="0"/>
              </a:rPr>
              <a:t>To think about what we say before we say it </a:t>
            </a:r>
          </a:p>
          <a:p>
            <a:pPr marL="0" indent="0">
              <a:lnSpc>
                <a:spcPct val="90000"/>
              </a:lnSpc>
              <a:spcBef>
                <a:spcPts val="0"/>
              </a:spcBef>
              <a:buNone/>
            </a:pPr>
            <a:r>
              <a:rPr lang="en-GB" sz="2000" dirty="0">
                <a:solidFill>
                  <a:srgbClr val="002060"/>
                </a:solidFill>
                <a:latin typeface="Century Gothic" panose="020B0502020202020204" pitchFamily="34" charset="0"/>
                <a:cs typeface="Segoe UI" panose="020B0502040204020203" pitchFamily="34" charset="0"/>
              </a:rPr>
              <a:t>To thank God for a new day</a:t>
            </a:r>
          </a:p>
          <a:p>
            <a:pPr marL="0" indent="0">
              <a:lnSpc>
                <a:spcPct val="90000"/>
              </a:lnSpc>
              <a:spcBef>
                <a:spcPts val="0"/>
              </a:spcBef>
              <a:buNone/>
            </a:pPr>
            <a:r>
              <a:rPr lang="en-GB" sz="2000" b="1" dirty="0">
                <a:solidFill>
                  <a:srgbClr val="002060"/>
                </a:solidFill>
                <a:latin typeface="Century Gothic" panose="020B0502020202020204" pitchFamily="34" charset="0"/>
                <a:cs typeface="Segoe UI" panose="020B0502040204020203" pitchFamily="34" charset="0"/>
              </a:rPr>
              <a:t>Thank you God for all your good gifts</a:t>
            </a:r>
          </a:p>
          <a:p>
            <a:pPr marL="0" indent="0">
              <a:lnSpc>
                <a:spcPct val="90000"/>
              </a:lnSpc>
              <a:spcBef>
                <a:spcPts val="0"/>
              </a:spcBef>
              <a:buNone/>
            </a:pPr>
            <a:endParaRPr lang="en-GB" sz="2000" dirty="0">
              <a:solidFill>
                <a:srgbClr val="002060"/>
              </a:solidFill>
              <a:latin typeface="Century Gothic" panose="020B0502020202020204" pitchFamily="34" charset="0"/>
              <a:cs typeface="Segoe UI" panose="020B0502040204020203" pitchFamily="34" charset="0"/>
            </a:endParaRPr>
          </a:p>
          <a:p>
            <a:pPr marL="0" indent="0">
              <a:lnSpc>
                <a:spcPct val="90000"/>
              </a:lnSpc>
              <a:spcBef>
                <a:spcPts val="0"/>
              </a:spcBef>
              <a:buNone/>
            </a:pPr>
            <a:r>
              <a:rPr lang="en-GB" sz="2000" dirty="0">
                <a:solidFill>
                  <a:srgbClr val="002060"/>
                </a:solidFill>
                <a:latin typeface="Century Gothic" panose="020B0502020202020204" pitchFamily="34" charset="0"/>
                <a:cs typeface="Segoe UI" panose="020B0502040204020203" pitchFamily="34" charset="0"/>
              </a:rPr>
              <a:t>Christ our Lord,</a:t>
            </a:r>
          </a:p>
          <a:p>
            <a:pPr marL="0" indent="0">
              <a:lnSpc>
                <a:spcPct val="90000"/>
              </a:lnSpc>
              <a:spcBef>
                <a:spcPts val="0"/>
              </a:spcBef>
              <a:buNone/>
            </a:pPr>
            <a:r>
              <a:rPr lang="en-GB" sz="2000" dirty="0">
                <a:solidFill>
                  <a:srgbClr val="002060"/>
                </a:solidFill>
                <a:latin typeface="Century Gothic" panose="020B0502020202020204" pitchFamily="34" charset="0"/>
                <a:cs typeface="Segoe UI" panose="020B0502040204020203" pitchFamily="34" charset="0"/>
              </a:rPr>
              <a:t>Just as kings bowed down and offered you gifts,</a:t>
            </a:r>
          </a:p>
          <a:p>
            <a:pPr marL="0" indent="0">
              <a:lnSpc>
                <a:spcPct val="90000"/>
              </a:lnSpc>
              <a:spcBef>
                <a:spcPts val="0"/>
              </a:spcBef>
              <a:buNone/>
            </a:pPr>
            <a:r>
              <a:rPr lang="en-GB" sz="2000" dirty="0">
                <a:solidFill>
                  <a:srgbClr val="002060"/>
                </a:solidFill>
                <a:latin typeface="Century Gothic" panose="020B0502020202020204" pitchFamily="34" charset="0"/>
                <a:cs typeface="Segoe UI" panose="020B0502040204020203" pitchFamily="34" charset="0"/>
              </a:rPr>
              <a:t>May we know your strength and peace</a:t>
            </a:r>
          </a:p>
          <a:p>
            <a:pPr marL="0" indent="0">
              <a:lnSpc>
                <a:spcPct val="90000"/>
              </a:lnSpc>
              <a:spcBef>
                <a:spcPts val="0"/>
              </a:spcBef>
              <a:buNone/>
            </a:pPr>
            <a:r>
              <a:rPr lang="en-GB" sz="2000" dirty="0">
                <a:solidFill>
                  <a:srgbClr val="002060"/>
                </a:solidFill>
                <a:latin typeface="Century Gothic" panose="020B0502020202020204" pitchFamily="34" charset="0"/>
                <a:cs typeface="Segoe UI" panose="020B0502040204020203" pitchFamily="34" charset="0"/>
              </a:rPr>
              <a:t>And see all the free gifts you have given to us</a:t>
            </a:r>
          </a:p>
          <a:p>
            <a:pPr marL="0" indent="0">
              <a:lnSpc>
                <a:spcPct val="90000"/>
              </a:lnSpc>
              <a:spcBef>
                <a:spcPts val="0"/>
              </a:spcBef>
              <a:buNone/>
            </a:pPr>
            <a:r>
              <a:rPr lang="en-GB" sz="2000" b="1" dirty="0">
                <a:solidFill>
                  <a:srgbClr val="002060"/>
                </a:solidFill>
                <a:latin typeface="Century Gothic" panose="020B0502020202020204" pitchFamily="34" charset="0"/>
                <a:cs typeface="Segoe UI" panose="020B0502040204020203" pitchFamily="34" charset="0"/>
              </a:rPr>
              <a:t>and the blessing of the Father, Son and Holy Spirit,</a:t>
            </a:r>
          </a:p>
          <a:p>
            <a:pPr marL="0" indent="0">
              <a:lnSpc>
                <a:spcPct val="90000"/>
              </a:lnSpc>
              <a:spcBef>
                <a:spcPts val="0"/>
              </a:spcBef>
              <a:buNone/>
            </a:pPr>
            <a:r>
              <a:rPr lang="en-GB" sz="2000" b="1" dirty="0">
                <a:solidFill>
                  <a:srgbClr val="002060"/>
                </a:solidFill>
                <a:latin typeface="Century Gothic" panose="020B0502020202020204" pitchFamily="34" charset="0"/>
                <a:cs typeface="Segoe UI" panose="020B0502040204020203" pitchFamily="34" charset="0"/>
              </a:rPr>
              <a:t>be with you all, evermore</a:t>
            </a:r>
          </a:p>
          <a:p>
            <a:pPr marL="0" indent="0">
              <a:lnSpc>
                <a:spcPct val="90000"/>
              </a:lnSpc>
              <a:spcBef>
                <a:spcPts val="0"/>
              </a:spcBef>
              <a:buNone/>
            </a:pPr>
            <a:r>
              <a:rPr lang="en-GB" sz="2000" b="1" dirty="0">
                <a:solidFill>
                  <a:srgbClr val="002060"/>
                </a:solidFill>
                <a:latin typeface="Century Gothic" panose="020B0502020202020204" pitchFamily="34" charset="0"/>
                <a:cs typeface="Segoe UI" panose="020B0502040204020203" pitchFamily="34" charset="0"/>
              </a:rPr>
              <a:t>Amen</a:t>
            </a:r>
          </a:p>
          <a:p>
            <a:pPr marL="0" indent="0">
              <a:lnSpc>
                <a:spcPct val="90000"/>
              </a:lnSpc>
              <a:spcBef>
                <a:spcPts val="0"/>
              </a:spcBef>
              <a:buNone/>
            </a:pPr>
            <a:endParaRPr lang="en-GB" sz="1100" dirty="0"/>
          </a:p>
          <a:p>
            <a:pPr marL="0" indent="0">
              <a:lnSpc>
                <a:spcPct val="90000"/>
              </a:lnSpc>
              <a:spcBef>
                <a:spcPts val="0"/>
              </a:spcBef>
              <a:buNone/>
            </a:pPr>
            <a:endParaRPr lang="en-GB" sz="1100" dirty="0"/>
          </a:p>
          <a:p>
            <a:pPr marL="0" indent="0">
              <a:lnSpc>
                <a:spcPct val="90000"/>
              </a:lnSpc>
              <a:spcBef>
                <a:spcPts val="0"/>
              </a:spcBef>
              <a:buNone/>
            </a:pPr>
            <a:endParaRPr lang="en-GB" sz="1100" dirty="0"/>
          </a:p>
          <a:p>
            <a:pPr marL="0" indent="0">
              <a:lnSpc>
                <a:spcPct val="90000"/>
              </a:lnSpc>
              <a:spcBef>
                <a:spcPts val="0"/>
              </a:spcBef>
              <a:buNone/>
            </a:pPr>
            <a:endParaRPr lang="en-GB" sz="1100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56FA1BC-FC3D-4092-8A91-F0D549A67FA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15649" y="4333845"/>
            <a:ext cx="1542422" cy="18899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4515875"/>
      </p:ext>
    </p:extLst>
  </p:cSld>
  <p:clrMapOvr>
    <a:masterClrMapping/>
  </p:clrMapOvr>
</p:sld>
</file>

<file path=ppt/theme/theme1.xml><?xml version="1.0" encoding="utf-8"?>
<a:theme xmlns:a="http://schemas.openxmlformats.org/drawingml/2006/main" name="Dividend">
  <a:themeElements>
    <a:clrScheme name="Dividend">
      <a:dk1>
        <a:sysClr val="windowText" lastClr="000000"/>
      </a:dk1>
      <a:lt1>
        <a:sysClr val="window" lastClr="FFFFFF"/>
      </a:lt1>
      <a:dk2>
        <a:srgbClr val="3D3D3D"/>
      </a:dk2>
      <a:lt2>
        <a:srgbClr val="EBEBEB"/>
      </a:lt2>
      <a:accent1>
        <a:srgbClr val="1A3260"/>
      </a:accent1>
      <a:accent2>
        <a:srgbClr val="4590B8"/>
      </a:accent2>
      <a:accent3>
        <a:srgbClr val="45CBE8"/>
      </a:accent3>
      <a:accent4>
        <a:srgbClr val="969FA7"/>
      </a:accent4>
      <a:accent5>
        <a:srgbClr val="A2C777"/>
      </a:accent5>
      <a:accent6>
        <a:srgbClr val="42955F"/>
      </a:accent6>
      <a:hlink>
        <a:srgbClr val="828282"/>
      </a:hlink>
      <a:folHlink>
        <a:srgbClr val="A5A5A5"/>
      </a:folHlink>
    </a:clrScheme>
    <a:fontScheme name="Dividend">
      <a:maj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Dividend">
      <a:fillStyleLst>
        <a:solidFill>
          <a:schemeClr val="phClr"/>
        </a:solidFill>
        <a:gradFill rotWithShape="1">
          <a:gsLst>
            <a:gs pos="0">
              <a:schemeClr val="phClr">
                <a:tint val="68000"/>
                <a:alpha val="90000"/>
                <a:lumMod val="100000"/>
              </a:schemeClr>
            </a:gs>
            <a:gs pos="100000">
              <a:schemeClr val="phClr">
                <a:tint val="90000"/>
                <a:lumMod val="9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8000"/>
                <a:lumMod val="110000"/>
              </a:schemeClr>
            </a:gs>
            <a:gs pos="84000">
              <a:schemeClr val="phClr">
                <a:shade val="90000"/>
                <a:lumMod val="88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>
              <a:lumMod val="90000"/>
            </a:schemeClr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55000"/>
              </a:srgbClr>
            </a:outerShdw>
          </a:effectLst>
        </a:effectStyle>
        <a:effectStyle>
          <a:effectLst>
            <a:outerShdw blurRad="88900" dist="38100" dir="504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200000"/>
            </a:lightRig>
          </a:scene3d>
          <a:sp3d>
            <a:bevelT w="381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88000">
              <a:schemeClr val="phClr">
                <a:shade val="94000"/>
                <a:satMod val="110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8000"/>
                <a:satMod val="110000"/>
                <a:lumMod val="8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ividend" id="{9697A71B-4AB7-4A1A-BD5B-BB2D22835B57}" vid="{66F1C100-1D2B-4BEA-AD01-C4F230B3B965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16372</TotalTime>
  <Words>1534</Words>
  <Application>Microsoft Office PowerPoint</Application>
  <PresentationFormat>Widescreen</PresentationFormat>
  <Paragraphs>237</Paragraphs>
  <Slides>35</Slides>
  <Notes>13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35</vt:i4>
      </vt:variant>
    </vt:vector>
  </HeadingPairs>
  <TitlesOfParts>
    <vt:vector size="43" baseType="lpstr">
      <vt:lpstr>Arial Rounded MT Bold</vt:lpstr>
      <vt:lpstr>Calibri</vt:lpstr>
      <vt:lpstr>Century Gothic</vt:lpstr>
      <vt:lpstr>Courier New</vt:lpstr>
      <vt:lpstr>Gill Sans MT</vt:lpstr>
      <vt:lpstr>Segoe UI</vt:lpstr>
      <vt:lpstr>Wingdings 2</vt:lpstr>
      <vt:lpstr>Dividend</vt:lpstr>
      <vt:lpstr>COLLECTIVE Worship and Reflections</vt:lpstr>
      <vt:lpstr>     Church of England Colours for Worship      </vt:lpstr>
      <vt:lpstr>     Church of England  Collective worship     </vt:lpstr>
      <vt:lpstr>COLLECTIVE Worship   Introduction for Teachers   </vt:lpstr>
      <vt:lpstr>Collective Worship   Possible music    </vt:lpstr>
      <vt:lpstr>     Gathering   these can be used at the beginning of each session       </vt:lpstr>
      <vt:lpstr>     Gathering   these can be used at the beginning of each session       </vt:lpstr>
      <vt:lpstr>   Sending  these can be used at the End of each session     </vt:lpstr>
      <vt:lpstr>   Sending  these can be used at the End of each session     </vt:lpstr>
      <vt:lpstr>Fruit of the spirit  PATIENCE</vt:lpstr>
      <vt:lpstr>Classroom Reflection Space      </vt:lpstr>
      <vt:lpstr>Monday</vt:lpstr>
      <vt:lpstr>PowerPoint Presentation</vt:lpstr>
      <vt:lpstr>PowerPoint Presentation</vt:lpstr>
      <vt:lpstr>PowerPoint Presentation</vt:lpstr>
      <vt:lpstr>Reflection questions</vt:lpstr>
      <vt:lpstr>Patience in the bible</vt:lpstr>
      <vt:lpstr>Prayer</vt:lpstr>
      <vt:lpstr>Tuesday</vt:lpstr>
      <vt:lpstr>PowerPoint Presentation</vt:lpstr>
      <vt:lpstr>PowerPoint Presentation</vt:lpstr>
      <vt:lpstr>Responding </vt:lpstr>
      <vt:lpstr>Bible Story: abraham and sarah Watch: https://www.youtube.com/watch?v=NdqrwGJYePQ this is a long story but can be  Read in genesis 12</vt:lpstr>
      <vt:lpstr>Responding </vt:lpstr>
      <vt:lpstr>Prayer</vt:lpstr>
      <vt:lpstr>Wednesday</vt:lpstr>
      <vt:lpstr>Prompted to action - challenge</vt:lpstr>
      <vt:lpstr>Prompted to action – practice patience</vt:lpstr>
      <vt:lpstr>Prompted to action – practice patience</vt:lpstr>
      <vt:lpstr>Prayer</vt:lpstr>
      <vt:lpstr>Thursday</vt:lpstr>
      <vt:lpstr>  Use the Meditation resource alongside the Spiritual Encounters – bible-based meditation teacher’s pack:  http://www.ldbe.co.uk/about/guidance- resources/worship-and-meditation/      </vt:lpstr>
      <vt:lpstr>Friday</vt:lpstr>
      <vt:lpstr> 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Class Worship and Reflections</dc:title>
  <dc:creator>Lynsay Jennings</dc:creator>
  <cp:lastModifiedBy>Lynsay Jennings</cp:lastModifiedBy>
  <cp:revision>70</cp:revision>
  <dcterms:created xsi:type="dcterms:W3CDTF">2020-12-01T11:41:13Z</dcterms:created>
  <dcterms:modified xsi:type="dcterms:W3CDTF">2021-07-29T16:01:43Z</dcterms:modified>
</cp:coreProperties>
</file>