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39"/>
  </p:notesMasterIdLst>
  <p:sldIdLst>
    <p:sldId id="256" r:id="rId2"/>
    <p:sldId id="267" r:id="rId3"/>
    <p:sldId id="310" r:id="rId4"/>
    <p:sldId id="270" r:id="rId5"/>
    <p:sldId id="296" r:id="rId6"/>
    <p:sldId id="268" r:id="rId7"/>
    <p:sldId id="289" r:id="rId8"/>
    <p:sldId id="269" r:id="rId9"/>
    <p:sldId id="290" r:id="rId10"/>
    <p:sldId id="292" r:id="rId11"/>
    <p:sldId id="277" r:id="rId12"/>
    <p:sldId id="271" r:id="rId13"/>
    <p:sldId id="304" r:id="rId14"/>
    <p:sldId id="312" r:id="rId15"/>
    <p:sldId id="297" r:id="rId16"/>
    <p:sldId id="320" r:id="rId17"/>
    <p:sldId id="279" r:id="rId18"/>
    <p:sldId id="272" r:id="rId19"/>
    <p:sldId id="315" r:id="rId20"/>
    <p:sldId id="317" r:id="rId21"/>
    <p:sldId id="307" r:id="rId22"/>
    <p:sldId id="314" r:id="rId23"/>
    <p:sldId id="321" r:id="rId24"/>
    <p:sldId id="322" r:id="rId25"/>
    <p:sldId id="323" r:id="rId26"/>
    <p:sldId id="318" r:id="rId27"/>
    <p:sldId id="316" r:id="rId28"/>
    <p:sldId id="273" r:id="rId29"/>
    <p:sldId id="286" r:id="rId30"/>
    <p:sldId id="309" r:id="rId31"/>
    <p:sldId id="301" r:id="rId32"/>
    <p:sldId id="282" r:id="rId33"/>
    <p:sldId id="274" r:id="rId34"/>
    <p:sldId id="283" r:id="rId35"/>
    <p:sldId id="275" r:id="rId36"/>
    <p:sldId id="284" r:id="rId37"/>
    <p:sldId id="288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say Jennings" initials="LJ" lastIdx="1" clrIdx="0">
    <p:extLst>
      <p:ext uri="{19B8F6BF-5375-455C-9EA6-DF929625EA0E}">
        <p15:presenceInfo xmlns:p15="http://schemas.microsoft.com/office/powerpoint/2012/main" userId="S::lynsay.jennings@lichfield.anglican.org::b1a73c2d-75c6-426b-88bc-47e69d0d28e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851B"/>
    <a:srgbClr val="E73725"/>
    <a:srgbClr val="FFFF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5" autoAdjust="0"/>
    <p:restoredTop sz="91768" autoAdjust="0"/>
  </p:normalViewPr>
  <p:slideViewPr>
    <p:cSldViewPr snapToGrid="0">
      <p:cViewPr varScale="1">
        <p:scale>
          <a:sx n="58" d="100"/>
          <a:sy n="58" d="100"/>
        </p:scale>
        <p:origin x="11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B86A4-9372-41B3-BC82-09B8EB71D83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3D5FD-25CE-4835-9DE9-7F9AD34F8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2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Music suggestions are both secular and Christian worship. These could be used as a listening focus around the theme or as a part of sung worship.</a:t>
            </a:r>
          </a:p>
          <a:p>
            <a:r>
              <a:rPr lang="en-GB" dirty="0"/>
              <a:t>What does this song say about…..</a:t>
            </a:r>
          </a:p>
          <a:p>
            <a:r>
              <a:rPr lang="en-GB" dirty="0"/>
              <a:t>How does it make you feel?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000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50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This story is about a storm, a not-very-peaceful experience! As the story is told, there are certain words you’ll hear that mean you need to do or say something </a:t>
            </a:r>
            <a:r>
              <a:rPr lang="en-GB" sz="1800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rehearse the actions if you need to.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295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558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514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699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049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166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737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649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951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347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462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 this passage, Jesus teaches his followers </a:t>
            </a:r>
            <a:r>
              <a:rPr lang="en-GB" sz="1800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to do as he did – to bring peace wherever they could, changing situations of conflict, being a calming influence….. one Bible translation calls it being a ‘peacemaker’.</a:t>
            </a:r>
            <a:endParaRPr lang="en-GB" sz="18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604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95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30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099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3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3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10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31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9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0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43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71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9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87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14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YLHqdSO9OY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YLHqdSO9O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YLHqdSO9OY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YLHqdSO9OY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PT-HBl2TVtI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ldbe.co.uk/about/guidance-%20resources/worship-and-medita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Dg56EmUG6nc" TargetMode="External"/><Relationship Id="rId3" Type="http://schemas.openxmlformats.org/officeDocument/2006/relationships/image" Target="../media/image6.jpeg"/><Relationship Id="rId7" Type="http://schemas.openxmlformats.org/officeDocument/2006/relationships/hyperlink" Target="https://www.youtube.com/watch?v=d6085sLXCM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ihhvm6eLWZI" TargetMode="External"/><Relationship Id="rId5" Type="http://schemas.openxmlformats.org/officeDocument/2006/relationships/hyperlink" Target="https://www.youtube.com/watch?v=lsIpGiz3SfQ" TargetMode="External"/><Relationship Id="rId4" Type="http://schemas.openxmlformats.org/officeDocument/2006/relationships/hyperlink" Target="https://www.youtube.com/watch?v=uW6xcmqfiY4" TargetMode="External"/><Relationship Id="rId9" Type="http://schemas.openxmlformats.org/officeDocument/2006/relationships/hyperlink" Target="https://www.youtube.com/watch?v=ai69MeKWur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9">
            <a:extLst>
              <a:ext uri="{FF2B5EF4-FFF2-40B4-BE49-F238E27FC236}">
                <a16:creationId xmlns:a16="http://schemas.microsoft.com/office/drawing/2014/main" id="{99D7C13F-A74A-458C-BD0A-E94D29F59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1">
            <a:extLst>
              <a:ext uri="{FF2B5EF4-FFF2-40B4-BE49-F238E27FC236}">
                <a16:creationId xmlns:a16="http://schemas.microsoft.com/office/drawing/2014/main" id="{4EA0D2BB-E66C-43E1-9553-F0782C709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6079" y="723899"/>
            <a:ext cx="5009388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E2A6ED-D597-429E-A2B5-6ABED52E1B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2814" y="2130425"/>
            <a:ext cx="4115917" cy="2085869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and Reflections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ECC352-F3A9-46C5-8644-CE5AC3D55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135" y="5208256"/>
            <a:ext cx="2816596" cy="8291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59B45E-9E82-487D-9A33-4B3176016126}"/>
              </a:ext>
            </a:extLst>
          </p:cNvPr>
          <p:cNvSpPr txBox="1"/>
          <p:nvPr/>
        </p:nvSpPr>
        <p:spPr>
          <a:xfrm>
            <a:off x="893269" y="4871484"/>
            <a:ext cx="4876800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GB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54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PEACE</a:t>
            </a:r>
          </a:p>
        </p:txBody>
      </p:sp>
      <p:pic>
        <p:nvPicPr>
          <p:cNvPr id="1026" name="Picture 2" descr="Revd Jonathan Cain: Fruits of the Spirit - Bolton Priory">
            <a:extLst>
              <a:ext uri="{FF2B5EF4-FFF2-40B4-BE49-F238E27FC236}">
                <a16:creationId xmlns:a16="http://schemas.microsoft.com/office/drawing/2014/main" id="{E7619DAB-D6C4-4C88-8858-49AE5AC98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95" y="871847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394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" name="Rectangle 203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E12F48A-0055-4DF2-852E-6230BD32A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200" y="2142067"/>
            <a:ext cx="3412067" cy="2971801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Fruit of the spirit</a:t>
            </a: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peace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BD0880-D4AF-41D8-94CC-AA6573437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472" y="972783"/>
            <a:ext cx="6823328" cy="506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39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1" name="Rectangle 75">
            <a:extLst>
              <a:ext uri="{FF2B5EF4-FFF2-40B4-BE49-F238E27FC236}">
                <a16:creationId xmlns:a16="http://schemas.microsoft.com/office/drawing/2014/main" id="{EE15E636-2C9E-42CB-B482-436AA81BF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77">
            <a:extLst>
              <a:ext uri="{FF2B5EF4-FFF2-40B4-BE49-F238E27FC236}">
                <a16:creationId xmlns:a16="http://schemas.microsoft.com/office/drawing/2014/main" id="{01D4AEDF-0CF9-4271-ABB7-3D3489BB4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5CA534D-375A-405E-B686-06B63E6630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3" name="Rectangle 79">
              <a:extLst>
                <a:ext uri="{FF2B5EF4-FFF2-40B4-BE49-F238E27FC236}">
                  <a16:creationId xmlns:a16="http://schemas.microsoft.com/office/drawing/2014/main" id="{AA2342F7-EF54-4210-9029-E977C9D57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585951"/>
            <a:ext cx="3412067" cy="137217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2700" b="1" dirty="0">
                <a:latin typeface="Century Gothic" panose="020B0502020202020204" pitchFamily="34" charset="0"/>
              </a:rPr>
              <a:t>Classroom Reflection Space</a:t>
            </a: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endParaRPr lang="en-US" sz="9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b="1" cap="all" dirty="0" err="1">
                <a:solidFill>
                  <a:schemeClr val="bg1"/>
                </a:solidFill>
              </a:rPr>
              <a:t>peaCE</a:t>
            </a: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AC0A0-D2F6-4A9F-8C8C-1076C96BE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3" y="3417603"/>
            <a:ext cx="3460595" cy="25687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110FDF-483C-42AB-93C1-34676D0F5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4039" y="212123"/>
            <a:ext cx="5273150" cy="641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417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window, clock&#10;&#10;Description automatically generated">
            <a:extLst>
              <a:ext uri="{FF2B5EF4-FFF2-40B4-BE49-F238E27FC236}">
                <a16:creationId xmlns:a16="http://schemas.microsoft.com/office/drawing/2014/main" id="{6496E400-8232-44C6-AD56-AADF8770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637" y="1208531"/>
            <a:ext cx="5029858" cy="473506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1517866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1026" name="Picture 2" descr="Edison Metro runner-up | Drawing competition, Peace art, Poster drawing">
            <a:extLst>
              <a:ext uri="{FF2B5EF4-FFF2-40B4-BE49-F238E27FC236}">
                <a16:creationId xmlns:a16="http://schemas.microsoft.com/office/drawing/2014/main" id="{C9330B26-F452-4243-B595-2943C0EC3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428" y="635000"/>
            <a:ext cx="4641144" cy="55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56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this week?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2050" name="Picture 2" descr="Edison Metro runner-up | Drawing competition, Peace art, Poster drawing">
            <a:extLst>
              <a:ext uri="{FF2B5EF4-FFF2-40B4-BE49-F238E27FC236}">
                <a16:creationId xmlns:a16="http://schemas.microsoft.com/office/drawing/2014/main" id="{3786BC37-1F96-45A8-917B-3D7560DDD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58" y="643467"/>
            <a:ext cx="2313540" cy="278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944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RESPOND: Bible passage</a:t>
            </a:r>
            <a:endParaRPr lang="en-GB" b="1" dirty="0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201E0A06-D8BB-4F9D-9889-5B52C45936FF}"/>
              </a:ext>
            </a:extLst>
          </p:cNvPr>
          <p:cNvSpPr/>
          <p:nvPr/>
        </p:nvSpPr>
        <p:spPr>
          <a:xfrm>
            <a:off x="7038311" y="2683890"/>
            <a:ext cx="4772283" cy="2456121"/>
          </a:xfrm>
          <a:prstGeom prst="wedgeEllipseCallout">
            <a:avLst>
              <a:gd name="adj1" fmla="val -37543"/>
              <a:gd name="adj2" fmla="val 76786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What does PEACE mean to you? What do you think of?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E0A757-5644-4286-9566-AAC4150019BC}"/>
              </a:ext>
            </a:extLst>
          </p:cNvPr>
          <p:cNvSpPr/>
          <p:nvPr/>
        </p:nvSpPr>
        <p:spPr>
          <a:xfrm>
            <a:off x="994022" y="2562220"/>
            <a:ext cx="4929172" cy="316459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Those who work to bring peace are happy. God will call them his children.</a:t>
            </a:r>
          </a:p>
          <a:p>
            <a:pPr algn="ctr"/>
            <a:r>
              <a:rPr lang="en-GB" sz="3200" i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Matthew 5:9</a:t>
            </a:r>
            <a:endParaRPr lang="en-GB" sz="8800" i="1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AB1C74-BF9C-459E-8F22-4E437E84C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7811" y="5652823"/>
            <a:ext cx="933901" cy="120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3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atthew 5:9 - Bible Verse - Magnet | TeePublic">
            <a:extLst>
              <a:ext uri="{FF2B5EF4-FFF2-40B4-BE49-F238E27FC236}">
                <a16:creationId xmlns:a16="http://schemas.microsoft.com/office/drawing/2014/main" id="{6B81B286-3712-4F3B-B296-B25D93ED1F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5" t="11462" r="16464" b="8004"/>
          <a:stretch/>
        </p:blipFill>
        <p:spPr bwMode="auto">
          <a:xfrm>
            <a:off x="3501317" y="531928"/>
            <a:ext cx="5196119" cy="619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8DFE7C7B-BDCD-4E94-BBD3-67D7CA6C66E0}"/>
              </a:ext>
            </a:extLst>
          </p:cNvPr>
          <p:cNvSpPr/>
          <p:nvPr/>
        </p:nvSpPr>
        <p:spPr>
          <a:xfrm>
            <a:off x="432388" y="3876476"/>
            <a:ext cx="3250019" cy="2158410"/>
          </a:xfrm>
          <a:prstGeom prst="cloudCallout">
            <a:avLst>
              <a:gd name="adj1" fmla="val -50878"/>
              <a:gd name="adj2" fmla="val 835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Century Gothic" panose="020B0502020202020204" pitchFamily="34" charset="0"/>
              </a:rPr>
              <a:t>I wonder how you might be a peacemaker?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80EC0F11-0FB3-4180-93C2-F3001250A255}"/>
              </a:ext>
            </a:extLst>
          </p:cNvPr>
          <p:cNvSpPr/>
          <p:nvPr/>
        </p:nvSpPr>
        <p:spPr>
          <a:xfrm>
            <a:off x="8207864" y="1641236"/>
            <a:ext cx="3072810" cy="2895600"/>
          </a:xfrm>
          <a:prstGeom prst="cloudCallout">
            <a:avLst>
              <a:gd name="adj1" fmla="val 48430"/>
              <a:gd name="adj2" fmla="val 806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Century Gothic" panose="020B0502020202020204" pitchFamily="34" charset="0"/>
              </a:rPr>
              <a:t>I wonder if you are facing any situations which need a little peace ?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BFDC5958-D1DD-446B-B6F9-85C54A30A6F1}"/>
              </a:ext>
            </a:extLst>
          </p:cNvPr>
          <p:cNvSpPr/>
          <p:nvPr/>
        </p:nvSpPr>
        <p:spPr>
          <a:xfrm>
            <a:off x="244547" y="452977"/>
            <a:ext cx="3625702" cy="2158410"/>
          </a:xfrm>
          <a:prstGeom prst="wedgeEllipseCallout">
            <a:avLst>
              <a:gd name="adj1" fmla="val 48328"/>
              <a:gd name="adj2" fmla="val 49155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Which line stands out to you?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160202-EEA2-40E9-B9EE-BD7DE68D8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5698" y="6034886"/>
            <a:ext cx="646302" cy="8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4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A2E508A-8117-4645-ABD8-B53493E69158}"/>
              </a:ext>
            </a:extLst>
          </p:cNvPr>
          <p:cNvSpPr/>
          <p:nvPr/>
        </p:nvSpPr>
        <p:spPr>
          <a:xfrm>
            <a:off x="1795749" y="1883884"/>
            <a:ext cx="10023354" cy="497411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first, using the class prayer space/area or with the prayer below: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Dear God,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We thank you for giving us your peace. 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Help us to spread peace at home and at school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by loving and caring for one another.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Help us to spread peace by listening to one another,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even when we don’t agree.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Help us to spread peace by sharing our time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with those who are lonely and who need a friend.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Let us pray every day for peace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for our families, for our friends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for ourselves.</a:t>
            </a:r>
          </a:p>
          <a:p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endParaRPr lang="en-GB" sz="2000" b="1" dirty="0"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69668"/>
            <a:ext cx="764412" cy="9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89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monitor, photo, sitting&#10;&#10;Description automatically generated">
            <a:extLst>
              <a:ext uri="{FF2B5EF4-FFF2-40B4-BE49-F238E27FC236}">
                <a16:creationId xmlns:a16="http://schemas.microsoft.com/office/drawing/2014/main" id="{BA311D33-1474-47AA-98BC-F6A16AC14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321" y="1208531"/>
            <a:ext cx="4122490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Tuesday</a:t>
            </a:r>
          </a:p>
        </p:txBody>
      </p:sp>
    </p:spTree>
    <p:extLst>
      <p:ext uri="{BB962C8B-B14F-4D97-AF65-F5344CB8AC3E}">
        <p14:creationId xmlns:p14="http://schemas.microsoft.com/office/powerpoint/2010/main" val="13116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2F4434-D6AC-4717-83B9-0056EC143A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3"/>
          <a:stretch>
            <a:fillRect/>
          </a:stretch>
        </p:blipFill>
        <p:spPr bwMode="auto">
          <a:xfrm>
            <a:off x="469363" y="1314832"/>
            <a:ext cx="10839819" cy="48876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19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2A35C00-F635-409C-8112-62A4792167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166" y="1392438"/>
            <a:ext cx="6518800" cy="436725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308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 Colours for Worship 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68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today?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2F4434-D6AC-4717-83B9-0056EC143A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3"/>
          <a:stretch>
            <a:fillRect/>
          </a:stretch>
        </p:blipFill>
        <p:spPr bwMode="auto">
          <a:xfrm>
            <a:off x="525996" y="882071"/>
            <a:ext cx="5119381" cy="23083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034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73BF8D6-401E-4320-ABC7-670AAC352C61}"/>
              </a:ext>
            </a:extLst>
          </p:cNvPr>
          <p:cNvSpPr/>
          <p:nvPr/>
        </p:nvSpPr>
        <p:spPr>
          <a:xfrm>
            <a:off x="4680118" y="2330054"/>
            <a:ext cx="5092700" cy="2942160"/>
          </a:xfrm>
          <a:prstGeom prst="cloudCallout">
            <a:avLst>
              <a:gd name="adj1" fmla="val -45606"/>
              <a:gd name="adj2" fmla="val 827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what questions you asked?</a:t>
            </a:r>
          </a:p>
        </p:txBody>
      </p:sp>
    </p:spTree>
    <p:extLst>
      <p:ext uri="{BB962C8B-B14F-4D97-AF65-F5344CB8AC3E}">
        <p14:creationId xmlns:p14="http://schemas.microsoft.com/office/powerpoint/2010/main" val="1480879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Jesus calms the storm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Watch: </a:t>
            </a:r>
            <a:r>
              <a:rPr lang="en-GB" sz="2000" b="1" dirty="0">
                <a:latin typeface="Century Gothic" panose="020B0502020202020204" pitchFamily="34" charset="0"/>
                <a:hlinkClick r:id="rId3"/>
              </a:rPr>
              <a:t>https://www.youtube.com/watch?v=uYLHqdSO9OY</a:t>
            </a:r>
            <a:br>
              <a:rPr lang="en-GB" sz="2000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or Read the following action story</a:t>
            </a:r>
            <a:endParaRPr lang="en-GB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4428" y="1989762"/>
            <a:ext cx="11834037" cy="477254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Calming the storm </a:t>
            </a:r>
          </a:p>
          <a:p>
            <a:r>
              <a:rPr lang="en-GB" sz="2400" i="1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The actions for the story may need a quick rehearsal, just so that you can establish signals for stopping! The rain and storm are the actions that will need the most careful explanation, because you want the knee-patting to be very quiet to start with, but a full-on storm for the climax of the story, so make sure you establish this with children before you start. It’s only a precaution, as the pace of the story should keep them too busy to worry about getting too excited, and in any case, it’s supposed to sound like a storm!</a:t>
            </a:r>
          </a:p>
          <a:p>
            <a:endParaRPr lang="en-GB" sz="2400" b="1" u="sng" baseline="30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r>
              <a:rPr lang="en-GB" sz="2400" b="1" u="sng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Word </a:t>
            </a:r>
            <a:r>
              <a:rPr lang="en-GB" sz="2400" b="1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     </a:t>
            </a:r>
            <a:r>
              <a:rPr lang="en-GB" sz="2400" b="1" u="sng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Action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‘Jesus’	touch palms one at a time with opposite middle finger, left palm first (this is the BSL sign for ‘Jesus’)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‘night’	lay head on hands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‘friends’	wave and say ‘Hello!’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‘boat’	say ‘Aye </a:t>
            </a:r>
            <a:r>
              <a:rPr lang="en-GB" sz="24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4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‘sleep’	snore gently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‘waves’	make sea motion with hands – this can be varied as the sea gets rougher!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‘rain’	pat hands on knees, again getting louder as the storm progresses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‘wind blew’	make a wind sound with mouth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‘terrified’	put hands over face as if in terror</a:t>
            </a:r>
          </a:p>
          <a:p>
            <a:r>
              <a:rPr lang="en-GB" sz="24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‘storm’	do rain and wind together, loudly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CCA4E-1CEF-4D0E-843E-DFD92D16E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4118" y="1"/>
            <a:ext cx="667881" cy="8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11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Jesus calms the storm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Watch: </a:t>
            </a:r>
            <a:r>
              <a:rPr lang="en-GB" sz="2000" b="1" dirty="0">
                <a:latin typeface="Century Gothic" panose="020B0502020202020204" pitchFamily="34" charset="0"/>
                <a:hlinkClick r:id="rId3"/>
              </a:rPr>
              <a:t>https://www.youtube.com/watch?v=uYLHqdSO9OY</a:t>
            </a:r>
            <a:br>
              <a:rPr lang="en-GB" sz="2000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or Read the following action story</a:t>
            </a:r>
            <a:endParaRPr lang="en-GB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4428" y="1989762"/>
            <a:ext cx="11834037" cy="477254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Jesus [touch palms one at a time with opposite middle finger, left palm first] had been busy all day, teaching the crowds of people about God and his kingdom. It was nearly night [lay head on hands] so Jesus [touch palms one at a time with opposite middle finger, left palm first] said to his friends [wave and say ‘Hello!’] ‘Let us go in this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 over to the other side of the lake. And so Jesus [touch palms one at a time with opposite middle finger, left palm first]...and his friends [wave and say ‘Hello!’] got into the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 and they began to row [pretend to use oars]. There were many other boats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 several times!] on the lake with them as night [lay head on hands] fell. </a:t>
            </a:r>
          </a:p>
          <a:p>
            <a:pPr algn="ctr"/>
            <a:endParaRPr lang="en-GB" sz="2600" baseline="30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As the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 rocked gently on the lake, Jesus [touch palms one at a time with opposite middle finger, left palm first] went to sleep [snore gently] in the back of the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!’], lying down on some cushions.</a:t>
            </a:r>
          </a:p>
          <a:p>
            <a:pPr algn="ctr"/>
            <a:endParaRPr lang="en-GB" sz="2600" baseline="30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Then, as the night [lay head on hands] got darker, it began to rain [pat hands on knees] and the wind blew [make a wind sound with mouth] and the waves [make sea motion with hands] got a little bit wavier [make sea motion with hands more wavy!], the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 began to go UP [raise hands up] and DOWN [make hands go down like a roller coaster].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CCA4E-1CEF-4D0E-843E-DFD92D16E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4118" y="1"/>
            <a:ext cx="667881" cy="8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02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Jesus calms the storm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Watch: </a:t>
            </a:r>
            <a:r>
              <a:rPr lang="en-GB" sz="2000" b="1" dirty="0">
                <a:latin typeface="Century Gothic" panose="020B0502020202020204" pitchFamily="34" charset="0"/>
                <a:hlinkClick r:id="rId3"/>
              </a:rPr>
              <a:t>https://www.youtube.com/watch?v=uYLHqdSO9OY</a:t>
            </a:r>
            <a:br>
              <a:rPr lang="en-GB" sz="2000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or Read the following action story</a:t>
            </a:r>
            <a:endParaRPr lang="en-GB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4428" y="1850834"/>
            <a:ext cx="11834037" cy="491147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And as the wind blew even harder [make a louder wind sound with mouth], the rain [pat hands on knees] got heavier [pat knees more loudly]…..and the waves [make sea motion with hands] got VERY wavy [make sea motion with hands even more wavy!]….. and the little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 began to go UP [raise hands up] and DOWN [make hands go down like a roller coaster] ……..and UP [raise hands up] and DOWN [make hands go down like a roller coaster] …….and UP [raise hands up] and DOWN [make hands go down like a roller coaster].</a:t>
            </a:r>
          </a:p>
          <a:p>
            <a:pPr algn="ctr"/>
            <a:endParaRPr lang="en-GB" sz="2600" baseline="30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The waves [make sea motion with hands] got so rough that the little boat [say ‘Aye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aye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GB" sz="2600" baseline="30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Cap’n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!’] was almost swamped by the sea and the friends [wave and say ‘Hello!’] of Jesus [touch palms one at a time with opposite middle finger, left palm first] were terrified [put hands over face as if in terror] because of the storm [do rain and wind together]. But Jesus [touch palms one at a time with opposite middle finger, left palm first] was still asleep [snore gently].</a:t>
            </a:r>
          </a:p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The terrified [put hands over face as if in terror] friends [wave and say ‘Hello!’] woke Jesus [touch palms one at a time with opposite middle finger, left palm first] and said to him ‘Teacher, don’t you care if we drown?! Can’t you hear the storm?’ [do rain and wind together, loudly, for as long as you dare! – then shout in a loud voice over the storm]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CCA4E-1CEF-4D0E-843E-DFD92D16E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4118" y="1"/>
            <a:ext cx="667881" cy="8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50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Jesus calms the storm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Watch: </a:t>
            </a:r>
            <a:r>
              <a:rPr lang="en-GB" sz="2000" b="1" dirty="0">
                <a:latin typeface="Century Gothic" panose="020B0502020202020204" pitchFamily="34" charset="0"/>
                <a:hlinkClick r:id="rId3"/>
              </a:rPr>
              <a:t>https://www.youtube.com/watch?v=uYLHqdSO9OY</a:t>
            </a:r>
            <a:br>
              <a:rPr lang="en-GB" sz="2000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or Read the following action story</a:t>
            </a:r>
            <a:endParaRPr lang="en-GB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4428" y="1850834"/>
            <a:ext cx="11834037" cy="491147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600" b="1" baseline="30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600" b="1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‘BE QUIET!!!! BE STILL!!!!’ </a:t>
            </a:r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[signal for children to stop] Jesus [touch palms one at a time with opposite middle finger, left palm first] said, and it was…..still…..and quiet. [leave a pause]</a:t>
            </a:r>
          </a:p>
          <a:p>
            <a:pPr algn="ctr"/>
            <a:endParaRPr lang="en-GB" sz="2600" baseline="30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‘Why were you terrified?’ [put hands over face as if in terror] Jesus [touch palms one at a time with opposite middle finger, left palm first] said to them ‘Where is your faith?’</a:t>
            </a:r>
          </a:p>
          <a:p>
            <a:pPr algn="ctr"/>
            <a:r>
              <a:rPr lang="en-GB" sz="2600" baseline="30000" dirty="0">
                <a:solidFill>
                  <a:srgbClr val="000000"/>
                </a:solidFill>
                <a:latin typeface="Century Gothic" panose="020B0502020202020204" pitchFamily="34" charset="0"/>
              </a:rPr>
              <a:t>But the friends [wave and say ‘Hello!’] were now terrified [put hands over face as if in terror] in a different way and asked each other ‘Who can this man be? Even the wind [make a wind sound with mouth] and the waves [make sea motion with hands] obey him! We thought only God [point upwards] could do that!’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CCA4E-1CEF-4D0E-843E-DFD92D16E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4118" y="1"/>
            <a:ext cx="667881" cy="8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559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73BF8D6-401E-4320-ABC7-670AAC352C61}"/>
              </a:ext>
            </a:extLst>
          </p:cNvPr>
          <p:cNvSpPr/>
          <p:nvPr/>
        </p:nvSpPr>
        <p:spPr>
          <a:xfrm>
            <a:off x="0" y="1966086"/>
            <a:ext cx="4466553" cy="2889065"/>
          </a:xfrm>
          <a:prstGeom prst="cloudCallout">
            <a:avLst>
              <a:gd name="adj1" fmla="val 23744"/>
              <a:gd name="adj2" fmla="val 8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how this story made you feel?</a:t>
            </a:r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4C5B36B5-FB33-4C72-9A6C-F3052A64D109}"/>
              </a:ext>
            </a:extLst>
          </p:cNvPr>
          <p:cNvSpPr/>
          <p:nvPr/>
        </p:nvSpPr>
        <p:spPr>
          <a:xfrm>
            <a:off x="3196090" y="2798284"/>
            <a:ext cx="4790502" cy="3131590"/>
          </a:xfrm>
          <a:prstGeom prst="cloudCallout">
            <a:avLst>
              <a:gd name="adj1" fmla="val -41629"/>
              <a:gd name="adj2" fmla="val 68025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 wonder what this story tells us about peace?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D3B7AD-C33E-4DF0-B54B-E4078EAA8738}"/>
              </a:ext>
            </a:extLst>
          </p:cNvPr>
          <p:cNvSpPr/>
          <p:nvPr/>
        </p:nvSpPr>
        <p:spPr>
          <a:xfrm>
            <a:off x="7182998" y="2008420"/>
            <a:ext cx="4867833" cy="3131591"/>
          </a:xfrm>
          <a:prstGeom prst="cloudCallout">
            <a:avLst>
              <a:gd name="adj1" fmla="val 42172"/>
              <a:gd name="adj2" fmla="val 6929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8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wonder what this story might mean for you today or in the next week?</a:t>
            </a:r>
            <a:endParaRPr lang="en-GB" sz="28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4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80512" y="2138570"/>
            <a:ext cx="10620375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2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prayer space or use the prayer below:</a:t>
            </a:r>
          </a:p>
          <a:p>
            <a:endParaRPr lang="en-GB" sz="22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400" b="1" dirty="0">
                <a:latin typeface="Century Gothic" panose="020B0502020202020204" pitchFamily="34" charset="0"/>
              </a:rPr>
              <a:t>Dear God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Thank you for the story of Jesus calming the storm.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Thank you for what it teaches us about Jesus being present through good times and through bad.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Please help us as we try to follow his example, and be peacemakers in our troubled world.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Amen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510" y="5973002"/>
            <a:ext cx="684490" cy="88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73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itting, computer&#10;&#10;Description automatically generated">
            <a:extLst>
              <a:ext uri="{FF2B5EF4-FFF2-40B4-BE49-F238E27FC236}">
                <a16:creationId xmlns:a16="http://schemas.microsoft.com/office/drawing/2014/main" id="{7A348043-2C3F-4802-AABD-E3E86DD5F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80" y="1208531"/>
            <a:ext cx="3457572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4" y="1419225"/>
            <a:ext cx="3225165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Wednesday</a:t>
            </a:r>
          </a:p>
        </p:txBody>
      </p:sp>
    </p:spTree>
    <p:extLst>
      <p:ext uri="{BB962C8B-B14F-4D97-AF65-F5344CB8AC3E}">
        <p14:creationId xmlns:p14="http://schemas.microsoft.com/office/powerpoint/2010/main" val="3536110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Prompted to action - challenge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7AA67-70BB-4B78-9DBC-E9C60B15A2F9}"/>
              </a:ext>
            </a:extLst>
          </p:cNvPr>
          <p:cNvSpPr txBox="1"/>
          <p:nvPr/>
        </p:nvSpPr>
        <p:spPr>
          <a:xfrm>
            <a:off x="6677194" y="2598853"/>
            <a:ext cx="5514806" cy="442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1600" b="1" dirty="0">
              <a:solidFill>
                <a:schemeClr val="tx2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Remind children of the theme for the week and of the Bible story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6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Peace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1300" b="1" dirty="0">
              <a:solidFill>
                <a:schemeClr val="tx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189ABD-5484-446E-9E4C-7B92793D8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031" y="5608212"/>
            <a:ext cx="987638" cy="1249788"/>
          </a:xfrm>
          <a:prstGeom prst="rect">
            <a:avLst/>
          </a:prstGeom>
        </p:spPr>
      </p:pic>
      <p:pic>
        <p:nvPicPr>
          <p:cNvPr id="3" name="Picture 2" descr="Free Dove Silhouette Art Prints and Wall Artwork | FreeArt">
            <a:extLst>
              <a:ext uri="{FF2B5EF4-FFF2-40B4-BE49-F238E27FC236}">
                <a16:creationId xmlns:a16="http://schemas.microsoft.com/office/drawing/2014/main" id="{B55B393C-4176-49AA-9D37-76527F42BF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1"/>
          <a:stretch/>
        </p:blipFill>
        <p:spPr bwMode="auto">
          <a:xfrm>
            <a:off x="1063357" y="2349619"/>
            <a:ext cx="4153994" cy="408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073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435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</a:t>
            </a: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3C6333F-A527-48A5-9AD8-6C8CA3F7A522}"/>
              </a:ext>
            </a:extLst>
          </p:cNvPr>
          <p:cNvSpPr txBox="1">
            <a:spLocks/>
          </p:cNvSpPr>
          <p:nvPr/>
        </p:nvSpPr>
        <p:spPr>
          <a:xfrm>
            <a:off x="1547582" y="1099459"/>
            <a:ext cx="5027389" cy="4844142"/>
          </a:xfrm>
          <a:prstGeom prst="rect">
            <a:avLst/>
          </a:prstGeom>
          <a:solidFill>
            <a:schemeClr val="bg2"/>
          </a:solidFill>
          <a:ln w="57150">
            <a:noFill/>
          </a:ln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b="1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ABSTRACT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This resource supports delivery of collective worship through the theme of Fruit of the Spirit.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provides opportunities to look at some of life’s big issues in a prayerful and reflective manner. 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Collective worship in a classroom has a different feel from worship in the hall.  The more intimate nature of the worship can make everyone feel more readily included. 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068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challenge ideas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4740484" y="2278241"/>
            <a:ext cx="7078136" cy="435292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32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r>
              <a:rPr lang="en-GB" sz="3200" dirty="0">
                <a:latin typeface="Century Gothic" panose="020B0502020202020204" pitchFamily="34" charset="0"/>
              </a:rPr>
              <a:t>Think of one thing you could do to be a peacemaker?</a:t>
            </a: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r>
              <a:rPr lang="en-GB" sz="3200" dirty="0">
                <a:latin typeface="Century Gothic" panose="020B0502020202020204" pitchFamily="34" charset="0"/>
              </a:rPr>
              <a:t>How would this make your class/home/community a better place to be?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2800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</a:rPr>
              <a:t>	</a:t>
            </a:r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9903" y="5964864"/>
            <a:ext cx="692097" cy="893135"/>
          </a:xfrm>
          <a:prstGeom prst="rect">
            <a:avLst/>
          </a:prstGeom>
        </p:spPr>
      </p:pic>
      <p:pic>
        <p:nvPicPr>
          <p:cNvPr id="7" name="Picture 6" descr="Free Dove Silhouette Art Prints and Wall Artwork | FreeArt">
            <a:extLst>
              <a:ext uri="{FF2B5EF4-FFF2-40B4-BE49-F238E27FC236}">
                <a16:creationId xmlns:a16="http://schemas.microsoft.com/office/drawing/2014/main" id="{89815CA7-9E76-4987-9392-0EAA86B4B8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1"/>
          <a:stretch/>
        </p:blipFill>
        <p:spPr bwMode="auto">
          <a:xfrm>
            <a:off x="373380" y="2278241"/>
            <a:ext cx="4153994" cy="408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392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challenge ideas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4099919" y="2494010"/>
            <a:ext cx="3981565" cy="2843057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entury Gothic" panose="020B0502020202020204" pitchFamily="34" charset="0"/>
              </a:rPr>
              <a:t>Create your own PEACE symbol. Use it as a reminder to be a peacemaker</a:t>
            </a:r>
            <a:endParaRPr lang="en-GB" sz="4000" b="1" i="1" dirty="0">
              <a:latin typeface="Century Gothic" panose="020B0502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451" y="5673042"/>
            <a:ext cx="918233" cy="1184958"/>
          </a:xfrm>
          <a:prstGeom prst="rect">
            <a:avLst/>
          </a:prstGeom>
        </p:spPr>
      </p:pic>
      <p:pic>
        <p:nvPicPr>
          <p:cNvPr id="7" name="Picture 6" descr="Free Dove Silhouette Art Prints and Wall Artwork | FreeArt">
            <a:extLst>
              <a:ext uri="{FF2B5EF4-FFF2-40B4-BE49-F238E27FC236}">
                <a16:creationId xmlns:a16="http://schemas.microsoft.com/office/drawing/2014/main" id="{2477676A-EBDC-47BA-9C5F-AF095588A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1"/>
          <a:stretch/>
        </p:blipFill>
        <p:spPr bwMode="auto">
          <a:xfrm>
            <a:off x="7834562" y="1821336"/>
            <a:ext cx="2129479" cy="20942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eace Sign and Enduring Symbol at Folk Festivals | Mariposa Folk Festival  and Foundation">
            <a:extLst>
              <a:ext uri="{FF2B5EF4-FFF2-40B4-BE49-F238E27FC236}">
                <a16:creationId xmlns:a16="http://schemas.microsoft.com/office/drawing/2014/main" id="{57FED71D-6A5F-44C7-818E-46638E457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" y="3466416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African hands with dove peace symbol Royalty Free Vector">
            <a:extLst>
              <a:ext uri="{FF2B5EF4-FFF2-40B4-BE49-F238E27FC236}">
                <a16:creationId xmlns:a16="http://schemas.microsoft.com/office/drawing/2014/main" id="{F8396471-8DCE-46D3-9989-D3B93329C4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1"/>
          <a:stretch/>
        </p:blipFill>
        <p:spPr bwMode="auto">
          <a:xfrm>
            <a:off x="8166318" y="4678131"/>
            <a:ext cx="2057400" cy="19898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Abstract Artistic Hippie Peace Symbol Royalty Free Cliparts, Vectors, And  Stock Illustration. Image 9934114.">
            <a:extLst>
              <a:ext uri="{FF2B5EF4-FFF2-40B4-BE49-F238E27FC236}">
                <a16:creationId xmlns:a16="http://schemas.microsoft.com/office/drawing/2014/main" id="{0B5F1DC9-0E37-4E7C-992E-037706F75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475" y="2947321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12&amp;quot; Purple Peace Sign Dove Sunrise wall art Round Metal retro hippies home  decor | eBay">
            <a:extLst>
              <a:ext uri="{FF2B5EF4-FFF2-40B4-BE49-F238E27FC236}">
                <a16:creationId xmlns:a16="http://schemas.microsoft.com/office/drawing/2014/main" id="{566B8AF2-368C-4C7A-8200-107F59D7B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138" y="1717990"/>
            <a:ext cx="2566860" cy="24984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Rainbow Tie Dye Peace Sign&amp;quot; Greeting Card by ndonato1 | Redbubble">
            <a:extLst>
              <a:ext uri="{FF2B5EF4-FFF2-40B4-BE49-F238E27FC236}">
                <a16:creationId xmlns:a16="http://schemas.microsoft.com/office/drawing/2014/main" id="{49F0D8F8-CF3B-4272-A06F-552E0941A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0500">
            <a:off x="2226353" y="4346116"/>
            <a:ext cx="1824856" cy="24331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54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066261" y="2460943"/>
            <a:ext cx="983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b="1" dirty="0"/>
          </a:p>
          <a:p>
            <a:endParaRPr lang="en-GB" sz="1400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B2208B-DC1F-44A9-8339-10403C383C75}"/>
              </a:ext>
            </a:extLst>
          </p:cNvPr>
          <p:cNvSpPr/>
          <p:nvPr/>
        </p:nvSpPr>
        <p:spPr>
          <a:xfrm>
            <a:off x="678205" y="1993692"/>
            <a:ext cx="10824993" cy="476280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class prayer space/area. You could use the school’s prayer or the Lord’s Prayer: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Our Father, in heaven,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Holy is your name.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Kingdom come,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will be done on earth, as it is in heaven.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Give us this day our daily bread,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forgive us our sins,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As we forgive those who sin against us,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lead us not into temptation,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But deliver us from evil.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Amen.</a:t>
            </a:r>
          </a:p>
          <a:p>
            <a:r>
              <a:rPr lang="en-GB" sz="24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endParaRPr lang="en-GB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601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087" y="1208531"/>
            <a:ext cx="5100958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2651417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C2B463-6BD5-411E-A3CA-67A9FE003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3E6F24-3E64-4893-9F13-7BEE01C84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9"/>
            <a:ext cx="7498616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2843" y="1272116"/>
            <a:ext cx="6798608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Use the Meditation resource alongside the Spiritual Encounters – bible-based meditation teacher’s pack:</a:t>
            </a: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http://www.ldbe.co.uk/about/guidance- resources/worship-and-meditation/</a:t>
            </a: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GB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900" dirty="0">
                <a:solidFill>
                  <a:srgbClr val="FFFFFF"/>
                </a:solidFill>
              </a:rPr>
            </a:b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66" y="2315051"/>
            <a:ext cx="2716911" cy="25220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9C68E2-A334-492F-A690-60BAC0F8E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116" y="2571749"/>
            <a:ext cx="6181661" cy="287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27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96" y="1208531"/>
            <a:ext cx="6129539" cy="473506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Friday</a:t>
            </a:r>
          </a:p>
        </p:txBody>
      </p:sp>
    </p:spTree>
    <p:extLst>
      <p:ext uri="{BB962C8B-B14F-4D97-AF65-F5344CB8AC3E}">
        <p14:creationId xmlns:p14="http://schemas.microsoft.com/office/powerpoint/2010/main" val="33870721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F404549-B4DC-481C-926C-DED3EF1C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8FD5CD-351E-4B06-8B78-BD5102D00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/>
            </a:b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DBD0C3-6AFE-46BD-8ABC-CDC8962CCE63}"/>
              </a:ext>
            </a:extLst>
          </p:cNvPr>
          <p:cNvSpPr txBox="1"/>
          <p:nvPr/>
        </p:nvSpPr>
        <p:spPr>
          <a:xfrm>
            <a:off x="591224" y="1119035"/>
            <a:ext cx="3409782" cy="4647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Take this time to celebrate what has happened during the week – you may want to give out awards. If possible, join the bubbles using Zoom or Teams so that the whole school can come together in a time of celebration.</a:t>
            </a: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Remember that this should also be a time of worship and celebration so begin with a gathering, include a prayer, a blessing, and a song of celebration.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261" y="1111641"/>
            <a:ext cx="6026340" cy="465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958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AFF88B-B708-4FF1-86E7-87773B7C9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177" y="5214711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8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3000" dirty="0">
                <a:solidFill>
                  <a:srgbClr val="FFFFFF"/>
                </a:solidFill>
                <a:latin typeface="Century Gothic" panose="020B0502020202020204" pitchFamily="34" charset="0"/>
              </a:rPr>
              <a:t>Introduction for Teachers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F7F7C6C-F9E6-473C-AC88-ED2F2CC25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038" y="590550"/>
            <a:ext cx="6537325" cy="565785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Ideas for the Worship Table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Special covering – possibly using liturgical colours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Candle or candles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Cross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Prayer box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Pebbles (prayer)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Flowers</a:t>
            </a:r>
          </a:p>
        </p:txBody>
      </p:sp>
      <p:pic>
        <p:nvPicPr>
          <p:cNvPr id="1026" name="Picture 2" descr="Collective Worship – Martley CE Primary School">
            <a:extLst>
              <a:ext uri="{FF2B5EF4-FFF2-40B4-BE49-F238E27FC236}">
                <a16:creationId xmlns:a16="http://schemas.microsoft.com/office/drawing/2014/main" id="{C4840575-5DEE-47DC-B4D2-45AD4D3D8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0881">
            <a:off x="9124156" y="3390900"/>
            <a:ext cx="2676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maculate Heart Of Mary Catholic Primary School A Voluntary Academy -  Collective Worship">
            <a:extLst>
              <a:ext uri="{FF2B5EF4-FFF2-40B4-BE49-F238E27FC236}">
                <a16:creationId xmlns:a16="http://schemas.microsoft.com/office/drawing/2014/main" id="{8D0D05E5-7CAB-49A3-9043-B26A55800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65" y="4171517"/>
            <a:ext cx="2591243" cy="19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 algn="ctr"/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4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Possible music 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425" y="590623"/>
            <a:ext cx="6538255" cy="5657777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098" name="Picture 2" descr="Migration &amp; Music, Part 1 | Musical Space | KMUW">
            <a:extLst>
              <a:ext uri="{FF2B5EF4-FFF2-40B4-BE49-F238E27FC236}">
                <a16:creationId xmlns:a16="http://schemas.microsoft.com/office/drawing/2014/main" id="{90402C7B-2262-43A3-8EBC-A78B72505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78" y="3762775"/>
            <a:ext cx="3443428" cy="22934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DE9C0B-2054-42A1-843E-C62A34A78DCF}"/>
              </a:ext>
            </a:extLst>
          </p:cNvPr>
          <p:cNvSpPr/>
          <p:nvPr/>
        </p:nvSpPr>
        <p:spPr>
          <a:xfrm>
            <a:off x="5133899" y="694290"/>
            <a:ext cx="6711259" cy="382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43F02A-DE5B-4ABA-AAFF-CC49EC8793C6}"/>
              </a:ext>
            </a:extLst>
          </p:cNvPr>
          <p:cNvSpPr txBox="1"/>
          <p:nvPr/>
        </p:nvSpPr>
        <p:spPr>
          <a:xfrm>
            <a:off x="4839003" y="157698"/>
            <a:ext cx="7118645" cy="599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Peace</a:t>
            </a:r>
          </a:p>
          <a:p>
            <a:r>
              <a:rPr lang="en-GB" sz="2000" dirty="0">
                <a:latin typeface="Century Gothic" panose="020B0502020202020204" pitchFamily="34" charset="0"/>
                <a:hlinkClick r:id="rId4"/>
              </a:rPr>
              <a:t>https://www.youtube.com/watch?v=uW6xcmqfiY4</a:t>
            </a:r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</a:rPr>
              <a:t>Peace Be Still</a:t>
            </a:r>
          </a:p>
          <a:p>
            <a:r>
              <a:rPr lang="en-GB" sz="2000" dirty="0">
                <a:latin typeface="Century Gothic" panose="020B0502020202020204" pitchFamily="34" charset="0"/>
                <a:hlinkClick r:id="rId5"/>
              </a:rPr>
              <a:t>https://www.youtube.com/watch?v=lsIpGiz3SfQ</a:t>
            </a:r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b="1" dirty="0">
              <a:latin typeface="Century Gothic" panose="020B0502020202020204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</a:rPr>
              <a:t>Make me a Channel of Your Peace</a:t>
            </a:r>
            <a:endParaRPr lang="en-GB" sz="2000" b="1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6"/>
              </a:rPr>
              <a:t>https://www.youtube.com/watch?v=ihhvm6eLWZI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Peace Like a River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7"/>
              </a:rPr>
              <a:t>https://www.youtube.com/watch?v=d6085sLXCMs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You are my Peace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8"/>
              </a:rPr>
              <a:t>https://www.youtube.com/watch?v=Dg56EmUG6nc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Peace in the Valley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9"/>
              </a:rPr>
              <a:t>https://www.youtube.com/watch?v=ai69MeKWurI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400" b="1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550ACD-EF2C-4ADA-98C0-F5D03422D04A}"/>
              </a:ext>
            </a:extLst>
          </p:cNvPr>
          <p:cNvSpPr txBox="1"/>
          <p:nvPr/>
        </p:nvSpPr>
        <p:spPr>
          <a:xfrm>
            <a:off x="6537960" y="3943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188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571403"/>
            <a:ext cx="6436655" cy="5888772"/>
          </a:xfrm>
        </p:spPr>
        <p:txBody>
          <a:bodyPr anchor="ctr"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Once everyone is set up ready for worship you may want to start by lighting a candle, followed by one of these: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Peace be with you.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also with you.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Welcome everyone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is good to be here together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Play a ‘Welcome’ song as children settle.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meet in the name of God: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Father,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Son,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Spirit: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is one.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Sign: ‘Welcome everybody here’ in BSL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0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485678"/>
            <a:ext cx="6436655" cy="5888772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the light of the world is here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God help us to speak positive words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share peace with everyone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remember that you are with us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 us celebrate what God has made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 show God’s love,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to show a bit of heaven to everyone we meet</a:t>
            </a:r>
            <a:r>
              <a:rPr lang="en-GB" b="1" dirty="0">
                <a:latin typeface="Century Gothic" panose="020B0502020202020204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                               </a:t>
            </a:r>
            <a:endParaRPr lang="en-GB" sz="2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5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969228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You may want to end your time together with one of these short prayers or blessings: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end this time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live with your love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Build on your truth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Share your forgiveness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Rest in your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the whole of the day.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for this day,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fun, friendship and learning.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give thanks for this time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share peace with each other.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Help us as we as we move on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carry hope in us for the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Turning our thoughts towards others,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Our hearts towards love,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our hands towards serving those in need.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5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869854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The Lord bless us and watch over us, he is kind and helps us to show peace. </a:t>
            </a: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today to show peace and love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forgive when others upset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remember that we are all equal to God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think about what we say before we say it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thank God for a new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God for all your good gifts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our Lord,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Just as kings bowed down and offered you gifts,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know your strength and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see all the free gifts you have given to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the blessing of the Father, Son and Holy Spirit,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be with you all, evermore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1587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16567</TotalTime>
  <Words>2733</Words>
  <Application>Microsoft Office PowerPoint</Application>
  <PresentationFormat>Widescreen</PresentationFormat>
  <Paragraphs>269</Paragraphs>
  <Slides>37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 Rounded MT Bold</vt:lpstr>
      <vt:lpstr>Calibri</vt:lpstr>
      <vt:lpstr>Cambria</vt:lpstr>
      <vt:lpstr>Century Gothic</vt:lpstr>
      <vt:lpstr>Courier New</vt:lpstr>
      <vt:lpstr>Gill Sans MT</vt:lpstr>
      <vt:lpstr>Segoe UI</vt:lpstr>
      <vt:lpstr>Wingdings 2</vt:lpstr>
      <vt:lpstr>Dividend</vt:lpstr>
      <vt:lpstr>COLLECTIVE Worship and Reflections</vt:lpstr>
      <vt:lpstr>     Church of England Colours for Worship      </vt:lpstr>
      <vt:lpstr>     Church of England  Collective worship     </vt:lpstr>
      <vt:lpstr>COLLECTIVE Worship   Introduction for Teachers   </vt:lpstr>
      <vt:lpstr>Collective Worship   Possible music    </vt:lpstr>
      <vt:lpstr>     Gathering   these can be used at the beginning of each session       </vt:lpstr>
      <vt:lpstr>     Gathering   these can be used at the beginning of each session       </vt:lpstr>
      <vt:lpstr>   Sending  these can be used at the End of each session     </vt:lpstr>
      <vt:lpstr>   Sending  these can be used at the End of each session     </vt:lpstr>
      <vt:lpstr>Fruit of the spirit  peace</vt:lpstr>
      <vt:lpstr>Classroom Reflection Space      </vt:lpstr>
      <vt:lpstr>Monday</vt:lpstr>
      <vt:lpstr>PowerPoint Presentation</vt:lpstr>
      <vt:lpstr>PowerPoint Presentation</vt:lpstr>
      <vt:lpstr>RESPOND: Bible passage</vt:lpstr>
      <vt:lpstr>PowerPoint Presentation</vt:lpstr>
      <vt:lpstr>Prayer</vt:lpstr>
      <vt:lpstr>Tuesday</vt:lpstr>
      <vt:lpstr>PowerPoint Presentation</vt:lpstr>
      <vt:lpstr>PowerPoint Presentation</vt:lpstr>
      <vt:lpstr>Responding </vt:lpstr>
      <vt:lpstr>Bible passage: Jesus calms the storm Watch: https://www.youtube.com/watch?v=uYLHqdSO9OY or Read the following action story</vt:lpstr>
      <vt:lpstr>Bible passage: Jesus calms the storm Watch: https://www.youtube.com/watch?v=uYLHqdSO9OY or Read the following action story</vt:lpstr>
      <vt:lpstr>Bible passage: Jesus calms the storm Watch: https://www.youtube.com/watch?v=uYLHqdSO9OY or Read the following action story</vt:lpstr>
      <vt:lpstr>Bible passage: Jesus calms the storm Watch: https://www.youtube.com/watch?v=uYLHqdSO9OY or Read the following action story</vt:lpstr>
      <vt:lpstr>Responding </vt:lpstr>
      <vt:lpstr>Prayer</vt:lpstr>
      <vt:lpstr>Wednesday</vt:lpstr>
      <vt:lpstr>Prompted to action - challenge</vt:lpstr>
      <vt:lpstr>Prompted to action – challenge ideas</vt:lpstr>
      <vt:lpstr>Prompted to action – challenge ideas</vt:lpstr>
      <vt:lpstr>Prayer</vt:lpstr>
      <vt:lpstr>Thursday</vt:lpstr>
      <vt:lpstr>  Use the Meditation resource alongside the Spiritual Encounters – bible-based meditation teacher’s pack:  http://www.ldbe.co.uk/about/guidance- resources/worship-and-meditation/      </vt:lpstr>
      <vt:lpstr>Friday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Worship and Reflections</dc:title>
  <dc:creator>Lynsay Jennings</dc:creator>
  <cp:lastModifiedBy>Lynsay Jennings</cp:lastModifiedBy>
  <cp:revision>72</cp:revision>
  <dcterms:created xsi:type="dcterms:W3CDTF">2020-12-01T11:41:13Z</dcterms:created>
  <dcterms:modified xsi:type="dcterms:W3CDTF">2021-07-29T16:02:44Z</dcterms:modified>
</cp:coreProperties>
</file>