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notesMasterIdLst>
    <p:notesMasterId r:id="rId38"/>
  </p:notesMasterIdLst>
  <p:sldIdLst>
    <p:sldId id="256" r:id="rId2"/>
    <p:sldId id="267" r:id="rId3"/>
    <p:sldId id="310" r:id="rId4"/>
    <p:sldId id="270" r:id="rId5"/>
    <p:sldId id="296" r:id="rId6"/>
    <p:sldId id="268" r:id="rId7"/>
    <p:sldId id="289" r:id="rId8"/>
    <p:sldId id="269" r:id="rId9"/>
    <p:sldId id="290" r:id="rId10"/>
    <p:sldId id="292" r:id="rId11"/>
    <p:sldId id="277" r:id="rId12"/>
    <p:sldId id="271" r:id="rId13"/>
    <p:sldId id="304" r:id="rId14"/>
    <p:sldId id="312" r:id="rId15"/>
    <p:sldId id="320" r:id="rId16"/>
    <p:sldId id="297" r:id="rId17"/>
    <p:sldId id="321" r:id="rId18"/>
    <p:sldId id="285" r:id="rId19"/>
    <p:sldId id="279" r:id="rId20"/>
    <p:sldId id="272" r:id="rId21"/>
    <p:sldId id="315" r:id="rId22"/>
    <p:sldId id="317" r:id="rId23"/>
    <p:sldId id="307" r:id="rId24"/>
    <p:sldId id="314" r:id="rId25"/>
    <p:sldId id="318" r:id="rId26"/>
    <p:sldId id="316" r:id="rId27"/>
    <p:sldId id="273" r:id="rId28"/>
    <p:sldId id="286" r:id="rId29"/>
    <p:sldId id="301" r:id="rId30"/>
    <p:sldId id="309" r:id="rId31"/>
    <p:sldId id="282" r:id="rId32"/>
    <p:sldId id="274" r:id="rId33"/>
    <p:sldId id="283" r:id="rId34"/>
    <p:sldId id="275" r:id="rId35"/>
    <p:sldId id="284" r:id="rId36"/>
    <p:sldId id="288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say Jennings" initials="LJ" lastIdx="1" clrIdx="0">
    <p:extLst>
      <p:ext uri="{19B8F6BF-5375-455C-9EA6-DF929625EA0E}">
        <p15:presenceInfo xmlns:p15="http://schemas.microsoft.com/office/powerpoint/2012/main" userId="S::lynsay.jennings@lichfield.anglican.org::b1a73c2d-75c6-426b-88bc-47e69d0d28e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99FF"/>
    <a:srgbClr val="E5851B"/>
    <a:srgbClr val="E73725"/>
    <a:srgbClr val="FFFFCC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1064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2684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AB86A4-9372-41B3-BC82-09B8EB71D83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3D5FD-25CE-4835-9DE9-7F9AD34F8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128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3740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40999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Allow children time to think about this. The picture shows the skateboarding Olympic gold and silver medal winner. Could there still be joy if they hadn’t won medals?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0509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joy might the athletes who didn’t win medals find? </a:t>
            </a:r>
          </a:p>
          <a:p>
            <a:r>
              <a:rPr lang="en-GB" dirty="0"/>
              <a:t>Joy is about choosing to look beyond the sadness and be positive, finding the good things.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2954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Allow children time to think about this.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80492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7375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166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Music suggestions are both secular and Christian worship. These could be used as a listening focus around the theme or as a part of sung worship.</a:t>
            </a:r>
          </a:p>
          <a:p>
            <a:r>
              <a:rPr lang="en-GB" dirty="0"/>
              <a:t>What does this song say about…..</a:t>
            </a:r>
          </a:p>
          <a:p>
            <a:r>
              <a:rPr lang="en-GB"/>
              <a:t>How does it make you feel?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0137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7347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week’s theme is Joy.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8462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952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604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04953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82496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330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330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137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47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210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313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292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509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430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715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593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879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5141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youtube.com/watch?v=PT-HBl2TVtI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www.ldbe.co.uk/about/guidance-%20resources/worship-and-meditatio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hyperlink" Target="https://www.youtube.com/watch?v=imK7pAMf61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x3gLeCiMJqI" TargetMode="External"/><Relationship Id="rId5" Type="http://schemas.openxmlformats.org/officeDocument/2006/relationships/hyperlink" Target="https://www.youtube.com/watch?v=MoyHjjHTO14" TargetMode="External"/><Relationship Id="rId4" Type="http://schemas.openxmlformats.org/officeDocument/2006/relationships/hyperlink" Target="https://www.youtube.com/watch?v=VDiETOLBvxA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19">
            <a:extLst>
              <a:ext uri="{FF2B5EF4-FFF2-40B4-BE49-F238E27FC236}">
                <a16:creationId xmlns:a16="http://schemas.microsoft.com/office/drawing/2014/main" id="{99D7C13F-A74A-458C-BD0A-E94D29F59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1">
            <a:extLst>
              <a:ext uri="{FF2B5EF4-FFF2-40B4-BE49-F238E27FC236}">
                <a16:creationId xmlns:a16="http://schemas.microsoft.com/office/drawing/2014/main" id="{4EA0D2BB-E66C-43E1-9553-F0782C7093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36079" y="723899"/>
            <a:ext cx="5009388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E2A6ED-D597-429E-A2B5-6ABED52E1B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2814" y="2130425"/>
            <a:ext cx="4115917" cy="2085869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solidFill>
                  <a:srgbClr val="FFFFFF"/>
                </a:solidFill>
                <a:latin typeface="Century Gothic" panose="020B0502020202020204" pitchFamily="34" charset="0"/>
              </a:rPr>
              <a:t>COLLECTIVE Worship and Reflections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ECC352-F3A9-46C5-8644-CE5AC3D552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2135" y="5208256"/>
            <a:ext cx="2816596" cy="8291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959B45E-9E82-487D-9A33-4B3176016126}"/>
              </a:ext>
            </a:extLst>
          </p:cNvPr>
          <p:cNvSpPr txBox="1"/>
          <p:nvPr/>
        </p:nvSpPr>
        <p:spPr>
          <a:xfrm>
            <a:off x="893269" y="4871484"/>
            <a:ext cx="4876800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GB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5400" b="1" i="1" dirty="0">
                <a:solidFill>
                  <a:srgbClr val="002060"/>
                </a:solidFill>
                <a:latin typeface="Century Gothic" panose="020B0502020202020204" pitchFamily="34" charset="0"/>
              </a:rPr>
              <a:t>JOY</a:t>
            </a:r>
          </a:p>
        </p:txBody>
      </p:sp>
      <p:pic>
        <p:nvPicPr>
          <p:cNvPr id="1026" name="Picture 2" descr="Revd Jonathan Cain: Fruits of the Spirit - Bolton Priory">
            <a:extLst>
              <a:ext uri="{FF2B5EF4-FFF2-40B4-BE49-F238E27FC236}">
                <a16:creationId xmlns:a16="http://schemas.microsoft.com/office/drawing/2014/main" id="{E7619DAB-D6C4-4C88-8858-49AE5AC981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95" y="871847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394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4" name="Rectangle 203">
            <a:extLst>
              <a:ext uri="{FF2B5EF4-FFF2-40B4-BE49-F238E27FC236}">
                <a16:creationId xmlns:a16="http://schemas.microsoft.com/office/drawing/2014/main" id="{28D511D2-9CF1-40DE-BB88-A5A48A0E8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40ADCA80-A0B1-4379-94EC-0A1A73BE1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8068" y="457200"/>
            <a:ext cx="3703320" cy="5935132"/>
            <a:chOff x="438068" y="457200"/>
            <a:chExt cx="3703320" cy="5935132"/>
          </a:xfrm>
        </p:grpSpPr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id="{1EB4D79C-3A0E-4CB5-9A3D-BB816FD52C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618067"/>
              <a:ext cx="3702134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3839C3D0-536E-4C48-A1C1-D9B718A843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E12F48A-0055-4DF2-852E-6230BD32A1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4200" y="2142067"/>
            <a:ext cx="3412067" cy="2971801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  <a:t>Fruit of the spirit</a:t>
            </a:r>
            <a:b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b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  <a:t>JOY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B40F6D-06AD-41F5-9D21-BB5F8DCE6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8110" y="793517"/>
            <a:ext cx="5355982" cy="52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39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1" name="Rectangle 75">
            <a:extLst>
              <a:ext uri="{FF2B5EF4-FFF2-40B4-BE49-F238E27FC236}">
                <a16:creationId xmlns:a16="http://schemas.microsoft.com/office/drawing/2014/main" id="{EE15E636-2C9E-42CB-B482-436AA81BF9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roup 77">
            <a:extLst>
              <a:ext uri="{FF2B5EF4-FFF2-40B4-BE49-F238E27FC236}">
                <a16:creationId xmlns:a16="http://schemas.microsoft.com/office/drawing/2014/main" id="{01D4AEDF-0CF9-4271-ABB7-3D3489BB4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8068" y="457200"/>
            <a:ext cx="3703320" cy="5935132"/>
            <a:chOff x="438068" y="457200"/>
            <a:chExt cx="3703320" cy="5935132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55CA534D-375A-405E-B686-06B63E6630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618067"/>
              <a:ext cx="3702134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3" name="Rectangle 79">
              <a:extLst>
                <a:ext uri="{FF2B5EF4-FFF2-40B4-BE49-F238E27FC236}">
                  <a16:creationId xmlns:a16="http://schemas.microsoft.com/office/drawing/2014/main" id="{AA2342F7-EF54-4210-9029-E977C9D576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1585951"/>
            <a:ext cx="3412067" cy="137217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en-US" sz="2700" b="1" dirty="0">
                <a:latin typeface="Century Gothic" panose="020B0502020202020204" pitchFamily="34" charset="0"/>
              </a:rPr>
              <a:t>Classroom Reflection Space</a:t>
            </a:r>
            <a:br>
              <a:rPr lang="en-US" sz="2700" dirty="0">
                <a:latin typeface="Century Gothic" panose="020B0502020202020204" pitchFamily="34" charset="0"/>
              </a:rPr>
            </a:br>
            <a:br>
              <a:rPr lang="en-US" sz="2700" dirty="0">
                <a:latin typeface="Century Gothic" panose="020B0502020202020204" pitchFamily="34" charset="0"/>
              </a:rPr>
            </a:br>
            <a:br>
              <a:rPr lang="en-US" sz="900" dirty="0"/>
            </a:br>
            <a:br>
              <a:rPr lang="en-US" sz="900" dirty="0"/>
            </a:br>
            <a:br>
              <a:rPr lang="en-US" sz="900" dirty="0"/>
            </a:br>
            <a:br>
              <a:rPr lang="en-US" sz="900" dirty="0"/>
            </a:br>
            <a:endParaRPr lang="en-US" sz="9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A6BE65-F111-4901-953B-3CBC056F1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438399"/>
            <a:ext cx="3415074" cy="356446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b="1" cap="all" dirty="0">
                <a:solidFill>
                  <a:schemeClr val="bg1"/>
                </a:solidFill>
              </a:rPr>
              <a:t>Joy</a:t>
            </a: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CC536D-E81C-46DB-BE7B-AD6BC36D2D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8553" y="3496196"/>
            <a:ext cx="2000353" cy="19686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8F9EE5-A48A-4134-87B3-963BF7573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8430" y="197607"/>
            <a:ext cx="6240184" cy="631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417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window, clock&#10;&#10;Description automatically generated">
            <a:extLst>
              <a:ext uri="{FF2B5EF4-FFF2-40B4-BE49-F238E27FC236}">
                <a16:creationId xmlns:a16="http://schemas.microsoft.com/office/drawing/2014/main" id="{6496E400-8232-44C6-AD56-AADF8770A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637" y="1208531"/>
            <a:ext cx="5029858" cy="4735069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Monday</a:t>
            </a:r>
          </a:p>
        </p:txBody>
      </p:sp>
    </p:spTree>
    <p:extLst>
      <p:ext uri="{BB962C8B-B14F-4D97-AF65-F5344CB8AC3E}">
        <p14:creationId xmlns:p14="http://schemas.microsoft.com/office/powerpoint/2010/main" val="1517866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4663768-3CE7-4276-B210-EB7E41770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5766" y="5248781"/>
            <a:ext cx="993734" cy="1249788"/>
          </a:xfrm>
          <a:prstGeom prst="rect">
            <a:avLst/>
          </a:prstGeom>
        </p:spPr>
      </p:pic>
      <p:pic>
        <p:nvPicPr>
          <p:cNvPr id="1028" name="Picture 4" descr="Finding Joy - The Good Men Project">
            <a:extLst>
              <a:ext uri="{FF2B5EF4-FFF2-40B4-BE49-F238E27FC236}">
                <a16:creationId xmlns:a16="http://schemas.microsoft.com/office/drawing/2014/main" id="{29C62B7F-E0BB-4278-AAAD-E02875239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822" y="1285875"/>
            <a:ext cx="9016409" cy="50717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9567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424E717-F3D1-4318-B517-549319F5FA22}"/>
              </a:ext>
            </a:extLst>
          </p:cNvPr>
          <p:cNvSpPr/>
          <p:nvPr/>
        </p:nvSpPr>
        <p:spPr>
          <a:xfrm>
            <a:off x="6303057" y="643467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0058EC-6A97-46A2-9502-DEFBE4F8A053}"/>
              </a:ext>
            </a:extLst>
          </p:cNvPr>
          <p:cNvSpPr txBox="1"/>
          <p:nvPr/>
        </p:nvSpPr>
        <p:spPr>
          <a:xfrm>
            <a:off x="6591942" y="882071"/>
            <a:ext cx="40481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Century Gothic" panose="020B0502020202020204" pitchFamily="34" charset="0"/>
              </a:rPr>
              <a:t>What do you see in the picture?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93FA870-8832-4438-9014-F35598B738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4362" y="5417942"/>
            <a:ext cx="987638" cy="1249788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C5527CC-54EE-43AC-9420-952365576B1D}"/>
              </a:ext>
            </a:extLst>
          </p:cNvPr>
          <p:cNvSpPr/>
          <p:nvPr/>
        </p:nvSpPr>
        <p:spPr>
          <a:xfrm>
            <a:off x="713962" y="3667604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latin typeface="Century Gothic" panose="020B0502020202020204" pitchFamily="34" charset="0"/>
              </a:rPr>
              <a:t>Can you make a prediction about what we are going to talk about this week?</a:t>
            </a:r>
          </a:p>
          <a:p>
            <a:pPr algn="ctr"/>
            <a:endParaRPr lang="en-GB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5584953-1ADF-4EB2-B636-BD4C68A796B0}"/>
              </a:ext>
            </a:extLst>
          </p:cNvPr>
          <p:cNvSpPr/>
          <p:nvPr/>
        </p:nvSpPr>
        <p:spPr>
          <a:xfrm>
            <a:off x="6373953" y="3667604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Century Gothic" panose="020B0502020202020204" pitchFamily="34" charset="0"/>
              </a:rPr>
              <a:t>What questions do these pictures make you ask?</a:t>
            </a:r>
          </a:p>
          <a:p>
            <a:pPr algn="ctr"/>
            <a:endParaRPr lang="en-GB" sz="28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2800" dirty="0">
                <a:latin typeface="Century Gothic" panose="020B0502020202020204" pitchFamily="34" charset="0"/>
                <a:cs typeface="Segoe UI" panose="020B0502040204020203" pitchFamily="34" charset="0"/>
              </a:rPr>
              <a:t>Think of two or three questions.</a:t>
            </a:r>
          </a:p>
          <a:p>
            <a:pPr algn="ctr"/>
            <a:endParaRPr lang="en-GB" dirty="0"/>
          </a:p>
        </p:txBody>
      </p:sp>
      <p:pic>
        <p:nvPicPr>
          <p:cNvPr id="2052" name="Picture 4" descr="Finding Joy - The Good Men Project">
            <a:extLst>
              <a:ext uri="{FF2B5EF4-FFF2-40B4-BE49-F238E27FC236}">
                <a16:creationId xmlns:a16="http://schemas.microsoft.com/office/drawing/2014/main" id="{F8BCFD6A-5F43-4F40-B93D-93435CD47C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80" y="589873"/>
            <a:ext cx="5142614" cy="289272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79449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inding Joy - The Good Men Project">
            <a:extLst>
              <a:ext uri="{FF2B5EF4-FFF2-40B4-BE49-F238E27FC236}">
                <a16:creationId xmlns:a16="http://schemas.microsoft.com/office/drawing/2014/main" id="{59D44BB5-2A4A-4B9A-A0B5-6E2085340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668647"/>
            <a:ext cx="7620000" cy="42862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93FA870-8832-4438-9014-F35598B738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15060" y="0"/>
            <a:ext cx="715926" cy="905955"/>
          </a:xfrm>
          <a:prstGeom prst="rect">
            <a:avLst/>
          </a:prstGeom>
        </p:spPr>
      </p:pic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BFDC5958-D1DD-446B-B6F9-85C54A30A6F1}"/>
              </a:ext>
            </a:extLst>
          </p:cNvPr>
          <p:cNvSpPr/>
          <p:nvPr/>
        </p:nvSpPr>
        <p:spPr>
          <a:xfrm rot="20930312">
            <a:off x="233917" y="685799"/>
            <a:ext cx="3870251" cy="2418909"/>
          </a:xfrm>
          <a:prstGeom prst="wedgeEllipseCallout">
            <a:avLst>
              <a:gd name="adj1" fmla="val 48328"/>
              <a:gd name="adj2" fmla="val 49155"/>
            </a:avLst>
          </a:prstGeom>
          <a:solidFill>
            <a:srgbClr val="E585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What does it mean to be joyful?</a:t>
            </a:r>
          </a:p>
        </p:txBody>
      </p:sp>
      <p:sp>
        <p:nvSpPr>
          <p:cNvPr id="12" name="Speech Bubble: Oval 11">
            <a:extLst>
              <a:ext uri="{FF2B5EF4-FFF2-40B4-BE49-F238E27FC236}">
                <a16:creationId xmlns:a16="http://schemas.microsoft.com/office/drawing/2014/main" id="{F28BE7A4-4A4F-4715-8E82-3C4709CB4E4A}"/>
              </a:ext>
            </a:extLst>
          </p:cNvPr>
          <p:cNvSpPr/>
          <p:nvPr/>
        </p:nvSpPr>
        <p:spPr>
          <a:xfrm rot="696461">
            <a:off x="8480927" y="4338858"/>
            <a:ext cx="3515538" cy="2300927"/>
          </a:xfrm>
          <a:prstGeom prst="wedgeEllipseCallout">
            <a:avLst>
              <a:gd name="adj1" fmla="val -55190"/>
              <a:gd name="adj2" fmla="val 36347"/>
            </a:avLst>
          </a:prstGeom>
          <a:solidFill>
            <a:srgbClr val="E585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How is this different to happiness?</a:t>
            </a:r>
          </a:p>
        </p:txBody>
      </p:sp>
    </p:spTree>
    <p:extLst>
      <p:ext uri="{BB962C8B-B14F-4D97-AF65-F5344CB8AC3E}">
        <p14:creationId xmlns:p14="http://schemas.microsoft.com/office/powerpoint/2010/main" val="326364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ENGAGE:</a:t>
            </a:r>
            <a:endParaRPr lang="en-GB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3AF92B-ED86-41CF-9483-B4D2CD9839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4362" y="5417942"/>
            <a:ext cx="987638" cy="1249788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201E0A06-D8BB-4F9D-9889-5B52C45936FF}"/>
              </a:ext>
            </a:extLst>
          </p:cNvPr>
          <p:cNvSpPr/>
          <p:nvPr/>
        </p:nvSpPr>
        <p:spPr>
          <a:xfrm>
            <a:off x="395140" y="2200939"/>
            <a:ext cx="4772283" cy="2456121"/>
          </a:xfrm>
          <a:prstGeom prst="wedgeEllipseCallout">
            <a:avLst>
              <a:gd name="adj1" fmla="val -37543"/>
              <a:gd name="adj2" fmla="val 76786"/>
            </a:avLst>
          </a:prstGeom>
          <a:solidFill>
            <a:srgbClr val="E585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How would you finish off this poem?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FE0A757-5644-4286-9566-AAC4150019BC}"/>
              </a:ext>
            </a:extLst>
          </p:cNvPr>
          <p:cNvSpPr/>
          <p:nvPr/>
        </p:nvSpPr>
        <p:spPr>
          <a:xfrm>
            <a:off x="5254218" y="2200939"/>
            <a:ext cx="5737491" cy="4286038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800" b="1" dirty="0">
                <a:latin typeface="Century Gothic" panose="020B0502020202020204" pitchFamily="34" charset="0"/>
                <a:cs typeface="Segoe UI" panose="020B0502040204020203" pitchFamily="34" charset="0"/>
              </a:rPr>
              <a:t>Joy is a gift.</a:t>
            </a:r>
          </a:p>
          <a:p>
            <a:r>
              <a:rPr lang="en-GB" sz="2800" b="1" dirty="0">
                <a:latin typeface="Century Gothic" panose="020B0502020202020204" pitchFamily="34" charset="0"/>
                <a:cs typeface="Segoe UI" panose="020B0502040204020203" pitchFamily="34" charset="0"/>
              </a:rPr>
              <a:t>Joy is a choice.</a:t>
            </a:r>
          </a:p>
          <a:p>
            <a:r>
              <a:rPr lang="en-GB" sz="2800" b="1" dirty="0">
                <a:latin typeface="Century Gothic" panose="020B0502020202020204" pitchFamily="34" charset="0"/>
                <a:cs typeface="Segoe UI" panose="020B0502040204020203" pitchFamily="34" charset="0"/>
              </a:rPr>
              <a:t>Joy is a happy, healthy heart.</a:t>
            </a:r>
          </a:p>
          <a:p>
            <a:r>
              <a:rPr lang="en-GB" sz="2800" b="1" dirty="0">
                <a:latin typeface="Century Gothic" panose="020B0502020202020204" pitchFamily="34" charset="0"/>
                <a:cs typeface="Segoe UI" panose="020B0502040204020203" pitchFamily="34" charset="0"/>
              </a:rPr>
              <a:t>Joy is sharing a smile.</a:t>
            </a:r>
          </a:p>
          <a:p>
            <a:r>
              <a:rPr lang="en-GB" sz="2800" b="1" dirty="0">
                <a:latin typeface="Century Gothic" panose="020B0502020202020204" pitchFamily="34" charset="0"/>
                <a:cs typeface="Segoe UI" panose="020B0502040204020203" pitchFamily="34" charset="0"/>
              </a:rPr>
              <a:t>Joy is blowing bubbles.</a:t>
            </a:r>
          </a:p>
          <a:p>
            <a:r>
              <a:rPr lang="en-GB" sz="2800" b="1" dirty="0">
                <a:latin typeface="Century Gothic" panose="020B0502020202020204" pitchFamily="34" charset="0"/>
                <a:cs typeface="Segoe UI" panose="020B0502040204020203" pitchFamily="34" charset="0"/>
              </a:rPr>
              <a:t>Joy is…</a:t>
            </a:r>
          </a:p>
          <a:p>
            <a:r>
              <a:rPr lang="en-GB" sz="2800" b="1" dirty="0">
                <a:latin typeface="Century Gothic" panose="020B0502020202020204" pitchFamily="34" charset="0"/>
                <a:cs typeface="Segoe UI" panose="020B0502040204020203" pitchFamily="34" charset="0"/>
              </a:rPr>
              <a:t>Joy is…</a:t>
            </a:r>
          </a:p>
        </p:txBody>
      </p:sp>
    </p:spTree>
    <p:extLst>
      <p:ext uri="{BB962C8B-B14F-4D97-AF65-F5344CB8AC3E}">
        <p14:creationId xmlns:p14="http://schemas.microsoft.com/office/powerpoint/2010/main" val="293453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Romans 12:12 - Hope Bible Verse">
            <a:extLst>
              <a:ext uri="{FF2B5EF4-FFF2-40B4-BE49-F238E27FC236}">
                <a16:creationId xmlns:a16="http://schemas.microsoft.com/office/drawing/2014/main" id="{62C3B69D-47F0-4428-97B3-8277FAB090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3"/>
          <a:stretch/>
        </p:blipFill>
        <p:spPr bwMode="auto">
          <a:xfrm>
            <a:off x="8956545" y="2656037"/>
            <a:ext cx="3343830" cy="42019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Bible Verse about Joy - Psalm 94:19">
            <a:extLst>
              <a:ext uri="{FF2B5EF4-FFF2-40B4-BE49-F238E27FC236}">
                <a16:creationId xmlns:a16="http://schemas.microsoft.com/office/drawing/2014/main" id="{0480DB74-2863-4BDF-B8C2-4E146B1C29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3"/>
          <a:stretch/>
        </p:blipFill>
        <p:spPr bwMode="auto">
          <a:xfrm>
            <a:off x="0" y="2619873"/>
            <a:ext cx="3342798" cy="42019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957CBFC-88D4-4830-9FC2-D6695313B200}"/>
              </a:ext>
            </a:extLst>
          </p:cNvPr>
          <p:cNvSpPr/>
          <p:nvPr/>
        </p:nvSpPr>
        <p:spPr>
          <a:xfrm>
            <a:off x="1669772" y="680484"/>
            <a:ext cx="8959799" cy="2083981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800" dirty="0">
              <a:latin typeface="Century Gothic" panose="020B0502020202020204" pitchFamily="34" charset="0"/>
            </a:endParaRPr>
          </a:p>
          <a:p>
            <a:pPr algn="ctr"/>
            <a:r>
              <a:rPr lang="en-GB" sz="2800" dirty="0">
                <a:latin typeface="Century Gothic" panose="020B0502020202020204" pitchFamily="34" charset="0"/>
              </a:rPr>
              <a:t>Christians believe joy is a gift from God. It involves looking beyond the ‘</a:t>
            </a:r>
            <a:r>
              <a:rPr lang="en-GB" sz="2800" dirty="0" err="1">
                <a:latin typeface="Century Gothic" panose="020B0502020202020204" pitchFamily="34" charset="0"/>
              </a:rPr>
              <a:t>ows</a:t>
            </a:r>
            <a:r>
              <a:rPr lang="en-GB" sz="2800" dirty="0">
                <a:latin typeface="Century Gothic" panose="020B0502020202020204" pitchFamily="34" charset="0"/>
              </a:rPr>
              <a:t>’ in life and finding the strength and comfort that comes from God, choosing to be positive and becoming a source of joy to others.</a:t>
            </a:r>
          </a:p>
          <a:p>
            <a:pPr algn="ctr"/>
            <a:r>
              <a:rPr lang="en-GB" sz="2800" dirty="0">
                <a:latin typeface="Century Gothic" panose="020B0502020202020204" pitchFamily="34" charset="0"/>
              </a:rPr>
              <a:t>	</a:t>
            </a:r>
            <a:endParaRPr lang="en-GB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C84CC85C-26B3-4168-A5E2-E532BC521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441" y="2982432"/>
            <a:ext cx="4293118" cy="359912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9638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Reflection questions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190619-E9E9-482D-94C7-5723784121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76" y="5069895"/>
            <a:ext cx="1280271" cy="1652159"/>
          </a:xfrm>
          <a:prstGeom prst="rect">
            <a:avLst/>
          </a:prstGeom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A9A98FB6-9AFC-481B-AA9E-E100AD6253F3}"/>
              </a:ext>
            </a:extLst>
          </p:cNvPr>
          <p:cNvSpPr/>
          <p:nvPr/>
        </p:nvSpPr>
        <p:spPr>
          <a:xfrm>
            <a:off x="391886" y="1947340"/>
            <a:ext cx="5704114" cy="3507162"/>
          </a:xfrm>
          <a:prstGeom prst="cloudCallout">
            <a:avLst>
              <a:gd name="adj1" fmla="val 50876"/>
              <a:gd name="adj2" fmla="val 790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 wonder how you can be joyful?</a:t>
            </a:r>
          </a:p>
          <a:p>
            <a:pPr algn="ctr"/>
            <a:endParaRPr lang="en-GB" sz="2800" b="1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AB62774C-8567-4AE6-B892-8B68EFD49A12}"/>
              </a:ext>
            </a:extLst>
          </p:cNvPr>
          <p:cNvSpPr/>
          <p:nvPr/>
        </p:nvSpPr>
        <p:spPr>
          <a:xfrm>
            <a:off x="6096001" y="2764465"/>
            <a:ext cx="5704114" cy="3363877"/>
          </a:xfrm>
          <a:prstGeom prst="cloudCallout">
            <a:avLst>
              <a:gd name="adj1" fmla="val -47177"/>
              <a:gd name="adj2" fmla="val 6788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As go through today, think about the things which bring you joy</a:t>
            </a:r>
            <a:r>
              <a:rPr lang="en-GB" sz="2400" b="1" i="1" dirty="0">
                <a:solidFill>
                  <a:srgbClr val="002060"/>
                </a:solidFill>
                <a:latin typeface="Century Gothic" panose="020B0502020202020204" pitchFamily="34" charset="0"/>
              </a:rPr>
              <a:t>?</a:t>
            </a:r>
          </a:p>
          <a:p>
            <a:pPr algn="ctr"/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 </a:t>
            </a:r>
            <a:endParaRPr lang="en-GB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50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Prayer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A2E508A-8117-4645-ABD8-B53493E69158}"/>
              </a:ext>
            </a:extLst>
          </p:cNvPr>
          <p:cNvSpPr/>
          <p:nvPr/>
        </p:nvSpPr>
        <p:spPr>
          <a:xfrm>
            <a:off x="897471" y="2253349"/>
            <a:ext cx="10921631" cy="435292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000" dirty="0">
                <a:latin typeface="Century Gothic" panose="020B0502020202020204" pitchFamily="34" charset="0"/>
                <a:cs typeface="Segoe UI" panose="020B0502040204020203" pitchFamily="34" charset="0"/>
              </a:rPr>
              <a:t>Encourage the pupils to respond with their own prayers first, using the class prayer space/area or with the prayer below:</a:t>
            </a:r>
          </a:p>
          <a:p>
            <a:endParaRPr lang="en-GB" sz="2000" dirty="0"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r>
              <a:rPr lang="en-GB" sz="2400" b="1" i="0" dirty="0">
                <a:solidFill>
                  <a:srgbClr val="555555"/>
                </a:solidFill>
                <a:effectLst/>
                <a:latin typeface="Century Gothic" panose="020B0502020202020204" pitchFamily="34" charset="0"/>
              </a:rPr>
              <a:t>Dear God,</a:t>
            </a:r>
            <a:br>
              <a:rPr lang="en-GB" sz="2400" b="1" dirty="0"/>
            </a:br>
            <a:r>
              <a:rPr lang="en-GB" sz="2400" b="1" i="0" dirty="0">
                <a:solidFill>
                  <a:srgbClr val="555555"/>
                </a:solidFill>
                <a:effectLst/>
                <a:latin typeface="Century Gothic" panose="020B0502020202020204" pitchFamily="34" charset="0"/>
              </a:rPr>
              <a:t>Thank you for eyes to see and ears to hear.</a:t>
            </a:r>
            <a:br>
              <a:rPr lang="en-GB" sz="2400" b="1" dirty="0"/>
            </a:br>
            <a:r>
              <a:rPr lang="en-GB" sz="2400" b="1" i="0" dirty="0">
                <a:solidFill>
                  <a:srgbClr val="555555"/>
                </a:solidFill>
                <a:effectLst/>
                <a:latin typeface="Century Gothic" panose="020B0502020202020204" pitchFamily="34" charset="0"/>
              </a:rPr>
              <a:t>Thank you for so many beautiful things around us.</a:t>
            </a:r>
            <a:br>
              <a:rPr lang="en-GB" sz="2400" b="1" dirty="0"/>
            </a:br>
            <a:r>
              <a:rPr lang="en-GB" sz="2400" b="1" i="0" dirty="0">
                <a:solidFill>
                  <a:srgbClr val="555555"/>
                </a:solidFill>
                <a:effectLst/>
                <a:latin typeface="Century Gothic" panose="020B0502020202020204" pitchFamily="34" charset="0"/>
              </a:rPr>
              <a:t>which bring us joy and fill us with excitement.</a:t>
            </a:r>
            <a:br>
              <a:rPr lang="en-GB" sz="2400" dirty="0"/>
            </a:br>
            <a:r>
              <a:rPr lang="en-GB" sz="2400" b="1" i="0" dirty="0">
                <a:solidFill>
                  <a:srgbClr val="555555"/>
                </a:solidFill>
                <a:effectLst/>
                <a:latin typeface="Century Gothic" panose="020B0502020202020204" pitchFamily="34" charset="0"/>
              </a:rPr>
              <a:t>Amen</a:t>
            </a:r>
            <a:endParaRPr lang="en-GB" sz="2400" b="1" dirty="0">
              <a:latin typeface="Century Gothic" panose="020B0502020202020204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69668"/>
            <a:ext cx="764412" cy="98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889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2A35C00-F635-409C-8112-62A4792167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1166" y="1392438"/>
            <a:ext cx="6518800" cy="436725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132" y="2930816"/>
            <a:ext cx="3081576" cy="208586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3600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Church of England Colours for Worship </a:t>
            </a: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endParaRPr lang="en-US" sz="1200" dirty="0">
              <a:solidFill>
                <a:srgbClr val="FFFFFF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39AFB3-5DC8-44D9-87A3-9258BAF45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3622" y="5016685"/>
            <a:ext cx="2816596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684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indoor, monitor, photo, sitting&#10;&#10;Description automatically generated">
            <a:extLst>
              <a:ext uri="{FF2B5EF4-FFF2-40B4-BE49-F238E27FC236}">
                <a16:creationId xmlns:a16="http://schemas.microsoft.com/office/drawing/2014/main" id="{BA311D33-1474-47AA-98BC-F6A16AC143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321" y="1208531"/>
            <a:ext cx="4122490" cy="473506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Tuesday</a:t>
            </a:r>
          </a:p>
        </p:txBody>
      </p:sp>
    </p:spTree>
    <p:extLst>
      <p:ext uri="{BB962C8B-B14F-4D97-AF65-F5344CB8AC3E}">
        <p14:creationId xmlns:p14="http://schemas.microsoft.com/office/powerpoint/2010/main" val="131166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4663768-3CE7-4276-B210-EB7E41770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5766" y="5248781"/>
            <a:ext cx="993734" cy="1249788"/>
          </a:xfrm>
          <a:prstGeom prst="rect">
            <a:avLst/>
          </a:prstGeom>
        </p:spPr>
      </p:pic>
      <p:pic>
        <p:nvPicPr>
          <p:cNvPr id="5124" name="Picture 4" descr="&lt;p&gt;Silver medallist Rayssa Leal of Brazil congratulates gold medal winner Momiji Nishiya of Japan after the women’s street skateboarding finals at the 2020 Olympics&lt;/p&gt;">
            <a:extLst>
              <a:ext uri="{FF2B5EF4-FFF2-40B4-BE49-F238E27FC236}">
                <a16:creationId xmlns:a16="http://schemas.microsoft.com/office/drawing/2014/main" id="{FB346A2F-7CCD-490E-847B-FA1CFCF319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465" y="760428"/>
            <a:ext cx="8175771" cy="60447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1962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424E717-F3D1-4318-B517-549319F5FA22}"/>
              </a:ext>
            </a:extLst>
          </p:cNvPr>
          <p:cNvSpPr/>
          <p:nvPr/>
        </p:nvSpPr>
        <p:spPr>
          <a:xfrm>
            <a:off x="6303057" y="643467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0058EC-6A97-46A2-9502-DEFBE4F8A053}"/>
              </a:ext>
            </a:extLst>
          </p:cNvPr>
          <p:cNvSpPr txBox="1"/>
          <p:nvPr/>
        </p:nvSpPr>
        <p:spPr>
          <a:xfrm>
            <a:off x="6591942" y="882071"/>
            <a:ext cx="40481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Century Gothic" panose="020B0502020202020204" pitchFamily="34" charset="0"/>
              </a:rPr>
              <a:t>What do you see in the picture?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93FA870-8832-4438-9014-F35598B738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4362" y="5417942"/>
            <a:ext cx="987638" cy="1249788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C5527CC-54EE-43AC-9420-952365576B1D}"/>
              </a:ext>
            </a:extLst>
          </p:cNvPr>
          <p:cNvSpPr/>
          <p:nvPr/>
        </p:nvSpPr>
        <p:spPr>
          <a:xfrm>
            <a:off x="713962" y="3667604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latin typeface="Century Gothic" panose="020B0502020202020204" pitchFamily="34" charset="0"/>
              </a:rPr>
              <a:t>Can you make a prediction about what we are going to talk about today?</a:t>
            </a:r>
          </a:p>
          <a:p>
            <a:pPr algn="ctr"/>
            <a:endParaRPr lang="en-GB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5584953-1ADF-4EB2-B636-BD4C68A796B0}"/>
              </a:ext>
            </a:extLst>
          </p:cNvPr>
          <p:cNvSpPr/>
          <p:nvPr/>
        </p:nvSpPr>
        <p:spPr>
          <a:xfrm>
            <a:off x="6373953" y="3667604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Century Gothic" panose="020B0502020202020204" pitchFamily="34" charset="0"/>
              </a:rPr>
              <a:t>What questions do these pictures make you ask?</a:t>
            </a:r>
          </a:p>
          <a:p>
            <a:pPr algn="ctr"/>
            <a:endParaRPr lang="en-GB" sz="28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2800" dirty="0">
                <a:latin typeface="Century Gothic" panose="020B0502020202020204" pitchFamily="34" charset="0"/>
                <a:cs typeface="Segoe UI" panose="020B0502040204020203" pitchFamily="34" charset="0"/>
              </a:rPr>
              <a:t>Think of two or three questions.</a:t>
            </a:r>
          </a:p>
          <a:p>
            <a:pPr algn="ctr"/>
            <a:endParaRPr lang="en-GB" dirty="0"/>
          </a:p>
        </p:txBody>
      </p:sp>
      <p:pic>
        <p:nvPicPr>
          <p:cNvPr id="10" name="Picture 4" descr="&lt;p&gt;Silver medallist Rayssa Leal of Brazil congratulates gold medal winner Momiji Nishiya of Japan after the women’s street skateboarding finals at the 2020 Olympics&lt;/p&gt;">
            <a:extLst>
              <a:ext uri="{FF2B5EF4-FFF2-40B4-BE49-F238E27FC236}">
                <a16:creationId xmlns:a16="http://schemas.microsoft.com/office/drawing/2014/main" id="{5DCE2F72-515F-4F7B-AED8-51E4EBFE70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62" y="475376"/>
            <a:ext cx="4317637" cy="31922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0347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Responding</a:t>
            </a:r>
            <a:r>
              <a:rPr lang="en-GB" b="1" dirty="0"/>
              <a:t> </a:t>
            </a: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69" y="5103248"/>
            <a:ext cx="1278686" cy="1653252"/>
          </a:xfrm>
          <a:prstGeom prst="rect">
            <a:avLst/>
          </a:prstGeom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D73BF8D6-401E-4320-ABC7-670AAC352C61}"/>
              </a:ext>
            </a:extLst>
          </p:cNvPr>
          <p:cNvSpPr/>
          <p:nvPr/>
        </p:nvSpPr>
        <p:spPr>
          <a:xfrm>
            <a:off x="141169" y="1957920"/>
            <a:ext cx="5092700" cy="2942160"/>
          </a:xfrm>
          <a:prstGeom prst="cloudCallout">
            <a:avLst>
              <a:gd name="adj1" fmla="val 50876"/>
              <a:gd name="adj2" fmla="val 790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 wonder what questions you asked?</a:t>
            </a:r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C1D3B7AD-C33E-4DF0-B54B-E4078EAA8738}"/>
              </a:ext>
            </a:extLst>
          </p:cNvPr>
          <p:cNvSpPr/>
          <p:nvPr/>
        </p:nvSpPr>
        <p:spPr>
          <a:xfrm>
            <a:off x="5974585" y="2855568"/>
            <a:ext cx="5444529" cy="3070974"/>
          </a:xfrm>
          <a:prstGeom prst="cloudCallout">
            <a:avLst>
              <a:gd name="adj1" fmla="val -47177"/>
              <a:gd name="adj2" fmla="val 6788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32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wonder what this picture says about </a:t>
            </a:r>
            <a:r>
              <a:rPr lang="en-GB" sz="3200" b="1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joy</a:t>
            </a:r>
            <a:r>
              <a:rPr lang="en-GB" sz="32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sz="3200" b="1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 </a:t>
            </a:r>
            <a:endParaRPr lang="en-GB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87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Century Gothic" panose="020B0502020202020204" pitchFamily="34" charset="0"/>
              </a:rPr>
              <a:t>Bible passage: 1 Thessalonians 5: 16-18</a:t>
            </a:r>
            <a:br>
              <a:rPr lang="en-GB" b="1" dirty="0">
                <a:latin typeface="Century Gothic" panose="020B0502020202020204" pitchFamily="34" charset="0"/>
              </a:rPr>
            </a:br>
            <a:endParaRPr lang="en-GB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ACCA4E-1CEF-4D0E-843E-DFD92D16ED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4118" y="1"/>
            <a:ext cx="667881" cy="839972"/>
          </a:xfrm>
          <a:prstGeom prst="rect">
            <a:avLst/>
          </a:prstGeom>
        </p:spPr>
      </p:pic>
      <p:pic>
        <p:nvPicPr>
          <p:cNvPr id="7170" name="Picture 2" descr="Presence of god peace christian quotes 47 bible verses about joy  dailyverses net | Dogtrainingobedienceschool.com">
            <a:extLst>
              <a:ext uri="{FF2B5EF4-FFF2-40B4-BE49-F238E27FC236}">
                <a16:creationId xmlns:a16="http://schemas.microsoft.com/office/drawing/2014/main" id="{C417C70A-0969-47ED-8DE9-3787BCEF48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259" y="2214230"/>
            <a:ext cx="8285481" cy="433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10114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Responding</a:t>
            </a:r>
            <a:r>
              <a:rPr lang="en-GB" b="1" dirty="0"/>
              <a:t> </a:t>
            </a: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69" y="5103248"/>
            <a:ext cx="1278686" cy="1653252"/>
          </a:xfrm>
          <a:prstGeom prst="rect">
            <a:avLst/>
          </a:prstGeom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D73BF8D6-401E-4320-ABC7-670AAC352C61}"/>
              </a:ext>
            </a:extLst>
          </p:cNvPr>
          <p:cNvSpPr/>
          <p:nvPr/>
        </p:nvSpPr>
        <p:spPr>
          <a:xfrm>
            <a:off x="391886" y="1947340"/>
            <a:ext cx="5704114" cy="3507162"/>
          </a:xfrm>
          <a:prstGeom prst="cloudCallout">
            <a:avLst>
              <a:gd name="adj1" fmla="val 29813"/>
              <a:gd name="adj2" fmla="val 829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 wonder if this quote might be helpful for those who didn’t win?</a:t>
            </a:r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C1D3B7AD-C33E-4DF0-B54B-E4078EAA8738}"/>
              </a:ext>
            </a:extLst>
          </p:cNvPr>
          <p:cNvSpPr/>
          <p:nvPr/>
        </p:nvSpPr>
        <p:spPr>
          <a:xfrm>
            <a:off x="5996356" y="1947340"/>
            <a:ext cx="6518165" cy="4158161"/>
          </a:xfrm>
          <a:prstGeom prst="cloudCallout">
            <a:avLst>
              <a:gd name="adj1" fmla="val -62021"/>
              <a:gd name="adj2" fmla="val 5970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32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wonder what this quote might mean for you today or in the next week? What could you give thanks for</a:t>
            </a:r>
            <a:endParaRPr lang="en-GB" sz="3200" b="1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 </a:t>
            </a:r>
            <a:endParaRPr lang="en-GB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14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Prayer</a:t>
            </a: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7510" y="5973002"/>
            <a:ext cx="684490" cy="884998"/>
          </a:xfrm>
          <a:prstGeom prst="rect">
            <a:avLst/>
          </a:prstGeom>
        </p:spPr>
      </p:pic>
      <p:pic>
        <p:nvPicPr>
          <p:cNvPr id="5" name="Picture 2" descr="What brings you joy? – The Potential Within">
            <a:extLst>
              <a:ext uri="{FF2B5EF4-FFF2-40B4-BE49-F238E27FC236}">
                <a16:creationId xmlns:a16="http://schemas.microsoft.com/office/drawing/2014/main" id="{339F8EB3-0C67-4132-B875-30269C891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273" y="563685"/>
            <a:ext cx="4799159" cy="621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BE2BCC5F-1D26-4DE8-ABD7-9AF0E9A4EB27}"/>
              </a:ext>
            </a:extLst>
          </p:cNvPr>
          <p:cNvSpPr/>
          <p:nvPr/>
        </p:nvSpPr>
        <p:spPr>
          <a:xfrm rot="21180095">
            <a:off x="2001536" y="965209"/>
            <a:ext cx="3985474" cy="1945759"/>
          </a:xfrm>
          <a:prstGeom prst="wedgeEllipseCallout">
            <a:avLst>
              <a:gd name="adj1" fmla="val 57432"/>
              <a:gd name="adj2" fmla="val 53289"/>
            </a:avLst>
          </a:prstGeom>
          <a:solidFill>
            <a:srgbClr val="E585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What brings you joy?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47B62644-75F2-44DD-AC0A-C4B0F26FF5E5}"/>
              </a:ext>
            </a:extLst>
          </p:cNvPr>
          <p:cNvSpPr/>
          <p:nvPr/>
        </p:nvSpPr>
        <p:spPr>
          <a:xfrm>
            <a:off x="1041991" y="3051544"/>
            <a:ext cx="4691653" cy="3628973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latin typeface="Century Gothic" panose="020B0502020202020204" pitchFamily="34" charset="0"/>
              </a:rPr>
              <a:t>Reflect on those things that bring you joy, even when you might feel sad.</a:t>
            </a:r>
          </a:p>
          <a:p>
            <a:pPr algn="ctr"/>
            <a:endParaRPr lang="en-GB" sz="20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2000" b="1" dirty="0">
                <a:latin typeface="Century Gothic" panose="020B0502020202020204" pitchFamily="34" charset="0"/>
              </a:rPr>
              <a:t>You may wish to pray a prayer of thanks for these things.</a:t>
            </a:r>
          </a:p>
        </p:txBody>
      </p:sp>
    </p:spTree>
    <p:extLst>
      <p:ext uri="{BB962C8B-B14F-4D97-AF65-F5344CB8AC3E}">
        <p14:creationId xmlns:p14="http://schemas.microsoft.com/office/powerpoint/2010/main" val="376887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sitting, computer&#10;&#10;Description automatically generated">
            <a:extLst>
              <a:ext uri="{FF2B5EF4-FFF2-40B4-BE49-F238E27FC236}">
                <a16:creationId xmlns:a16="http://schemas.microsoft.com/office/drawing/2014/main" id="{7A348043-2C3F-4802-AABD-E3E86DD5F5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780" y="1208531"/>
            <a:ext cx="3457572" cy="473506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4" y="1419225"/>
            <a:ext cx="3225165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Wednesday</a:t>
            </a:r>
          </a:p>
        </p:txBody>
      </p:sp>
    </p:spTree>
    <p:extLst>
      <p:ext uri="{BB962C8B-B14F-4D97-AF65-F5344CB8AC3E}">
        <p14:creationId xmlns:p14="http://schemas.microsoft.com/office/powerpoint/2010/main" val="35361108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Prompted to action - challenge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77AA67-70BB-4B78-9DBC-E9C60B15A2F9}"/>
              </a:ext>
            </a:extLst>
          </p:cNvPr>
          <p:cNvSpPr txBox="1"/>
          <p:nvPr/>
        </p:nvSpPr>
        <p:spPr>
          <a:xfrm>
            <a:off x="233865" y="2113288"/>
            <a:ext cx="5263168" cy="4428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endParaRPr lang="en-US" sz="1600" b="1" dirty="0">
              <a:solidFill>
                <a:schemeClr val="tx2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r>
              <a:rPr lang="en-US" sz="2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Remind children of the theme for the week</a:t>
            </a: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endParaRPr lang="en-US" sz="2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endParaRPr lang="en-US" sz="20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0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1300" b="1" dirty="0">
              <a:solidFill>
                <a:schemeClr val="tx2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189ABD-5484-446E-9E4C-7B92793D8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9031" y="5608212"/>
            <a:ext cx="987638" cy="1249788"/>
          </a:xfrm>
          <a:prstGeom prst="rect">
            <a:avLst/>
          </a:prstGeom>
        </p:spPr>
      </p:pic>
      <p:pic>
        <p:nvPicPr>
          <p:cNvPr id="9218" name="Picture 2" descr="Give me JOY! – St William of York RC Primary School">
            <a:extLst>
              <a:ext uri="{FF2B5EF4-FFF2-40B4-BE49-F238E27FC236}">
                <a16:creationId xmlns:a16="http://schemas.microsoft.com/office/drawing/2014/main" id="{913D3F7B-69F8-4F5A-A956-B315DC5C4B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807" y="2579760"/>
            <a:ext cx="6417360" cy="42782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70730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Prompted to action – challenge ideas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942975" y="2004365"/>
            <a:ext cx="6503671" cy="4373183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600" dirty="0">
                <a:latin typeface="Century Gothic" panose="020B0502020202020204" pitchFamily="34" charset="0"/>
              </a:rPr>
              <a:t>Create something which will bring joy to someone this week.</a:t>
            </a:r>
            <a:endParaRPr lang="en-GB" sz="4800" b="1" i="1" dirty="0">
              <a:latin typeface="Century Gothic" panose="020B0502020202020204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6B0881D-54D1-42DC-8338-FE085C947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451" y="5673042"/>
            <a:ext cx="918233" cy="1184958"/>
          </a:xfrm>
          <a:prstGeom prst="rect">
            <a:avLst/>
          </a:prstGeom>
        </p:spPr>
      </p:pic>
      <p:pic>
        <p:nvPicPr>
          <p:cNvPr id="7" name="Picture 2" descr="Give me JOY! – St William of York RC Primary School">
            <a:extLst>
              <a:ext uri="{FF2B5EF4-FFF2-40B4-BE49-F238E27FC236}">
                <a16:creationId xmlns:a16="http://schemas.microsoft.com/office/drawing/2014/main" id="{9D79D6AE-BA6B-4BD0-9B6F-1D0D11CB4D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3035">
            <a:off x="7516288" y="2863819"/>
            <a:ext cx="4630638" cy="30870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254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132" y="2943516"/>
            <a:ext cx="3081576" cy="208586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>
              <a:lnSpc>
                <a:spcPct val="90000"/>
              </a:lnSpc>
            </a:pP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3600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Church of England</a:t>
            </a:r>
            <a:b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Collective worship</a:t>
            </a: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endParaRPr lang="en-US" sz="1200" dirty="0">
              <a:solidFill>
                <a:srgbClr val="FFFFFF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39AFB3-5DC8-44D9-87A3-9258BAF45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3622" y="5016685"/>
            <a:ext cx="2816596" cy="829128"/>
          </a:xfrm>
          <a:prstGeom prst="rect">
            <a:avLst/>
          </a:prstGeom>
        </p:spPr>
      </p:pic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3C6333F-A527-48A5-9AD8-6C8CA3F7A522}"/>
              </a:ext>
            </a:extLst>
          </p:cNvPr>
          <p:cNvSpPr txBox="1">
            <a:spLocks/>
          </p:cNvSpPr>
          <p:nvPr/>
        </p:nvSpPr>
        <p:spPr>
          <a:xfrm>
            <a:off x="1547582" y="1099459"/>
            <a:ext cx="5027389" cy="4844142"/>
          </a:xfrm>
          <a:prstGeom prst="rect">
            <a:avLst/>
          </a:prstGeom>
          <a:solidFill>
            <a:schemeClr val="bg2"/>
          </a:solidFill>
          <a:ln w="57150">
            <a:noFill/>
          </a:ln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GB" sz="2400" b="1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GB" sz="2400" b="1" dirty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ABSTRACT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en-GB" sz="2400" dirty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This resource supports delivery of collective worship through the theme of Fruit of the Spirit.</a:t>
            </a:r>
          </a:p>
          <a:p>
            <a:pPr marL="0" indent="0" algn="ctr">
              <a:lnSpc>
                <a:spcPct val="90000"/>
              </a:lnSpc>
              <a:buNone/>
            </a:pPr>
            <a:endParaRPr lang="en-GB" sz="2400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en-GB" sz="2400" dirty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It provides opportunities to look at some of life’s big issues in a prayerful and reflective manner. </a:t>
            </a:r>
          </a:p>
          <a:p>
            <a:pPr marL="0" indent="0" algn="ctr">
              <a:lnSpc>
                <a:spcPct val="90000"/>
              </a:lnSpc>
              <a:buNone/>
            </a:pPr>
            <a:endParaRPr lang="en-GB" sz="2400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GB" sz="2400" dirty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Collective worship in a classroom has a different feel from worship in the hall.  The more intimate nature of the worship can make everyone feel more readily included. </a:t>
            </a: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GB" sz="2400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GB" sz="2400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0685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Prompted to action – challenge ideas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442926" y="2490892"/>
            <a:ext cx="5330553" cy="2527675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3200" dirty="0">
              <a:latin typeface="Century Gothic" panose="020B0502020202020204" pitchFamily="34" charset="0"/>
            </a:endParaRPr>
          </a:p>
          <a:p>
            <a:pPr algn="ctr"/>
            <a:endParaRPr lang="en-GB" sz="3200" dirty="0">
              <a:latin typeface="Century Gothic" panose="020B0502020202020204" pitchFamily="34" charset="0"/>
            </a:endParaRPr>
          </a:p>
          <a:p>
            <a:pPr algn="ctr"/>
            <a:endParaRPr lang="en-GB" sz="3200" dirty="0">
              <a:latin typeface="Century Gothic" panose="020B0502020202020204" pitchFamily="34" charset="0"/>
            </a:endParaRPr>
          </a:p>
          <a:p>
            <a:pPr algn="ctr"/>
            <a:endParaRPr lang="en-GB" sz="3200" dirty="0">
              <a:latin typeface="Century Gothic" panose="020B0502020202020204" pitchFamily="34" charset="0"/>
            </a:endParaRPr>
          </a:p>
          <a:p>
            <a:pPr algn="ctr"/>
            <a:endParaRPr lang="en-GB" sz="3200" dirty="0">
              <a:latin typeface="Century Gothic" panose="020B0502020202020204" pitchFamily="34" charset="0"/>
            </a:endParaRPr>
          </a:p>
          <a:p>
            <a:pPr algn="ctr"/>
            <a:endParaRPr lang="en-GB" sz="3200" dirty="0">
              <a:latin typeface="Century Gothic" panose="020B0502020202020204" pitchFamily="34" charset="0"/>
            </a:endParaRPr>
          </a:p>
          <a:p>
            <a:pPr algn="ctr"/>
            <a:endParaRPr lang="en-GB" sz="3200" dirty="0">
              <a:latin typeface="Century Gothic" panose="020B0502020202020204" pitchFamily="34" charset="0"/>
            </a:endParaRPr>
          </a:p>
          <a:p>
            <a:pPr algn="ctr"/>
            <a:r>
              <a:rPr lang="en-GB" sz="3200" dirty="0">
                <a:latin typeface="Century Gothic" panose="020B0502020202020204" pitchFamily="34" charset="0"/>
              </a:rPr>
              <a:t>Make some special tokens to give to your family and help bring joy to your house. </a:t>
            </a:r>
            <a:endParaRPr lang="en-GB" sz="2800" dirty="0">
              <a:latin typeface="Century Gothic" panose="020B0502020202020204" pitchFamily="34" charset="0"/>
            </a:endParaRPr>
          </a:p>
          <a:p>
            <a:pPr algn="ctr"/>
            <a:endParaRPr lang="en-GB" sz="3200" dirty="0">
              <a:latin typeface="Century Gothic" panose="020B0502020202020204" pitchFamily="34" charset="0"/>
            </a:endParaRPr>
          </a:p>
          <a:p>
            <a:pPr algn="ctr"/>
            <a:endParaRPr lang="en-GB" sz="3200" dirty="0">
              <a:latin typeface="Century Gothic" panose="020B0502020202020204" pitchFamily="34" charset="0"/>
            </a:endParaRPr>
          </a:p>
          <a:p>
            <a:pPr algn="ctr"/>
            <a:endParaRPr lang="en-GB" sz="3200" dirty="0">
              <a:latin typeface="Century Gothic" panose="020B0502020202020204" pitchFamily="34" charset="0"/>
            </a:endParaRPr>
          </a:p>
          <a:p>
            <a:pPr algn="ctr"/>
            <a:endParaRPr lang="en-GB" sz="3200" dirty="0">
              <a:latin typeface="Century Gothic" panose="020B0502020202020204" pitchFamily="34" charset="0"/>
            </a:endParaRPr>
          </a:p>
          <a:p>
            <a:pPr algn="ctr"/>
            <a:endParaRPr lang="en-GB" sz="3200" dirty="0">
              <a:latin typeface="Century Gothic" panose="020B0502020202020204" pitchFamily="34" charset="0"/>
            </a:endParaRPr>
          </a:p>
          <a:p>
            <a:pPr algn="ctr"/>
            <a:endParaRPr lang="en-GB" sz="3200" dirty="0">
              <a:latin typeface="Century Gothic" panose="020B0502020202020204" pitchFamily="34" charset="0"/>
            </a:endParaRPr>
          </a:p>
          <a:p>
            <a:pPr algn="ctr"/>
            <a:endParaRPr lang="en-GB" sz="2800" dirty="0">
              <a:latin typeface="Century Gothic" panose="020B0502020202020204" pitchFamily="34" charset="0"/>
            </a:endParaRPr>
          </a:p>
          <a:p>
            <a:pPr algn="ctr"/>
            <a:r>
              <a:rPr lang="en-GB" sz="2800" dirty="0">
                <a:latin typeface="Century Gothic" panose="020B0502020202020204" pitchFamily="34" charset="0"/>
              </a:rPr>
              <a:t>	</a:t>
            </a:r>
            <a:endParaRPr lang="en-GB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6B0881D-54D1-42DC-8338-FE085C947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09928"/>
            <a:ext cx="1113409" cy="143682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7099652-0E00-41DE-9D67-052EC8FDD4AA}"/>
              </a:ext>
            </a:extLst>
          </p:cNvPr>
          <p:cNvSpPr/>
          <p:nvPr/>
        </p:nvSpPr>
        <p:spPr>
          <a:xfrm rot="20888322">
            <a:off x="6258783" y="2283087"/>
            <a:ext cx="2296632" cy="187908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</a:rPr>
              <a:t>I will help wash the car.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295AD7-204F-409C-BCFF-949971093D28}"/>
              </a:ext>
            </a:extLst>
          </p:cNvPr>
          <p:cNvSpPr/>
          <p:nvPr/>
        </p:nvSpPr>
        <p:spPr>
          <a:xfrm rot="559986">
            <a:off x="9416903" y="2664681"/>
            <a:ext cx="2296632" cy="1879089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</a:rPr>
              <a:t>I will keep my room tidy all week.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CE8798-AA9A-45B0-87DE-497498248D79}"/>
              </a:ext>
            </a:extLst>
          </p:cNvPr>
          <p:cNvSpPr/>
          <p:nvPr/>
        </p:nvSpPr>
        <p:spPr>
          <a:xfrm rot="776676">
            <a:off x="7575698" y="4664662"/>
            <a:ext cx="2296632" cy="1879089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</a:rPr>
              <a:t>I will feed the cat.</a:t>
            </a:r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id="{EE1D01C3-05B4-43AA-A83D-E88335C87521}"/>
              </a:ext>
            </a:extLst>
          </p:cNvPr>
          <p:cNvSpPr/>
          <p:nvPr/>
        </p:nvSpPr>
        <p:spPr>
          <a:xfrm>
            <a:off x="3365809" y="4330324"/>
            <a:ext cx="3870251" cy="2527676"/>
          </a:xfrm>
          <a:prstGeom prst="cloud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How could you share some joy?</a:t>
            </a:r>
          </a:p>
        </p:txBody>
      </p:sp>
    </p:spTree>
    <p:extLst>
      <p:ext uri="{BB962C8B-B14F-4D97-AF65-F5344CB8AC3E}">
        <p14:creationId xmlns:p14="http://schemas.microsoft.com/office/powerpoint/2010/main" val="29263923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Prayer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118D01-90CC-4AE8-8871-0E41A97E204C}"/>
              </a:ext>
            </a:extLst>
          </p:cNvPr>
          <p:cNvSpPr txBox="1"/>
          <p:nvPr/>
        </p:nvSpPr>
        <p:spPr>
          <a:xfrm>
            <a:off x="1066261" y="2460943"/>
            <a:ext cx="983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b="1" dirty="0"/>
          </a:p>
          <a:p>
            <a:endParaRPr lang="en-GB" sz="1400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EB2208B-DC1F-44A9-8339-10403C383C75}"/>
              </a:ext>
            </a:extLst>
          </p:cNvPr>
          <p:cNvSpPr/>
          <p:nvPr/>
        </p:nvSpPr>
        <p:spPr>
          <a:xfrm>
            <a:off x="678205" y="1993692"/>
            <a:ext cx="10824993" cy="4762808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000" dirty="0">
                <a:latin typeface="Century Gothic" panose="020B0502020202020204" pitchFamily="34" charset="0"/>
                <a:cs typeface="Segoe UI" panose="020B0502040204020203" pitchFamily="34" charset="0"/>
              </a:rPr>
              <a:t>Encourage the pupils to respond with their own prayers in the class prayer space/area. You could use the school’s prayer or the Lord’s Prayer:</a:t>
            </a:r>
          </a:p>
          <a:p>
            <a:endParaRPr lang="en-GB" sz="2000" dirty="0"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2000" dirty="0">
                <a:latin typeface="Century Gothic" panose="020B0502020202020204" pitchFamily="34" charset="0"/>
                <a:cs typeface="Segoe UI" panose="020B0502040204020203" pitchFamily="34" charset="0"/>
              </a:rPr>
              <a:t>	</a:t>
            </a:r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Our Father, in heaven,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Holy is your name.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Your Kingdom come,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Your will be done on earth, as it is in heaven.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Give us this day our daily bread,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And forgive us our sins,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As we forgive those who sin against us,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And lead us not into temptation,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But deliver us from evil.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Amen.</a:t>
            </a:r>
          </a:p>
          <a:p>
            <a:r>
              <a:rPr lang="en-GB" sz="2400" dirty="0">
                <a:latin typeface="Century Gothic" panose="020B0502020202020204" pitchFamily="34" charset="0"/>
                <a:cs typeface="Segoe UI" panose="020B0502040204020203" pitchFamily="34" charset="0"/>
              </a:rPr>
              <a:t>	</a:t>
            </a:r>
            <a:endParaRPr lang="en-GB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69" y="5103248"/>
            <a:ext cx="1278686" cy="165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0601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21F98A14-C471-4F62-BD64-15FDC07CCC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087" y="1208531"/>
            <a:ext cx="5100958" cy="473506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Thursday</a:t>
            </a:r>
          </a:p>
        </p:txBody>
      </p:sp>
    </p:spTree>
    <p:extLst>
      <p:ext uri="{BB962C8B-B14F-4D97-AF65-F5344CB8AC3E}">
        <p14:creationId xmlns:p14="http://schemas.microsoft.com/office/powerpoint/2010/main" val="26514177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CC2B463-6BD5-411E-A3CA-67A9FE0031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83E6F24-3E64-4893-9F13-7BEE01C841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6851" y="723899"/>
            <a:ext cx="7498616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2843" y="1272116"/>
            <a:ext cx="6798608" cy="208586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r>
              <a:rPr lang="en-US" sz="20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Use the Meditation resource alongside the Spiritual Encounters – bible-based meditation teacher’s pack:</a:t>
            </a:r>
            <a:br>
              <a:rPr lang="en-US" sz="20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0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r>
              <a:rPr lang="en-US" sz="20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http://www.ldbe.co.uk/about/guidance- resources/worship-and-meditation/</a:t>
            </a: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GB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900" dirty="0">
                <a:solidFill>
                  <a:srgbClr val="FFFFFF"/>
                </a:solidFill>
              </a:rPr>
            </a:br>
            <a:endParaRPr lang="en-US" sz="900" dirty="0">
              <a:solidFill>
                <a:srgbClr val="FFFFFF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21F98A14-C471-4F62-BD64-15FDC07CCC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166" y="2315051"/>
            <a:ext cx="2716911" cy="25220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5D7DBB-4CCD-4457-8FBA-6D8D94B9D6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1998" y="2910506"/>
            <a:ext cx="6568836" cy="254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27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249EEA-BC2E-4468-8249-D70D484952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796" y="1208531"/>
            <a:ext cx="6129539" cy="4735069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Friday</a:t>
            </a:r>
          </a:p>
        </p:txBody>
      </p:sp>
    </p:spTree>
    <p:extLst>
      <p:ext uri="{BB962C8B-B14F-4D97-AF65-F5344CB8AC3E}">
        <p14:creationId xmlns:p14="http://schemas.microsoft.com/office/powerpoint/2010/main" val="33870721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8F404549-B4DC-481C-926C-DED3EF1C5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14406"/>
            <a:ext cx="12192000" cy="62435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E8FD5CD-351E-4B06-8B78-BD5102D009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377" y="614407"/>
            <a:ext cx="3707477" cy="561177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55" y="702156"/>
            <a:ext cx="3409783" cy="1013800"/>
          </a:xfrm>
        </p:spPr>
        <p:txBody>
          <a:bodyPr vert="horz" lIns="91440" tIns="45720" rIns="91440" bIns="45720" rtlCol="0" anchor="b">
            <a:normAutofit/>
          </a:bodyPr>
          <a:lstStyle/>
          <a:p>
            <a:br>
              <a:rPr lang="en-US" dirty="0"/>
            </a:b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7DBD0C3-6AFE-46BD-8ABC-CDC8962CCE63}"/>
              </a:ext>
            </a:extLst>
          </p:cNvPr>
          <p:cNvSpPr txBox="1"/>
          <p:nvPr/>
        </p:nvSpPr>
        <p:spPr>
          <a:xfrm>
            <a:off x="591224" y="1119035"/>
            <a:ext cx="3409782" cy="46479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Take this time to celebrate what has happened during the week – you may want to give out awards. If possible, join the bubbles using Zoom or Teams so that the whole school can come together in a time of celebration.</a:t>
            </a:r>
            <a:b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Remember that this should also be a time of worship and celebration so begin with a gathering, include a prayer, a blessing, and a song of celebration.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249EEA-BC2E-4468-8249-D70D484952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3261" y="1111641"/>
            <a:ext cx="6026340" cy="465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958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5AFF88B-B708-4FF1-86E7-87773B7C9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8177" y="5214711"/>
            <a:ext cx="2816596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28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157" y="1113764"/>
            <a:ext cx="3269749" cy="4624327"/>
          </a:xfrm>
        </p:spPr>
        <p:txBody>
          <a:bodyPr anchor="ctr">
            <a:normAutofit/>
          </a:bodyPr>
          <a:lstStyle/>
          <a:p>
            <a: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COLLECTIVE Worship </a:t>
            </a:r>
            <a:b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3000" dirty="0">
                <a:solidFill>
                  <a:srgbClr val="FFFFFF"/>
                </a:solidFill>
                <a:latin typeface="Century Gothic" panose="020B0502020202020204" pitchFamily="34" charset="0"/>
              </a:rPr>
              <a:t>Introduction for Teachers</a:t>
            </a:r>
            <a:br>
              <a:rPr lang="en-GB" sz="3000" dirty="0">
                <a:solidFill>
                  <a:srgbClr val="FFFFFF"/>
                </a:solidFill>
              </a:rPr>
            </a:br>
            <a:br>
              <a:rPr lang="en-GB" sz="3000" dirty="0">
                <a:solidFill>
                  <a:srgbClr val="FFFFFF"/>
                </a:solidFill>
              </a:rPr>
            </a:br>
            <a:br>
              <a:rPr lang="en-GB" sz="3000" dirty="0">
                <a:solidFill>
                  <a:srgbClr val="FFFFFF"/>
                </a:solidFill>
              </a:rPr>
            </a:br>
            <a:endParaRPr lang="en-GB" sz="3000" dirty="0">
              <a:solidFill>
                <a:srgbClr val="FFFFFF"/>
              </a:solidFill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F7F7C6C-F9E6-473C-AC88-ED2F2CC25F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2038" y="590550"/>
            <a:ext cx="6537325" cy="5657850"/>
          </a:xfrm>
          <a:ln>
            <a:noFill/>
          </a:ln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Ideas for the Worship Table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002060"/>
                </a:solidFill>
                <a:latin typeface="Century Gothic" panose="020B0502020202020204" pitchFamily="34" charset="0"/>
              </a:rPr>
              <a:t>Special covering – possibly using liturgical colours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7030A0"/>
                </a:solidFill>
                <a:latin typeface="Century Gothic" panose="020B0502020202020204" pitchFamily="34" charset="0"/>
              </a:rPr>
              <a:t>Candle or candles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002060"/>
                </a:solidFill>
                <a:latin typeface="Century Gothic" panose="020B0502020202020204" pitchFamily="34" charset="0"/>
              </a:rPr>
              <a:t>Cross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7030A0"/>
                </a:solidFill>
                <a:latin typeface="Century Gothic" panose="020B0502020202020204" pitchFamily="34" charset="0"/>
              </a:rPr>
              <a:t>Prayer box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002060"/>
                </a:solidFill>
                <a:latin typeface="Century Gothic" panose="020B0502020202020204" pitchFamily="34" charset="0"/>
              </a:rPr>
              <a:t>Pebbles (prayer)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7030A0"/>
                </a:solidFill>
                <a:latin typeface="Century Gothic" panose="020B0502020202020204" pitchFamily="34" charset="0"/>
              </a:rPr>
              <a:t>Flowers</a:t>
            </a:r>
          </a:p>
        </p:txBody>
      </p:sp>
      <p:pic>
        <p:nvPicPr>
          <p:cNvPr id="1026" name="Picture 2" descr="Collective Worship – Martley CE Primary School">
            <a:extLst>
              <a:ext uri="{FF2B5EF4-FFF2-40B4-BE49-F238E27FC236}">
                <a16:creationId xmlns:a16="http://schemas.microsoft.com/office/drawing/2014/main" id="{C4840575-5DEE-47DC-B4D2-45AD4D3D87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0881">
            <a:off x="9124156" y="3390900"/>
            <a:ext cx="26765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maculate Heart Of Mary Catholic Primary School A Voluntary Academy -  Collective Worship">
            <a:extLst>
              <a:ext uri="{FF2B5EF4-FFF2-40B4-BE49-F238E27FC236}">
                <a16:creationId xmlns:a16="http://schemas.microsoft.com/office/drawing/2014/main" id="{8D0D05E5-7CAB-49A3-9043-B26A55800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065" y="4171517"/>
            <a:ext cx="2591243" cy="193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32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157" y="1113764"/>
            <a:ext cx="3269749" cy="4624327"/>
          </a:xfrm>
        </p:spPr>
        <p:txBody>
          <a:bodyPr anchor="ctr">
            <a:normAutofit/>
          </a:bodyPr>
          <a:lstStyle/>
          <a:p>
            <a:pPr algn="ctr"/>
            <a: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Collective Worship </a:t>
            </a:r>
            <a:b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24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Possible music </a:t>
            </a:r>
            <a:br>
              <a:rPr lang="en-GB" sz="3000" dirty="0">
                <a:solidFill>
                  <a:srgbClr val="FFFFFF"/>
                </a:solidFill>
              </a:rPr>
            </a:br>
            <a:br>
              <a:rPr lang="en-GB" sz="3000" dirty="0">
                <a:solidFill>
                  <a:srgbClr val="FFFFFF"/>
                </a:solidFill>
              </a:rPr>
            </a:br>
            <a:br>
              <a:rPr lang="en-GB" sz="3000" dirty="0">
                <a:solidFill>
                  <a:srgbClr val="FFFFFF"/>
                </a:solidFill>
              </a:rPr>
            </a:br>
            <a:endParaRPr lang="en-GB" sz="30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A6BE65-F111-4901-953B-3CBC056F1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425" y="590623"/>
            <a:ext cx="6538255" cy="5657777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1200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1200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1100" dirty="0"/>
          </a:p>
        </p:txBody>
      </p:sp>
      <p:pic>
        <p:nvPicPr>
          <p:cNvPr id="4098" name="Picture 2" descr="Migration &amp; Music, Part 1 | Musical Space | KMUW">
            <a:extLst>
              <a:ext uri="{FF2B5EF4-FFF2-40B4-BE49-F238E27FC236}">
                <a16:creationId xmlns:a16="http://schemas.microsoft.com/office/drawing/2014/main" id="{90402C7B-2262-43A3-8EBC-A78B72505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78" y="3762775"/>
            <a:ext cx="3443428" cy="22934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DE9C0B-2054-42A1-843E-C62A34A78DCF}"/>
              </a:ext>
            </a:extLst>
          </p:cNvPr>
          <p:cNvSpPr/>
          <p:nvPr/>
        </p:nvSpPr>
        <p:spPr>
          <a:xfrm>
            <a:off x="5133899" y="694290"/>
            <a:ext cx="6711259" cy="382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en-GB" dirty="0">
              <a:solidFill>
                <a:srgbClr val="002060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43F02A-DE5B-4ABA-AAFF-CC49EC8793C6}"/>
              </a:ext>
            </a:extLst>
          </p:cNvPr>
          <p:cNvSpPr txBox="1"/>
          <p:nvPr/>
        </p:nvSpPr>
        <p:spPr>
          <a:xfrm>
            <a:off x="4839003" y="157698"/>
            <a:ext cx="7118645" cy="635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Century Gothic" panose="020B0502020202020204" pitchFamily="34" charset="0"/>
              </a:rPr>
              <a:t>Joy (Rend Collective)</a:t>
            </a:r>
          </a:p>
          <a:p>
            <a:r>
              <a:rPr lang="en-GB" sz="2400" dirty="0">
                <a:latin typeface="Century Gothic" panose="020B0502020202020204" pitchFamily="34" charset="0"/>
                <a:hlinkClick r:id="rId4"/>
              </a:rPr>
              <a:t>https://www.youtube.com/watch?v=VDiETOLBvxA</a:t>
            </a:r>
            <a:endParaRPr lang="en-GB" sz="2400" dirty="0">
              <a:latin typeface="Century Gothic" panose="020B0502020202020204" pitchFamily="34" charset="0"/>
            </a:endParaRP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r>
              <a:rPr lang="en-GB" sz="2400" b="1" dirty="0">
                <a:latin typeface="Century Gothic" panose="020B0502020202020204" pitchFamily="34" charset="0"/>
              </a:rPr>
              <a:t>Joy (</a:t>
            </a:r>
            <a:r>
              <a:rPr lang="en-GB" sz="2400" b="1" dirty="0" err="1">
                <a:latin typeface="Century Gothic" panose="020B0502020202020204" pitchFamily="34" charset="0"/>
              </a:rPr>
              <a:t>Planetshakers</a:t>
            </a:r>
            <a:r>
              <a:rPr lang="en-GB" sz="2400" b="1" dirty="0">
                <a:latin typeface="Century Gothic" panose="020B0502020202020204" pitchFamily="34" charset="0"/>
              </a:rPr>
              <a:t>)</a:t>
            </a:r>
          </a:p>
          <a:p>
            <a:r>
              <a:rPr lang="en-GB" sz="2400" dirty="0">
                <a:latin typeface="Century Gothic" panose="020B0502020202020204" pitchFamily="34" charset="0"/>
                <a:hlinkClick r:id="rId5"/>
              </a:rPr>
              <a:t>https://www.youtube.com/watch?v=MoyHjjHTO14</a:t>
            </a:r>
            <a:endParaRPr lang="en-GB" sz="2400" dirty="0">
              <a:latin typeface="Century Gothic" panose="020B0502020202020204" pitchFamily="34" charset="0"/>
            </a:endParaRP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sz="24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The Joy of the Lord (Rend Collective)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GB" sz="24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  <a:hlinkClick r:id="rId6"/>
              </a:rPr>
              <a:t>https://www.youtube.com/watch?v=x3gLeCiMJqI</a:t>
            </a:r>
            <a:endParaRPr lang="en-GB" sz="24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24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sz="24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I’ve got that joy, joy, joy down in my heart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GB" sz="24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  <a:hlinkClick r:id="rId7"/>
              </a:rPr>
              <a:t>https://www.youtube.com/watch?v=imK7pAMf61E</a:t>
            </a:r>
            <a:endParaRPr lang="en-GB" sz="24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2400" b="1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550ACD-EF2C-4ADA-98C0-F5D03422D04A}"/>
              </a:ext>
            </a:extLst>
          </p:cNvPr>
          <p:cNvSpPr txBox="1"/>
          <p:nvPr/>
        </p:nvSpPr>
        <p:spPr>
          <a:xfrm>
            <a:off x="5063539" y="35781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3188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077" y="971524"/>
            <a:ext cx="3269749" cy="4624327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Gathering </a:t>
            </a:r>
            <a:b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these can be used at the beginning of each session </a:t>
            </a: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endParaRPr lang="en-GB" sz="22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455A7F-9764-455A-A71C-26FD4859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5905" y="571403"/>
            <a:ext cx="6436655" cy="5888772"/>
          </a:xfrm>
        </p:spPr>
        <p:txBody>
          <a:bodyPr anchor="ctr"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Once everyone is set up ready for worship you may want to start by lighting a candle, followed by one of these: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Leader: Peace be with you.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Pupils:  </a:t>
            </a: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also with you.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Leader: Welcome everyone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Pupils: </a:t>
            </a: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It is good to be here together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Play a ‘Welcome’ song as children settle.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We meet in the name of God: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God the Father,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God the Son,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God the Spirit: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God is one.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Sign: ‘Welcome everybody here’ in BSL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/>
          </a:p>
          <a:p>
            <a:pPr marL="0" indent="0">
              <a:lnSpc>
                <a:spcPct val="90000"/>
              </a:lnSpc>
              <a:buNone/>
            </a:pPr>
            <a:endParaRPr lang="en-GB" sz="1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0D0413-29BD-4473-8832-3D2A945F1B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513" y="4466075"/>
            <a:ext cx="1432684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50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077" y="971524"/>
            <a:ext cx="3269749" cy="4624327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Gathering </a:t>
            </a:r>
            <a:b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these can be used at the beginning of each session </a:t>
            </a: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endParaRPr lang="en-GB" sz="22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455A7F-9764-455A-A71C-26FD4859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5905" y="485678"/>
            <a:ext cx="6436655" cy="5888772"/>
          </a:xfrm>
        </p:spPr>
        <p:txBody>
          <a:bodyPr anchor="ctr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Christ the light of the world is here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God help us to speak positive words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To share peace with everyone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To remember that you are with us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</a:t>
            </a:r>
            <a:r>
              <a:rPr lang="en-GB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Let us celebrate what God has made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Let’s remember to show God’s love,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</a:t>
            </a:r>
            <a:r>
              <a:rPr lang="en-GB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to show a bit of heaven to everyone we meet</a:t>
            </a:r>
            <a:r>
              <a:rPr lang="en-GB" b="1" dirty="0">
                <a:latin typeface="Century Gothic" panose="020B0502020202020204" pitchFamily="34" charset="0"/>
                <a:cs typeface="Segoe UI" panose="020B0502040204020203" pitchFamily="34" charset="0"/>
              </a:rPr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Segoe UI" panose="020B0502040204020203" pitchFamily="34" charset="0"/>
                <a:cs typeface="Segoe UI" panose="020B0502040204020203" pitchFamily="34" charset="0"/>
              </a:rPr>
              <a:t>                                                                                        </a:t>
            </a:r>
            <a:endParaRPr lang="en-GB" sz="29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/>
          </a:p>
          <a:p>
            <a:pPr marL="0" indent="0">
              <a:lnSpc>
                <a:spcPct val="90000"/>
              </a:lnSpc>
              <a:buNone/>
            </a:pPr>
            <a:endParaRPr lang="en-GB" sz="1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0D0413-29BD-4473-8832-3D2A945F1B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513" y="4466075"/>
            <a:ext cx="1432684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054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157" y="1113764"/>
            <a:ext cx="3269749" cy="4624327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br>
              <a:rPr lang="en-GB" sz="2500" b="1" dirty="0">
                <a:solidFill>
                  <a:srgbClr val="FFFFFF"/>
                </a:solidFill>
              </a:rPr>
            </a:br>
            <a:br>
              <a:rPr lang="en-GB" sz="2500" b="1" dirty="0">
                <a:solidFill>
                  <a:srgbClr val="FFFFFF"/>
                </a:solidFill>
              </a:rPr>
            </a:br>
            <a:br>
              <a:rPr lang="en-GB" sz="2500" b="1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Sending</a:t>
            </a: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kumimoji="0" lang="en-GB" sz="2500" b="1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</a:rPr>
              <a:t>these can be used at the End of each session</a:t>
            </a:r>
            <a:br>
              <a:rPr lang="en-GB" sz="2500" b="1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b="1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dirty="0">
                <a:solidFill>
                  <a:srgbClr val="FFFFFF"/>
                </a:solidFill>
              </a:rPr>
            </a:br>
            <a:br>
              <a:rPr lang="en-GB" sz="2500" dirty="0">
                <a:solidFill>
                  <a:srgbClr val="FFFFFF"/>
                </a:solidFill>
              </a:rPr>
            </a:br>
            <a:endParaRPr lang="en-GB" sz="25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455A7F-9764-455A-A71C-26FD4859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199" y="969228"/>
            <a:ext cx="6346644" cy="5888772"/>
          </a:xfrm>
        </p:spPr>
        <p:txBody>
          <a:bodyPr anchor="ctr">
            <a:normAutofit lnSpcReduction="10000"/>
          </a:bodyPr>
          <a:lstStyle/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You may want to end your time together with one of these short prayers or blessings: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6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As we end this time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May we live with your love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Build on your truth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Share your forgiveness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Rest in your peace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For the whole of the day.  </a:t>
            </a:r>
            <a:r>
              <a:rPr lang="en-GB" sz="16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6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Thank you for this day,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For fun, friendship and learning.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We give thanks for this time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As we share peace with each other.  </a:t>
            </a:r>
            <a:r>
              <a:rPr lang="en-GB" sz="16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6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Help us as we as we move on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carry hope in us for the day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Turning our thoughts towards others,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Our hearts towards love,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our hands towards serving those in need. </a:t>
            </a:r>
            <a:r>
              <a:rPr lang="en-GB" sz="16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6FA1BC-FC3D-4092-8A91-F0D549A67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649" y="4333845"/>
            <a:ext cx="1542422" cy="188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25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157" y="1113764"/>
            <a:ext cx="3269749" cy="4624327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br>
              <a:rPr lang="en-GB" sz="2500" b="1" dirty="0">
                <a:solidFill>
                  <a:srgbClr val="FFFFFF"/>
                </a:solidFill>
              </a:rPr>
            </a:br>
            <a:br>
              <a:rPr lang="en-GB" sz="2500" b="1" dirty="0">
                <a:solidFill>
                  <a:srgbClr val="FFFFFF"/>
                </a:solidFill>
              </a:rPr>
            </a:b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Sending</a:t>
            </a: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kumimoji="0" lang="en-GB" sz="2500" b="1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</a:rPr>
              <a:t>these can be used at the End of each session</a:t>
            </a: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500" b="1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dirty="0">
                <a:solidFill>
                  <a:srgbClr val="FFFFFF"/>
                </a:solidFill>
              </a:rPr>
            </a:br>
            <a:br>
              <a:rPr lang="en-GB" sz="2500" dirty="0">
                <a:solidFill>
                  <a:srgbClr val="FFFFFF"/>
                </a:solidFill>
              </a:rPr>
            </a:br>
            <a:endParaRPr lang="en-GB" sz="25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455A7F-9764-455A-A71C-26FD4859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199" y="869854"/>
            <a:ext cx="6346644" cy="5888772"/>
          </a:xfrm>
        </p:spPr>
        <p:txBody>
          <a:bodyPr anchor="ctr">
            <a:normAutofit lnSpcReduction="10000"/>
          </a:bodyPr>
          <a:lstStyle/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The Lord bless us and watch over us, he is kind and helps us to show peace. </a:t>
            </a: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Let’s remember today to show peace and love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forgive when others upset us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remember that we are all equal to God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think about what we say before we say it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thank God for a new day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Thank you God for all your good gifts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Christ our Lord,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Just as kings bowed down and offered you gifts,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May we know your strength and peace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see all the free gifts you have given to us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the blessing of the Father, Son and Holy Spirit,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be with you all, evermore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6FA1BC-FC3D-4092-8A91-F0D549A67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649" y="4333845"/>
            <a:ext cx="1542422" cy="188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515875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15176</TotalTime>
  <Words>1527</Words>
  <Application>Microsoft Office PowerPoint</Application>
  <PresentationFormat>Widescreen</PresentationFormat>
  <Paragraphs>239</Paragraphs>
  <Slides>36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4" baseType="lpstr">
      <vt:lpstr>Arial Rounded MT Bold</vt:lpstr>
      <vt:lpstr>Calibri</vt:lpstr>
      <vt:lpstr>Century Gothic</vt:lpstr>
      <vt:lpstr>Courier New</vt:lpstr>
      <vt:lpstr>Gill Sans MT</vt:lpstr>
      <vt:lpstr>Segoe UI</vt:lpstr>
      <vt:lpstr>Wingdings 2</vt:lpstr>
      <vt:lpstr>Dividend</vt:lpstr>
      <vt:lpstr>COLLECTIVE Worship and Reflections</vt:lpstr>
      <vt:lpstr>     Church of England Colours for Worship      </vt:lpstr>
      <vt:lpstr>     Church of England  Collective worship     </vt:lpstr>
      <vt:lpstr>COLLECTIVE Worship   Introduction for Teachers   </vt:lpstr>
      <vt:lpstr>Collective Worship   Possible music    </vt:lpstr>
      <vt:lpstr>     Gathering   these can be used at the beginning of each session       </vt:lpstr>
      <vt:lpstr>     Gathering   these can be used at the beginning of each session       </vt:lpstr>
      <vt:lpstr>   Sending  these can be used at the End of each session     </vt:lpstr>
      <vt:lpstr>   Sending  these can be used at the End of each session     </vt:lpstr>
      <vt:lpstr>Fruit of the spirit  JOY</vt:lpstr>
      <vt:lpstr>Classroom Reflection Space      </vt:lpstr>
      <vt:lpstr>Monday</vt:lpstr>
      <vt:lpstr>PowerPoint Presentation</vt:lpstr>
      <vt:lpstr>PowerPoint Presentation</vt:lpstr>
      <vt:lpstr>PowerPoint Presentation</vt:lpstr>
      <vt:lpstr>ENGAGE:</vt:lpstr>
      <vt:lpstr>PowerPoint Presentation</vt:lpstr>
      <vt:lpstr>Reflection questions</vt:lpstr>
      <vt:lpstr>Prayer</vt:lpstr>
      <vt:lpstr>Tuesday</vt:lpstr>
      <vt:lpstr>PowerPoint Presentation</vt:lpstr>
      <vt:lpstr>PowerPoint Presentation</vt:lpstr>
      <vt:lpstr>Responding </vt:lpstr>
      <vt:lpstr>Bible passage: 1 Thessalonians 5: 16-18 </vt:lpstr>
      <vt:lpstr>Responding </vt:lpstr>
      <vt:lpstr>Prayer</vt:lpstr>
      <vt:lpstr>Wednesday</vt:lpstr>
      <vt:lpstr>Prompted to action - challenge</vt:lpstr>
      <vt:lpstr>Prompted to action – challenge ideas</vt:lpstr>
      <vt:lpstr>Prompted to action – challenge ideas</vt:lpstr>
      <vt:lpstr>Prayer</vt:lpstr>
      <vt:lpstr>Thursday</vt:lpstr>
      <vt:lpstr>  Use the Meditation resource alongside the Spiritual Encounters – bible-based meditation teacher’s pack:  http://www.ldbe.co.uk/about/guidance- resources/worship-and-meditation/      </vt:lpstr>
      <vt:lpstr>Friday</vt:lpstr>
      <vt:lpstr>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Worship and Reflections</dc:title>
  <dc:creator>Lynsay Jennings</dc:creator>
  <cp:lastModifiedBy>Lynsay Jennings</cp:lastModifiedBy>
  <cp:revision>73</cp:revision>
  <dcterms:created xsi:type="dcterms:W3CDTF">2020-12-01T11:41:13Z</dcterms:created>
  <dcterms:modified xsi:type="dcterms:W3CDTF">2021-07-29T15:57:56Z</dcterms:modified>
</cp:coreProperties>
</file>