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 id="2147483672" r:id="rId2"/>
  </p:sldMasterIdLst>
  <p:notesMasterIdLst>
    <p:notesMasterId r:id="rId28"/>
  </p:notesMasterIdLst>
  <p:sldIdLst>
    <p:sldId id="367" r:id="rId3"/>
    <p:sldId id="299" r:id="rId4"/>
    <p:sldId id="334" r:id="rId5"/>
    <p:sldId id="335" r:id="rId6"/>
    <p:sldId id="338" r:id="rId7"/>
    <p:sldId id="339" r:id="rId8"/>
    <p:sldId id="336" r:id="rId9"/>
    <p:sldId id="368" r:id="rId10"/>
    <p:sldId id="347" r:id="rId11"/>
    <p:sldId id="337" r:id="rId12"/>
    <p:sldId id="340" r:id="rId13"/>
    <p:sldId id="369" r:id="rId14"/>
    <p:sldId id="345" r:id="rId15"/>
    <p:sldId id="346" r:id="rId16"/>
    <p:sldId id="348" r:id="rId17"/>
    <p:sldId id="350" r:id="rId18"/>
    <p:sldId id="349" r:id="rId19"/>
    <p:sldId id="351" r:id="rId20"/>
    <p:sldId id="352" r:id="rId21"/>
    <p:sldId id="365" r:id="rId22"/>
    <p:sldId id="353" r:id="rId23"/>
    <p:sldId id="355" r:id="rId24"/>
    <p:sldId id="370" r:id="rId25"/>
    <p:sldId id="372" r:id="rId26"/>
    <p:sldId id="364" r:id="rId27"/>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3792" autoAdjust="0"/>
  </p:normalViewPr>
  <p:slideViewPr>
    <p:cSldViewPr snapToGrid="0">
      <p:cViewPr varScale="1">
        <p:scale>
          <a:sx n="62" d="100"/>
          <a:sy n="62" d="100"/>
        </p:scale>
        <p:origin x="8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vl1pPr>
          </a:lstStyle>
          <a:p>
            <a:endParaRPr lang="en-GB"/>
          </a:p>
        </p:txBody>
      </p:sp>
      <p:sp>
        <p:nvSpPr>
          <p:cNvPr id="3" name="Date Placeholder 2"/>
          <p:cNvSpPr>
            <a:spLocks noGrp="1"/>
          </p:cNvSpPr>
          <p:nvPr>
            <p:ph type="dt" idx="1"/>
          </p:nvPr>
        </p:nvSpPr>
        <p:spPr>
          <a:xfrm>
            <a:off x="4023092" y="0"/>
            <a:ext cx="3077739" cy="471054"/>
          </a:xfrm>
          <a:prstGeom prst="rect">
            <a:avLst/>
          </a:prstGeom>
        </p:spPr>
        <p:txBody>
          <a:bodyPr vert="horz" lIns="94221" tIns="47111" rIns="94221" bIns="47111" rtlCol="0"/>
          <a:lstStyle>
            <a:lvl1pPr algn="r">
              <a:defRPr sz="1200"/>
            </a:lvl1pPr>
          </a:lstStyle>
          <a:p>
            <a:fld id="{10A04075-A021-483D-BD19-477CCB0AF971}" type="datetimeFigureOut">
              <a:rPr lang="en-GB" smtClean="0"/>
              <a:t>28/06/2021</a:t>
            </a:fld>
            <a:endParaRPr lang="en-GB"/>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GB"/>
          </a:p>
        </p:txBody>
      </p:sp>
      <p:sp>
        <p:nvSpPr>
          <p:cNvPr id="5" name="Notes Placeholder 4"/>
          <p:cNvSpPr>
            <a:spLocks noGrp="1"/>
          </p:cNvSpPr>
          <p:nvPr>
            <p:ph type="body" sz="quarter" idx="3"/>
          </p:nvPr>
        </p:nvSpPr>
        <p:spPr>
          <a:xfrm>
            <a:off x="710248" y="4518205"/>
            <a:ext cx="5681980" cy="3696712"/>
          </a:xfrm>
          <a:prstGeom prst="rect">
            <a:avLst/>
          </a:prstGeom>
        </p:spPr>
        <p:txBody>
          <a:bodyPr vert="horz" lIns="94221" tIns="47111" rIns="94221" bIns="4711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917422"/>
            <a:ext cx="3077739" cy="471053"/>
          </a:xfrm>
          <a:prstGeom prst="rect">
            <a:avLst/>
          </a:prstGeom>
        </p:spPr>
        <p:txBody>
          <a:bodyPr vert="horz" lIns="94221" tIns="47111" rIns="94221" bIns="47111" rtlCol="0" anchor="b"/>
          <a:lstStyle>
            <a:lvl1pPr algn="l">
              <a:defRPr sz="1200"/>
            </a:lvl1pPr>
          </a:lstStyle>
          <a:p>
            <a:endParaRPr lang="en-GB"/>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1" tIns="47111" rIns="94221" bIns="47111" rtlCol="0" anchor="b"/>
          <a:lstStyle>
            <a:lvl1pPr algn="r">
              <a:defRPr sz="1200"/>
            </a:lvl1pPr>
          </a:lstStyle>
          <a:p>
            <a:fld id="{C34F60A4-7014-4961-8846-8D0EAEE19DCD}" type="slidenum">
              <a:rPr lang="en-GB" smtClean="0"/>
              <a:t>‹#›</a:t>
            </a:fld>
            <a:endParaRPr lang="en-GB"/>
          </a:p>
        </p:txBody>
      </p:sp>
    </p:spTree>
    <p:extLst>
      <p:ext uri="{BB962C8B-B14F-4D97-AF65-F5344CB8AC3E}">
        <p14:creationId xmlns:p14="http://schemas.microsoft.com/office/powerpoint/2010/main" val="2067231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23789B-F6BC-4D82-AD67-29D0F9660632}" type="slidenum">
              <a:rPr lang="en-GB" smtClean="0"/>
              <a:t>2</a:t>
            </a:fld>
            <a:endParaRPr lang="en-GB"/>
          </a:p>
        </p:txBody>
      </p:sp>
    </p:spTree>
    <p:extLst>
      <p:ext uri="{BB962C8B-B14F-4D97-AF65-F5344CB8AC3E}">
        <p14:creationId xmlns:p14="http://schemas.microsoft.com/office/powerpoint/2010/main" val="3701909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a:t>
            </a:fld>
            <a:endParaRPr lang="en-GB"/>
          </a:p>
        </p:txBody>
      </p:sp>
    </p:spTree>
    <p:extLst>
      <p:ext uri="{BB962C8B-B14F-4D97-AF65-F5344CB8AC3E}">
        <p14:creationId xmlns:p14="http://schemas.microsoft.com/office/powerpoint/2010/main" val="1394879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Perhaps ask children to put this part of the bible in context.</a:t>
            </a:r>
            <a:r>
              <a:rPr lang="en-GB" baseline="0" dirty="0"/>
              <a:t> What do they know about the Old Testament? Explain that the bible actually describes it as a big fish. </a:t>
            </a:r>
            <a:endParaRPr lang="en-GB" dirty="0"/>
          </a:p>
        </p:txBody>
      </p:sp>
      <p:sp>
        <p:nvSpPr>
          <p:cNvPr id="4" name="Slide Number Placeholder 3"/>
          <p:cNvSpPr>
            <a:spLocks noGrp="1"/>
          </p:cNvSpPr>
          <p:nvPr>
            <p:ph type="sldNum" sz="quarter" idx="10"/>
          </p:nvPr>
        </p:nvSpPr>
        <p:spPr/>
        <p:txBody>
          <a:bodyPr/>
          <a:lstStyle/>
          <a:p>
            <a:fld id="{C34F60A4-7014-4961-8846-8D0EAEE19DCD}" type="slidenum">
              <a:rPr lang="en-GB" smtClean="0"/>
              <a:t>5</a:t>
            </a:fld>
            <a:endParaRPr lang="en-GB"/>
          </a:p>
        </p:txBody>
      </p:sp>
    </p:spTree>
    <p:extLst>
      <p:ext uri="{BB962C8B-B14F-4D97-AF65-F5344CB8AC3E}">
        <p14:creationId xmlns:p14="http://schemas.microsoft.com/office/powerpoint/2010/main" val="2894560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8</a:t>
            </a:fld>
            <a:endParaRPr lang="en-GB"/>
          </a:p>
        </p:txBody>
      </p:sp>
    </p:spTree>
    <p:extLst>
      <p:ext uri="{BB962C8B-B14F-4D97-AF65-F5344CB8AC3E}">
        <p14:creationId xmlns:p14="http://schemas.microsoft.com/office/powerpoint/2010/main" val="125607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12</a:t>
            </a:fld>
            <a:endParaRPr lang="en-GB"/>
          </a:p>
        </p:txBody>
      </p:sp>
    </p:spTree>
    <p:extLst>
      <p:ext uri="{BB962C8B-B14F-4D97-AF65-F5344CB8AC3E}">
        <p14:creationId xmlns:p14="http://schemas.microsoft.com/office/powerpoint/2010/main" val="2063778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B23789B-F6BC-4D82-AD67-29D0F9660632}" type="slidenum">
              <a:rPr lang="en-GB" smtClean="0"/>
              <a:t>16</a:t>
            </a:fld>
            <a:endParaRPr lang="en-GB"/>
          </a:p>
        </p:txBody>
      </p:sp>
    </p:spTree>
    <p:extLst>
      <p:ext uri="{BB962C8B-B14F-4D97-AF65-F5344CB8AC3E}">
        <p14:creationId xmlns:p14="http://schemas.microsoft.com/office/powerpoint/2010/main" val="1667511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6/28/2021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6/28/2021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6/28/2021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6/28/2021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6/28/2021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4859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5795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6/28/2021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770901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0097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76900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85648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36529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6/28/2021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7295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6005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50171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6/28/2021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1481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6/28/2021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6/28/2021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0662024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youtube.com/watch?v=ZzPwRXytr7U" TargetMode="Externa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png"/><Relationship Id="rId7"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s://cdn.realsmart.co.uk/d57a4d93b010f2ac6f24bc8cee2d789e/uploads/2020/06/19184708/Spiritual-Encounters-Bible-based-meditation.pdf" TargetMode="External"/><Relationship Id="rId2" Type="http://schemas.openxmlformats.org/officeDocument/2006/relationships/image" Target="../media/image20.PNG"/><Relationship Id="rId1" Type="http://schemas.openxmlformats.org/officeDocument/2006/relationships/slideLayout" Target="../slideLayouts/slideLayout13.xml"/><Relationship Id="rId4" Type="http://schemas.openxmlformats.org/officeDocument/2006/relationships/hyperlink" Target="https://www.youtube.com/watch?v=ihhvm6eLWZI"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3652433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9115" y="973668"/>
            <a:ext cx="8567252" cy="706964"/>
          </a:xfrm>
        </p:spPr>
        <p:txBody>
          <a:bodyPr/>
          <a:lstStyle/>
          <a:p>
            <a:r>
              <a:rPr lang="en-GB" dirty="0"/>
              <a:t>Welcome</a:t>
            </a:r>
          </a:p>
        </p:txBody>
      </p:sp>
      <p:sp>
        <p:nvSpPr>
          <p:cNvPr id="5" name="AutoShape 4" descr="3 Candles GIF by dr___11 | Gfyca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154" y="2835626"/>
            <a:ext cx="3769179" cy="2826884"/>
          </a:xfrm>
          <a:prstGeom prst="rect">
            <a:avLst/>
          </a:prstGeom>
        </p:spPr>
      </p:pic>
      <p:sp>
        <p:nvSpPr>
          <p:cNvPr id="3" name="Rectangle 2"/>
          <p:cNvSpPr/>
          <p:nvPr/>
        </p:nvSpPr>
        <p:spPr>
          <a:xfrm>
            <a:off x="5001208" y="2230468"/>
            <a:ext cx="6885992" cy="4228850"/>
          </a:xfrm>
          <a:prstGeom prst="rect">
            <a:avLst/>
          </a:prstGeom>
        </p:spPr>
        <p:txBody>
          <a:bodyPr wrap="square">
            <a:spAutoFit/>
          </a:bodyPr>
          <a:lstStyle/>
          <a:p>
            <a:pPr algn="ctr">
              <a:lnSpc>
                <a:spcPct val="120000"/>
              </a:lnSpc>
              <a:spcBef>
                <a:spcPts val="0"/>
              </a:spcBef>
              <a:spcAft>
                <a:spcPts val="0"/>
              </a:spcAft>
            </a:pPr>
            <a:r>
              <a:rPr lang="en-GB" sz="2800" u="sng" dirty="0">
                <a:solidFill>
                  <a:srgbClr val="002060"/>
                </a:solidFill>
                <a:latin typeface="Comic Sans MS" panose="030F0702030302020204" pitchFamily="66" charset="0"/>
                <a:cs typeface="Segoe UI" panose="020B0502040204020203" pitchFamily="34" charset="0"/>
              </a:rPr>
              <a:t>Welcome Words</a:t>
            </a:r>
          </a:p>
          <a:p>
            <a:pPr algn="ctr">
              <a:lnSpc>
                <a:spcPct val="120000"/>
              </a:lnSpc>
            </a:pPr>
            <a:r>
              <a:rPr lang="en-GB" sz="2800" dirty="0">
                <a:solidFill>
                  <a:srgbClr val="002060"/>
                </a:solidFill>
                <a:latin typeface="Comic Sans MS" panose="030F0702030302020204" pitchFamily="66" charset="0"/>
                <a:cs typeface="Segoe UI" panose="020B0502040204020203" pitchFamily="34" charset="0"/>
              </a:rPr>
              <a:t> We have gathered here together to worship God, the Father, Son and Holy Spirit,</a:t>
            </a:r>
          </a:p>
          <a:p>
            <a:pPr algn="ctr">
              <a:lnSpc>
                <a:spcPct val="120000"/>
              </a:lnSpc>
            </a:pPr>
            <a:r>
              <a:rPr lang="en-GB" sz="2800" dirty="0">
                <a:solidFill>
                  <a:srgbClr val="002060"/>
                </a:solidFill>
                <a:latin typeface="Comic Sans MS" panose="030F0702030302020204" pitchFamily="66" charset="0"/>
                <a:cs typeface="Segoe UI" panose="020B0502040204020203" pitchFamily="34" charset="0"/>
              </a:rPr>
              <a:t>And to learn how Jesus brought calm in the middle of a storm.</a:t>
            </a:r>
          </a:p>
          <a:p>
            <a:pPr algn="ctr">
              <a:lnSpc>
                <a:spcPct val="120000"/>
              </a:lnSpc>
            </a:pPr>
            <a:r>
              <a:rPr lang="en-GB" sz="2800" dirty="0">
                <a:solidFill>
                  <a:srgbClr val="002060"/>
                </a:solidFill>
                <a:latin typeface="Comic Sans MS" panose="030F0702030302020204" pitchFamily="66" charset="0"/>
                <a:cs typeface="Segoe UI" panose="020B0502040204020203" pitchFamily="34" charset="0"/>
              </a:rPr>
              <a:t>Today we are thinking about the value </a:t>
            </a:r>
            <a:r>
              <a:rPr lang="en-GB" sz="2800" b="1" dirty="0">
                <a:solidFill>
                  <a:srgbClr val="002060"/>
                </a:solidFill>
                <a:latin typeface="Comic Sans MS" panose="030F0702030302020204" pitchFamily="66" charset="0"/>
                <a:cs typeface="Segoe UI" panose="020B0502040204020203" pitchFamily="34" charset="0"/>
              </a:rPr>
              <a:t>peace.</a:t>
            </a:r>
          </a:p>
        </p:txBody>
      </p:sp>
    </p:spTree>
    <p:extLst>
      <p:ext uri="{BB962C8B-B14F-4D97-AF65-F5344CB8AC3E}">
        <p14:creationId xmlns:p14="http://schemas.microsoft.com/office/powerpoint/2010/main" val="3803600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3" name="Picture 2"/>
          <p:cNvPicPr>
            <a:picLocks noChangeAspect="1"/>
          </p:cNvPicPr>
          <p:nvPr/>
        </p:nvPicPr>
        <p:blipFill>
          <a:blip r:embed="rId4"/>
          <a:stretch>
            <a:fillRect/>
          </a:stretch>
        </p:blipFill>
        <p:spPr>
          <a:xfrm>
            <a:off x="3198131" y="615796"/>
            <a:ext cx="5195595" cy="5190722"/>
          </a:xfrm>
          <a:prstGeom prst="rect">
            <a:avLst/>
          </a:prstGeom>
        </p:spPr>
      </p:pic>
    </p:spTree>
    <p:extLst>
      <p:ext uri="{BB962C8B-B14F-4D97-AF65-F5344CB8AC3E}">
        <p14:creationId xmlns:p14="http://schemas.microsoft.com/office/powerpoint/2010/main" val="2716539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2"/>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1074597" y="370947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a:t>Look at the waves. What do you think the weather and sea conditions were like that day? </a:t>
            </a:r>
          </a:p>
          <a:p>
            <a:pPr algn="ctr"/>
            <a:r>
              <a:rPr lang="en-GB" sz="2400" dirty="0"/>
              <a:t>Can you suggest some adjectives to describe this picture? </a:t>
            </a:r>
          </a:p>
          <a:p>
            <a:pPr algn="ctr"/>
            <a:endParaRPr lang="en-GB" sz="2400"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000" dirty="0"/>
              <a:t>Who is in the boat? </a:t>
            </a:r>
          </a:p>
          <a:p>
            <a:pPr algn="ctr"/>
            <a:r>
              <a:rPr lang="en-GB" sz="2000" dirty="0"/>
              <a:t>Which figure is Jesus? </a:t>
            </a:r>
          </a:p>
          <a:p>
            <a:pPr algn="ctr"/>
            <a:r>
              <a:rPr lang="en-GB" sz="2000" dirty="0"/>
              <a:t>How do you know?</a:t>
            </a:r>
          </a:p>
          <a:p>
            <a:pPr algn="ctr"/>
            <a:r>
              <a:rPr lang="en-GB" sz="2000" dirty="0"/>
              <a:t>Why are all the seated figures turned toward Jesus? </a:t>
            </a:r>
          </a:p>
          <a:p>
            <a:pPr algn="ctr"/>
            <a:r>
              <a:rPr lang="en-GB" sz="2000" dirty="0"/>
              <a:t>What do you think Jesus is saying?</a:t>
            </a:r>
          </a:p>
          <a:p>
            <a:pPr algn="ctr"/>
            <a:r>
              <a:rPr lang="en-GB" sz="2000" dirty="0"/>
              <a:t>Why do you think the artist He Qi has included a dove carrying an olive branch in its beak? </a:t>
            </a:r>
          </a:p>
        </p:txBody>
      </p:sp>
      <p:pic>
        <p:nvPicPr>
          <p:cNvPr id="3" name="Picture 2"/>
          <p:cNvPicPr>
            <a:picLocks noChangeAspect="1"/>
          </p:cNvPicPr>
          <p:nvPr/>
        </p:nvPicPr>
        <p:blipFill>
          <a:blip r:embed="rId3"/>
          <a:stretch>
            <a:fillRect/>
          </a:stretch>
        </p:blipFill>
        <p:spPr>
          <a:xfrm>
            <a:off x="1399489" y="643468"/>
            <a:ext cx="2901924" cy="2901924"/>
          </a:xfrm>
          <a:prstGeom prst="rect">
            <a:avLst/>
          </a:prstGeom>
        </p:spPr>
      </p:pic>
    </p:spTree>
    <p:extLst>
      <p:ext uri="{BB962C8B-B14F-4D97-AF65-F5344CB8AC3E}">
        <p14:creationId xmlns:p14="http://schemas.microsoft.com/office/powerpoint/2010/main" val="422066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2"/>
          </p:nvPr>
        </p:nvSpPr>
        <p:spPr/>
        <p:txBody>
          <a:bodyPr>
            <a:normAutofit/>
          </a:bodyPr>
          <a:lstStyle/>
          <a:p>
            <a:pPr marL="0" indent="0">
              <a:buNone/>
            </a:pPr>
            <a:r>
              <a:rPr lang="en-GB" sz="3200" dirty="0">
                <a:latin typeface="Comic Sans MS" panose="030F0702030302020204" pitchFamily="66" charset="0"/>
              </a:rPr>
              <a:t>Todays story about one of the Miracles of Jesus and is from one of the Gospels.</a:t>
            </a:r>
          </a:p>
          <a:p>
            <a:pPr marL="0" indent="0">
              <a:buNone/>
            </a:pPr>
            <a:r>
              <a:rPr lang="en-GB" sz="3200" dirty="0">
                <a:latin typeface="Comic Sans MS" panose="030F0702030302020204" pitchFamily="66" charset="0"/>
              </a:rPr>
              <a:t>Mark 4.35-41</a:t>
            </a:r>
          </a:p>
        </p:txBody>
      </p:sp>
      <p:pic>
        <p:nvPicPr>
          <p:cNvPr id="6" name="Picture 5"/>
          <p:cNvPicPr>
            <a:picLocks noChangeAspect="1"/>
          </p:cNvPicPr>
          <p:nvPr/>
        </p:nvPicPr>
        <p:blipFill>
          <a:blip r:embed="rId3"/>
          <a:stretch>
            <a:fillRect/>
          </a:stretch>
        </p:blipFill>
        <p:spPr>
          <a:xfrm>
            <a:off x="771896" y="634129"/>
            <a:ext cx="4301505" cy="5629781"/>
          </a:xfrm>
          <a:prstGeom prst="rect">
            <a:avLst/>
          </a:prstGeom>
        </p:spPr>
      </p:pic>
      <p:cxnSp>
        <p:nvCxnSpPr>
          <p:cNvPr id="11" name="Straight Arrow Connector 10"/>
          <p:cNvCxnSpPr/>
          <p:nvPr/>
        </p:nvCxnSpPr>
        <p:spPr>
          <a:xfrm flipH="1" flipV="1">
            <a:off x="3341732" y="2228003"/>
            <a:ext cx="5693369" cy="863592"/>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7296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latin typeface="Comic Sans MS" panose="030F0702030302020204" pitchFamily="66" charset="0"/>
              </a:rPr>
              <a:t>Let’s see what happens in this story</a:t>
            </a:r>
          </a:p>
        </p:txBody>
      </p:sp>
      <p:sp>
        <p:nvSpPr>
          <p:cNvPr id="5" name="Text Placeholder 4"/>
          <p:cNvSpPr>
            <a:spLocks noGrp="1"/>
          </p:cNvSpPr>
          <p:nvPr>
            <p:ph type="body" idx="1"/>
          </p:nvPr>
        </p:nvSpPr>
        <p:spPr/>
        <p:txBody>
          <a:bodyPr>
            <a:normAutofit/>
          </a:bodyPr>
          <a:lstStyle/>
          <a:p>
            <a:r>
              <a:rPr lang="en-GB" dirty="0">
                <a:hlinkClick r:id="rId2"/>
              </a:rPr>
              <a:t>https://www.youtube.com/watch?v=ZzPwRXytr7U</a:t>
            </a:r>
            <a:r>
              <a:rPr lang="en-GB" dirty="0"/>
              <a:t> </a:t>
            </a:r>
          </a:p>
        </p:txBody>
      </p:sp>
      <p:pic>
        <p:nvPicPr>
          <p:cNvPr id="2" name="Picture 1"/>
          <p:cNvPicPr>
            <a:picLocks noChangeAspect="1"/>
          </p:cNvPicPr>
          <p:nvPr/>
        </p:nvPicPr>
        <p:blipFill>
          <a:blip r:embed="rId3"/>
          <a:stretch>
            <a:fillRect/>
          </a:stretch>
        </p:blipFill>
        <p:spPr>
          <a:xfrm>
            <a:off x="3872204" y="655351"/>
            <a:ext cx="3209731" cy="3209731"/>
          </a:xfrm>
          <a:prstGeom prst="rect">
            <a:avLst/>
          </a:prstGeom>
        </p:spPr>
      </p:pic>
      <p:pic>
        <p:nvPicPr>
          <p:cNvPr id="6" name="Picture 5">
            <a:extLst>
              <a:ext uri="{FF2B5EF4-FFF2-40B4-BE49-F238E27FC236}">
                <a16:creationId xmlns:a16="http://schemas.microsoft.com/office/drawing/2014/main" id="{793FA870-8832-4438-9014-F35598B7382F}"/>
              </a:ext>
            </a:extLst>
          </p:cNvPr>
          <p:cNvPicPr>
            <a:picLocks noChangeAspect="1"/>
          </p:cNvPicPr>
          <p:nvPr/>
        </p:nvPicPr>
        <p:blipFill>
          <a:blip r:embed="rId4"/>
          <a:stretch>
            <a:fillRect/>
          </a:stretch>
        </p:blipFill>
        <p:spPr>
          <a:xfrm>
            <a:off x="11036411" y="5414030"/>
            <a:ext cx="987638" cy="1249788"/>
          </a:xfrm>
          <a:prstGeom prst="rect">
            <a:avLst/>
          </a:prstGeom>
        </p:spPr>
      </p:pic>
    </p:spTree>
    <p:extLst>
      <p:ext uri="{BB962C8B-B14F-4D97-AF65-F5344CB8AC3E}">
        <p14:creationId xmlns:p14="http://schemas.microsoft.com/office/powerpoint/2010/main" val="611814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099838" y="2576094"/>
            <a:ext cx="9839325" cy="3477875"/>
          </a:xfrm>
          <a:prstGeom prst="rect">
            <a:avLst/>
          </a:prstGeom>
          <a:noFill/>
        </p:spPr>
        <p:txBody>
          <a:bodyPr wrap="square" rtlCol="0">
            <a:spAutoFit/>
          </a:bodyPr>
          <a:lstStyle/>
          <a:p>
            <a:r>
              <a:rPr lang="en-GB" sz="4400" b="1" dirty="0">
                <a:latin typeface="Comic Sans MS" panose="030F0702030302020204" pitchFamily="66" charset="0"/>
              </a:rPr>
              <a:t>Looking at the painting again. </a:t>
            </a:r>
          </a:p>
          <a:p>
            <a:r>
              <a:rPr lang="en-GB" sz="4400" b="1" dirty="0">
                <a:latin typeface="Comic Sans MS" panose="030F0702030302020204" pitchFamily="66" charset="0"/>
              </a:rPr>
              <a:t>What do you think the artist He Qi wants us to know about Jesus?</a:t>
            </a:r>
          </a:p>
          <a:p>
            <a:pPr algn="ctr"/>
            <a:endParaRPr lang="en-GB" sz="4400" b="1" dirty="0">
              <a:latin typeface="Comic Sans MS" panose="030F0702030302020204" pitchFamily="66" charset="0"/>
            </a:endParaRPr>
          </a:p>
          <a:p>
            <a:pPr algn="ctr"/>
            <a:r>
              <a:rPr lang="en-GB" sz="4400" b="1" dirty="0">
                <a:latin typeface="Comic Sans MS" panose="030F0702030302020204" pitchFamily="66" charset="0"/>
              </a:rPr>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499821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3" name="Picture 2"/>
          <p:cNvPicPr>
            <a:picLocks noChangeAspect="1"/>
          </p:cNvPicPr>
          <p:nvPr/>
        </p:nvPicPr>
        <p:blipFill>
          <a:blip r:embed="rId4"/>
          <a:stretch>
            <a:fillRect/>
          </a:stretch>
        </p:blipFill>
        <p:spPr>
          <a:xfrm>
            <a:off x="3198131" y="615796"/>
            <a:ext cx="5195595" cy="5190722"/>
          </a:xfrm>
          <a:prstGeom prst="rect">
            <a:avLst/>
          </a:prstGeom>
        </p:spPr>
      </p:pic>
    </p:spTree>
    <p:extLst>
      <p:ext uri="{BB962C8B-B14F-4D97-AF65-F5344CB8AC3E}">
        <p14:creationId xmlns:p14="http://schemas.microsoft.com/office/powerpoint/2010/main" val="555004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03960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351942"/>
            <a:ext cx="9839325" cy="4093428"/>
          </a:xfrm>
          <a:prstGeom prst="rect">
            <a:avLst/>
          </a:prstGeom>
          <a:noFill/>
        </p:spPr>
        <p:txBody>
          <a:bodyPr wrap="square" rtlCol="0">
            <a:spAutoFit/>
          </a:bodyPr>
          <a:lstStyle/>
          <a:p>
            <a:pPr algn="ctr"/>
            <a:r>
              <a:rPr lang="en-GB" sz="3600" dirty="0">
                <a:latin typeface="Comic Sans MS" panose="030F0702030302020204" pitchFamily="66" charset="0"/>
              </a:rPr>
              <a:t>Jesus is sometimes known as “The Prince of </a:t>
            </a:r>
            <a:r>
              <a:rPr lang="en-GB" sz="3600" b="1" dirty="0">
                <a:latin typeface="Comic Sans MS" panose="030F0702030302020204" pitchFamily="66" charset="0"/>
              </a:rPr>
              <a:t>Peace”</a:t>
            </a:r>
            <a:r>
              <a:rPr lang="en-GB" sz="3600" dirty="0">
                <a:latin typeface="Comic Sans MS" panose="030F0702030302020204" pitchFamily="66" charset="0"/>
              </a:rPr>
              <a:t> His disciples shouted out to him when they were scared. Christians believe that Jesus wants them to know that when they face tough and challenging times they too can ask him for help. </a:t>
            </a:r>
            <a:endParaRPr lang="en-GB" sz="3600" b="1" dirty="0">
              <a:latin typeface="Comic Sans MS" panose="030F0702030302020204" pitchFamily="66" charset="0"/>
            </a:endParaRPr>
          </a:p>
          <a:p>
            <a:pPr algn="ctr"/>
            <a:r>
              <a:rPr lang="en-GB" sz="2800" b="1" dirty="0">
                <a:latin typeface="Comic Sans MS" panose="030F0702030302020204" pitchFamily="66" charset="0"/>
              </a:rPr>
              <a:t>Who do you ask for help? </a:t>
            </a:r>
            <a:r>
              <a:rPr lang="en-GB" sz="4400" b="1" dirty="0">
                <a:latin typeface="Comic Sans MS" panose="030F0702030302020204" pitchFamily="66" charset="0"/>
              </a:rPr>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131647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15198" y="2080726"/>
            <a:ext cx="10620375" cy="374829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3200" b="1" dirty="0">
                <a:latin typeface="Comic Sans MS" panose="030F0702030302020204" pitchFamily="66" charset="0"/>
                <a:cs typeface="Segoe UI" panose="020B0502040204020203" pitchFamily="34" charset="0"/>
              </a:rPr>
              <a:t>A Haiku Prayer</a:t>
            </a:r>
          </a:p>
          <a:p>
            <a:pPr algn="ctr"/>
            <a:r>
              <a:rPr lang="en-GB" sz="3200" dirty="0">
                <a:latin typeface="Comic Sans MS" panose="030F0702030302020204" pitchFamily="66" charset="0"/>
                <a:cs typeface="Segoe UI" panose="020B0502040204020203" pitchFamily="34" charset="0"/>
              </a:rPr>
              <a:t>Jesus, calm the storm.</a:t>
            </a:r>
          </a:p>
          <a:p>
            <a:pPr algn="ctr"/>
            <a:r>
              <a:rPr lang="en-GB" sz="3200" dirty="0">
                <a:latin typeface="Comic Sans MS" panose="030F0702030302020204" pitchFamily="66" charset="0"/>
                <a:cs typeface="Segoe UI" panose="020B0502040204020203" pitchFamily="34" charset="0"/>
              </a:rPr>
              <a:t>When I’m worried and afraid,</a:t>
            </a:r>
          </a:p>
          <a:p>
            <a:pPr algn="ctr"/>
            <a:r>
              <a:rPr lang="en-GB" sz="3200" dirty="0">
                <a:latin typeface="Comic Sans MS" panose="030F0702030302020204" pitchFamily="66" charset="0"/>
                <a:cs typeface="Segoe UI" panose="020B0502040204020203" pitchFamily="34" charset="0"/>
              </a:rPr>
              <a:t>Bring your </a:t>
            </a:r>
            <a:r>
              <a:rPr lang="en-GB" sz="3200" b="1" dirty="0">
                <a:latin typeface="Comic Sans MS" panose="030F0702030302020204" pitchFamily="66" charset="0"/>
                <a:cs typeface="Segoe UI" panose="020B0502040204020203" pitchFamily="34" charset="0"/>
              </a:rPr>
              <a:t>peace </a:t>
            </a:r>
            <a:r>
              <a:rPr lang="en-GB" sz="3200" dirty="0">
                <a:latin typeface="Comic Sans MS" panose="030F0702030302020204" pitchFamily="66" charset="0"/>
                <a:cs typeface="Segoe UI" panose="020B0502040204020203" pitchFamily="34" charset="0"/>
              </a:rPr>
              <a:t>and love.</a:t>
            </a:r>
          </a:p>
          <a:p>
            <a:pPr algn="ctr"/>
            <a:r>
              <a:rPr lang="en-GB" sz="3200" b="1" dirty="0">
                <a:latin typeface="Comic Sans MS" panose="030F0702030302020204" pitchFamily="66" charset="0"/>
                <a:cs typeface="Segoe UI" panose="020B0502040204020203" pitchFamily="34" charset="0"/>
              </a:rPr>
              <a:t>Amen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6623" y="5521607"/>
            <a:ext cx="938542" cy="1213469"/>
          </a:xfrm>
          <a:prstGeom prst="rect">
            <a:avLst/>
          </a:prstGeom>
        </p:spPr>
      </p:pic>
    </p:spTree>
    <p:extLst>
      <p:ext uri="{BB962C8B-B14F-4D97-AF65-F5344CB8AC3E}">
        <p14:creationId xmlns:p14="http://schemas.microsoft.com/office/powerpoint/2010/main" val="3109299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392685" y="1102278"/>
            <a:ext cx="2681720" cy="696580"/>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4180717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3" name="Picture 2"/>
          <p:cNvPicPr>
            <a:picLocks noChangeAspect="1"/>
          </p:cNvPicPr>
          <p:nvPr/>
        </p:nvPicPr>
        <p:blipFill>
          <a:blip r:embed="rId4"/>
          <a:stretch>
            <a:fillRect/>
          </a:stretch>
        </p:blipFill>
        <p:spPr>
          <a:xfrm>
            <a:off x="552495" y="615796"/>
            <a:ext cx="5195595" cy="5190722"/>
          </a:xfrm>
          <a:prstGeom prst="rect">
            <a:avLst/>
          </a:prstGeom>
        </p:spPr>
      </p:pic>
      <p:sp>
        <p:nvSpPr>
          <p:cNvPr id="9" name="Rectangle: Rounded Corners 13">
            <a:extLst>
              <a:ext uri="{FF2B5EF4-FFF2-40B4-BE49-F238E27FC236}">
                <a16:creationId xmlns:a16="http://schemas.microsoft.com/office/drawing/2014/main" id="{25584953-1ADF-4EB2-B636-BD4C68A796B0}"/>
              </a:ext>
            </a:extLst>
          </p:cNvPr>
          <p:cNvSpPr/>
          <p:nvPr/>
        </p:nvSpPr>
        <p:spPr>
          <a:xfrm>
            <a:off x="6300585" y="2859416"/>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000" dirty="0"/>
              <a:t>Who is in the boat? </a:t>
            </a:r>
          </a:p>
          <a:p>
            <a:pPr algn="ctr"/>
            <a:r>
              <a:rPr lang="en-GB" sz="2000" dirty="0"/>
              <a:t>Which figure is Jesus? </a:t>
            </a:r>
          </a:p>
          <a:p>
            <a:pPr algn="ctr"/>
            <a:r>
              <a:rPr lang="en-GB" sz="2000" dirty="0"/>
              <a:t>How do you know?</a:t>
            </a:r>
          </a:p>
          <a:p>
            <a:pPr algn="ctr"/>
            <a:r>
              <a:rPr lang="en-GB" sz="2000" dirty="0"/>
              <a:t>Why are all the seated figures turned toward Jesus? </a:t>
            </a:r>
          </a:p>
          <a:p>
            <a:pPr algn="ctr"/>
            <a:r>
              <a:rPr lang="en-GB" sz="2000" dirty="0"/>
              <a:t>What do you think Jesus is saying?</a:t>
            </a:r>
          </a:p>
          <a:p>
            <a:pPr algn="ctr"/>
            <a:r>
              <a:rPr lang="en-GB" sz="2000" dirty="0"/>
              <a:t>Why do you think the artist He Qi has included a dove carrying an olive branch in its beak? </a:t>
            </a:r>
          </a:p>
        </p:txBody>
      </p:sp>
      <p:sp>
        <p:nvSpPr>
          <p:cNvPr id="10" name="Rectangle: Rounded Corners 13">
            <a:extLst>
              <a:ext uri="{FF2B5EF4-FFF2-40B4-BE49-F238E27FC236}">
                <a16:creationId xmlns:a16="http://schemas.microsoft.com/office/drawing/2014/main" id="{25584953-1ADF-4EB2-B636-BD4C68A796B0}"/>
              </a:ext>
            </a:extLst>
          </p:cNvPr>
          <p:cNvSpPr/>
          <p:nvPr/>
        </p:nvSpPr>
        <p:spPr>
          <a:xfrm>
            <a:off x="6674303" y="502920"/>
            <a:ext cx="3996013" cy="2127760"/>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000" dirty="0"/>
              <a:t>Let’s think again about the picture we saw yesterday. Particularly think about the last question.</a:t>
            </a:r>
          </a:p>
          <a:p>
            <a:pPr algn="ctr"/>
            <a:endParaRPr lang="en-GB" sz="2000" dirty="0"/>
          </a:p>
        </p:txBody>
      </p:sp>
    </p:spTree>
    <p:extLst>
      <p:ext uri="{BB962C8B-B14F-4D97-AF65-F5344CB8AC3E}">
        <p14:creationId xmlns:p14="http://schemas.microsoft.com/office/powerpoint/2010/main" val="1942849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Challenge</a:t>
            </a:r>
          </a:p>
        </p:txBody>
      </p:sp>
      <p:sp>
        <p:nvSpPr>
          <p:cNvPr id="7" name="Rectangle: Rounded Corners 6">
            <a:extLst>
              <a:ext uri="{FF2B5EF4-FFF2-40B4-BE49-F238E27FC236}">
                <a16:creationId xmlns:a16="http://schemas.microsoft.com/office/drawing/2014/main" id="{87656B52-CC67-491C-BCBA-8AF0BFD198D1}"/>
              </a:ext>
            </a:extLst>
          </p:cNvPr>
          <p:cNvSpPr/>
          <p:nvPr/>
        </p:nvSpPr>
        <p:spPr>
          <a:xfrm>
            <a:off x="575894" y="2062809"/>
            <a:ext cx="10620375" cy="4352925"/>
          </a:xfrm>
          <a:prstGeom prst="roundRect">
            <a:avLst/>
          </a:prstGeom>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3600" dirty="0">
                <a:latin typeface="Comic Sans MS" panose="030F0702030302020204" pitchFamily="66" charset="0"/>
              </a:rPr>
              <a:t>Yesterday’s story gave a message that Jesus will help in challenging times. The picture and story remind Christians that Jesus is “ The Prince of </a:t>
            </a:r>
            <a:r>
              <a:rPr lang="en-GB" sz="3600" b="1" dirty="0">
                <a:latin typeface="Comic Sans MS" panose="030F0702030302020204" pitchFamily="66" charset="0"/>
              </a:rPr>
              <a:t>Peace. </a:t>
            </a:r>
          </a:p>
          <a:p>
            <a:pPr algn="ctr"/>
            <a:r>
              <a:rPr lang="en-GB" sz="3600" b="1" dirty="0">
                <a:latin typeface="Comic Sans MS" panose="030F0702030302020204" pitchFamily="66" charset="0"/>
              </a:rPr>
              <a:t>What do you think about these ideas? Do you feel school, home or the world are places of peace for everyone? </a:t>
            </a:r>
          </a:p>
        </p:txBody>
      </p:sp>
      <p:pic>
        <p:nvPicPr>
          <p:cNvPr id="6" name="Picture 5">
            <a:extLst>
              <a:ext uri="{FF2B5EF4-FFF2-40B4-BE49-F238E27FC236}">
                <a16:creationId xmlns:a16="http://schemas.microsoft.com/office/drawing/2014/main" id="{A2D7E4D2-9384-4642-B7CD-5275364E10BF}"/>
              </a:ext>
            </a:extLst>
          </p:cNvPr>
          <p:cNvPicPr>
            <a:picLocks noChangeAspect="1"/>
          </p:cNvPicPr>
          <p:nvPr/>
        </p:nvPicPr>
        <p:blipFill>
          <a:blip r:embed="rId2"/>
          <a:stretch>
            <a:fillRect/>
          </a:stretch>
        </p:blipFill>
        <p:spPr>
          <a:xfrm>
            <a:off x="140376" y="5069895"/>
            <a:ext cx="1280271" cy="1652159"/>
          </a:xfrm>
          <a:prstGeom prst="rect">
            <a:avLst/>
          </a:prstGeom>
        </p:spPr>
      </p:pic>
    </p:spTree>
    <p:extLst>
      <p:ext uri="{BB962C8B-B14F-4D97-AF65-F5344CB8AC3E}">
        <p14:creationId xmlns:p14="http://schemas.microsoft.com/office/powerpoint/2010/main" val="1637605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challenge</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780512" y="2122721"/>
            <a:ext cx="10620375"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4400" b="1" dirty="0">
                <a:latin typeface="Comic Sans MS" panose="030F0702030302020204" pitchFamily="66" charset="0"/>
                <a:cs typeface="Segoe UI" panose="020B0502040204020203" pitchFamily="34" charset="0"/>
              </a:rPr>
              <a:t>How can you work to make school, home and the world more peaceful?</a:t>
            </a:r>
          </a:p>
          <a:p>
            <a:pPr algn="ctr"/>
            <a:r>
              <a:rPr lang="en-GB" sz="4400" b="1" dirty="0">
                <a:latin typeface="Comic Sans MS" panose="030F0702030302020204" pitchFamily="66" charset="0"/>
                <a:cs typeface="Segoe UI" panose="020B0502040204020203" pitchFamily="34" charset="0"/>
              </a:rPr>
              <a:t>Write your ideas down. </a:t>
            </a:r>
          </a:p>
          <a:p>
            <a:pPr algn="ctr"/>
            <a:r>
              <a:rPr lang="en-GB" sz="4000" dirty="0">
                <a:latin typeface="Comic Sans MS" panose="030F0702030302020204" pitchFamily="66" charset="0"/>
                <a:cs typeface="Segoe UI" panose="020B0502040204020203" pitchFamily="34" charset="0"/>
              </a:rPr>
              <a:t>You may each like to write your ideas on a dove outline and create a tree of peace for your reflection area.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765388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1616197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9115" y="973668"/>
            <a:ext cx="8567252" cy="706964"/>
          </a:xfrm>
        </p:spPr>
        <p:txBody>
          <a:bodyPr/>
          <a:lstStyle/>
          <a:p>
            <a:r>
              <a:rPr lang="en-GB" dirty="0"/>
              <a:t>Welcome</a:t>
            </a:r>
          </a:p>
        </p:txBody>
      </p:sp>
      <p:sp>
        <p:nvSpPr>
          <p:cNvPr id="5" name="AutoShape 4" descr="3 Candles GIF by dr___11 | Gfyca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154" y="2835626"/>
            <a:ext cx="3769179" cy="2826884"/>
          </a:xfrm>
          <a:prstGeom prst="rect">
            <a:avLst/>
          </a:prstGeom>
        </p:spPr>
      </p:pic>
      <p:sp>
        <p:nvSpPr>
          <p:cNvPr id="6" name="Rectangle 5"/>
          <p:cNvSpPr/>
          <p:nvPr/>
        </p:nvSpPr>
        <p:spPr>
          <a:xfrm>
            <a:off x="5001208" y="2230468"/>
            <a:ext cx="6885992" cy="4228850"/>
          </a:xfrm>
          <a:prstGeom prst="rect">
            <a:avLst/>
          </a:prstGeom>
        </p:spPr>
        <p:txBody>
          <a:bodyPr wrap="square">
            <a:spAutoFit/>
          </a:bodyPr>
          <a:lstStyle/>
          <a:p>
            <a:pPr algn="ctr">
              <a:lnSpc>
                <a:spcPct val="120000"/>
              </a:lnSpc>
              <a:spcBef>
                <a:spcPts val="0"/>
              </a:spcBef>
              <a:spcAft>
                <a:spcPts val="0"/>
              </a:spcAft>
            </a:pPr>
            <a:r>
              <a:rPr lang="en-GB" sz="2800" u="sng" dirty="0">
                <a:solidFill>
                  <a:srgbClr val="002060"/>
                </a:solidFill>
                <a:latin typeface="Comic Sans MS" panose="030F0702030302020204" pitchFamily="66" charset="0"/>
                <a:cs typeface="Segoe UI" panose="020B0502040204020203" pitchFamily="34" charset="0"/>
              </a:rPr>
              <a:t>Welcome Words</a:t>
            </a:r>
          </a:p>
          <a:p>
            <a:pPr algn="ctr">
              <a:lnSpc>
                <a:spcPct val="120000"/>
              </a:lnSpc>
            </a:pPr>
            <a:r>
              <a:rPr lang="en-GB" sz="2800" dirty="0">
                <a:solidFill>
                  <a:srgbClr val="002060"/>
                </a:solidFill>
                <a:latin typeface="Comic Sans MS" panose="030F0702030302020204" pitchFamily="66" charset="0"/>
                <a:cs typeface="Segoe UI" panose="020B0502040204020203" pitchFamily="34" charset="0"/>
              </a:rPr>
              <a:t> We have gathered here together to worship God, the Father, Son and Holy Spirit,</a:t>
            </a:r>
          </a:p>
          <a:p>
            <a:pPr algn="ctr">
              <a:lnSpc>
                <a:spcPct val="120000"/>
              </a:lnSpc>
            </a:pPr>
            <a:r>
              <a:rPr lang="en-GB" sz="2800" dirty="0">
                <a:solidFill>
                  <a:srgbClr val="002060"/>
                </a:solidFill>
                <a:latin typeface="Comic Sans MS" panose="030F0702030302020204" pitchFamily="66" charset="0"/>
                <a:cs typeface="Segoe UI" panose="020B0502040204020203" pitchFamily="34" charset="0"/>
              </a:rPr>
              <a:t>And to learn how Jesus brought calm in the middle of a storm.</a:t>
            </a:r>
          </a:p>
          <a:p>
            <a:pPr algn="ctr">
              <a:lnSpc>
                <a:spcPct val="120000"/>
              </a:lnSpc>
            </a:pPr>
            <a:r>
              <a:rPr lang="en-GB" sz="2800" dirty="0">
                <a:solidFill>
                  <a:srgbClr val="002060"/>
                </a:solidFill>
                <a:latin typeface="Comic Sans MS" panose="030F0702030302020204" pitchFamily="66" charset="0"/>
                <a:cs typeface="Segoe UI" panose="020B0502040204020203" pitchFamily="34" charset="0"/>
              </a:rPr>
              <a:t>Today we are thinking about the value </a:t>
            </a:r>
            <a:r>
              <a:rPr lang="en-GB" sz="2800" b="1" dirty="0">
                <a:solidFill>
                  <a:srgbClr val="002060"/>
                </a:solidFill>
                <a:latin typeface="Comic Sans MS" panose="030F0702030302020204" pitchFamily="66" charset="0"/>
                <a:cs typeface="Segoe UI" panose="020B0502040204020203" pitchFamily="34" charset="0"/>
              </a:rPr>
              <a:t>peace.</a:t>
            </a:r>
          </a:p>
        </p:txBody>
      </p:sp>
    </p:spTree>
    <p:extLst>
      <p:ext uri="{BB962C8B-B14F-4D97-AF65-F5344CB8AC3E}">
        <p14:creationId xmlns:p14="http://schemas.microsoft.com/office/powerpoint/2010/main" val="2662729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244279" y="333976"/>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638595" y="527508"/>
            <a:ext cx="4048125" cy="2062103"/>
          </a:xfrm>
          <a:prstGeom prst="rect">
            <a:avLst/>
          </a:prstGeom>
          <a:noFill/>
        </p:spPr>
        <p:txBody>
          <a:bodyPr wrap="square" rtlCol="0">
            <a:spAutoFit/>
          </a:bodyPr>
          <a:lstStyle/>
          <a:p>
            <a:pPr algn="ctr"/>
            <a:r>
              <a:rPr lang="en-GB" sz="3200" b="1" dirty="0">
                <a:latin typeface="Century Gothic" panose="020B0502020202020204" pitchFamily="34" charset="0"/>
              </a:rPr>
              <a:t>Can you remember the Bible story we heard on Monday? </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2"/>
          <a:stretch>
            <a:fillRect/>
          </a:stretch>
        </p:blipFill>
        <p:spPr>
          <a:xfrm>
            <a:off x="10987729" y="3230429"/>
            <a:ext cx="987638" cy="1249788"/>
          </a:xfrm>
          <a:prstGeom prst="rect">
            <a:avLst/>
          </a:prstGeom>
        </p:spPr>
      </p:pic>
      <p:pic>
        <p:nvPicPr>
          <p:cNvPr id="12" name="Picture 11"/>
          <p:cNvPicPr>
            <a:picLocks noChangeAspect="1"/>
          </p:cNvPicPr>
          <p:nvPr/>
        </p:nvPicPr>
        <p:blipFill>
          <a:blip r:embed="rId3"/>
          <a:stretch>
            <a:fillRect/>
          </a:stretch>
        </p:blipFill>
        <p:spPr>
          <a:xfrm>
            <a:off x="828155" y="615795"/>
            <a:ext cx="2512203" cy="2509847"/>
          </a:xfrm>
          <a:prstGeom prst="rect">
            <a:avLst/>
          </a:prstGeom>
        </p:spPr>
      </p:pic>
      <p:pic>
        <p:nvPicPr>
          <p:cNvPr id="11" name="Picture 10"/>
          <p:cNvPicPr>
            <a:picLocks noChangeAspect="1"/>
          </p:cNvPicPr>
          <p:nvPr/>
        </p:nvPicPr>
        <p:blipFill>
          <a:blip r:embed="rId4"/>
          <a:stretch>
            <a:fillRect/>
          </a:stretch>
        </p:blipFill>
        <p:spPr>
          <a:xfrm>
            <a:off x="535848" y="3301763"/>
            <a:ext cx="2621380" cy="1298229"/>
          </a:xfrm>
          <a:prstGeom prst="rect">
            <a:avLst/>
          </a:prstGeom>
        </p:spPr>
      </p:pic>
      <p:pic>
        <p:nvPicPr>
          <p:cNvPr id="13" name="Picture 12"/>
          <p:cNvPicPr>
            <a:picLocks noChangeAspect="1"/>
          </p:cNvPicPr>
          <p:nvPr/>
        </p:nvPicPr>
        <p:blipFill>
          <a:blip r:embed="rId5"/>
          <a:stretch>
            <a:fillRect/>
          </a:stretch>
        </p:blipFill>
        <p:spPr>
          <a:xfrm>
            <a:off x="3700982" y="3299330"/>
            <a:ext cx="2671826" cy="1362378"/>
          </a:xfrm>
          <a:prstGeom prst="rect">
            <a:avLst/>
          </a:prstGeom>
        </p:spPr>
      </p:pic>
      <p:pic>
        <p:nvPicPr>
          <p:cNvPr id="14" name="Picture 13"/>
          <p:cNvPicPr>
            <a:picLocks noChangeAspect="1"/>
          </p:cNvPicPr>
          <p:nvPr/>
        </p:nvPicPr>
        <p:blipFill>
          <a:blip r:embed="rId6"/>
          <a:stretch>
            <a:fillRect/>
          </a:stretch>
        </p:blipFill>
        <p:spPr>
          <a:xfrm>
            <a:off x="6933521" y="3230429"/>
            <a:ext cx="2602366" cy="1479827"/>
          </a:xfrm>
          <a:prstGeom prst="rect">
            <a:avLst/>
          </a:prstGeom>
        </p:spPr>
      </p:pic>
      <p:pic>
        <p:nvPicPr>
          <p:cNvPr id="15" name="Picture 14"/>
          <p:cNvPicPr>
            <a:picLocks noChangeAspect="1"/>
          </p:cNvPicPr>
          <p:nvPr/>
        </p:nvPicPr>
        <p:blipFill>
          <a:blip r:embed="rId7"/>
          <a:stretch>
            <a:fillRect/>
          </a:stretch>
        </p:blipFill>
        <p:spPr>
          <a:xfrm>
            <a:off x="535846" y="5032017"/>
            <a:ext cx="2801059" cy="1396775"/>
          </a:xfrm>
          <a:prstGeom prst="rect">
            <a:avLst/>
          </a:prstGeom>
        </p:spPr>
      </p:pic>
      <p:pic>
        <p:nvPicPr>
          <p:cNvPr id="16" name="Picture 15"/>
          <p:cNvPicPr>
            <a:picLocks noChangeAspect="1"/>
          </p:cNvPicPr>
          <p:nvPr/>
        </p:nvPicPr>
        <p:blipFill>
          <a:blip r:embed="rId8"/>
          <a:stretch>
            <a:fillRect/>
          </a:stretch>
        </p:blipFill>
        <p:spPr>
          <a:xfrm>
            <a:off x="3670688" y="5032017"/>
            <a:ext cx="2702120" cy="1468653"/>
          </a:xfrm>
          <a:prstGeom prst="rect">
            <a:avLst/>
          </a:prstGeom>
        </p:spPr>
      </p:pic>
      <p:pic>
        <p:nvPicPr>
          <p:cNvPr id="17" name="Picture 16"/>
          <p:cNvPicPr>
            <a:picLocks noChangeAspect="1"/>
          </p:cNvPicPr>
          <p:nvPr/>
        </p:nvPicPr>
        <p:blipFill>
          <a:blip r:embed="rId9"/>
          <a:stretch>
            <a:fillRect/>
          </a:stretch>
        </p:blipFill>
        <p:spPr>
          <a:xfrm>
            <a:off x="6706591" y="5032017"/>
            <a:ext cx="2159453" cy="1355227"/>
          </a:xfrm>
          <a:prstGeom prst="rect">
            <a:avLst/>
          </a:prstGeom>
        </p:spPr>
      </p:pic>
      <p:pic>
        <p:nvPicPr>
          <p:cNvPr id="18" name="Picture 17"/>
          <p:cNvPicPr>
            <a:picLocks noChangeAspect="1"/>
          </p:cNvPicPr>
          <p:nvPr/>
        </p:nvPicPr>
        <p:blipFill>
          <a:blip r:embed="rId10"/>
          <a:stretch>
            <a:fillRect/>
          </a:stretch>
        </p:blipFill>
        <p:spPr>
          <a:xfrm>
            <a:off x="9010690" y="4883215"/>
            <a:ext cx="2867179" cy="1617455"/>
          </a:xfrm>
          <a:prstGeom prst="rect">
            <a:avLst/>
          </a:prstGeom>
        </p:spPr>
      </p:pic>
    </p:spTree>
    <p:extLst>
      <p:ext uri="{BB962C8B-B14F-4D97-AF65-F5344CB8AC3E}">
        <p14:creationId xmlns:p14="http://schemas.microsoft.com/office/powerpoint/2010/main" val="375987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omic Sans MS" panose="030F0702030302020204" pitchFamily="66" charset="0"/>
              </a:rPr>
              <a:t>The disciples thought Jesus did not care about them. What did he do and say? </a:t>
            </a:r>
          </a:p>
        </p:txBody>
      </p:sp>
      <p:pic>
        <p:nvPicPr>
          <p:cNvPr id="6" name="Picture 5">
            <a:extLst>
              <a:ext uri="{FF2B5EF4-FFF2-40B4-BE49-F238E27FC236}">
                <a16:creationId xmlns:a16="http://schemas.microsoft.com/office/drawing/2014/main" id="{A2D7E4D2-9384-4642-B7CD-5275364E10BF}"/>
              </a:ext>
            </a:extLst>
          </p:cNvPr>
          <p:cNvPicPr>
            <a:picLocks noChangeAspect="1"/>
          </p:cNvPicPr>
          <p:nvPr/>
        </p:nvPicPr>
        <p:blipFill>
          <a:blip r:embed="rId2"/>
          <a:stretch>
            <a:fillRect/>
          </a:stretch>
        </p:blipFill>
        <p:spPr>
          <a:xfrm>
            <a:off x="140376" y="5069895"/>
            <a:ext cx="1280271" cy="1652159"/>
          </a:xfrm>
          <a:prstGeom prst="rect">
            <a:avLst/>
          </a:prstGeom>
        </p:spPr>
      </p:pic>
      <p:sp>
        <p:nvSpPr>
          <p:cNvPr id="8" name="Rounded Rectangular Callout 7"/>
          <p:cNvSpPr/>
          <p:nvPr/>
        </p:nvSpPr>
        <p:spPr>
          <a:xfrm>
            <a:off x="1420647" y="2318824"/>
            <a:ext cx="3601519" cy="2407921"/>
          </a:xfrm>
          <a:prstGeom prst="wedgeRoundRectCallout">
            <a:avLst>
              <a:gd name="adj1" fmla="val -46088"/>
              <a:gd name="adj2" fmla="val 7954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latin typeface="Comic Sans MS" panose="030F0702030302020204" pitchFamily="66" charset="0"/>
              </a:rPr>
              <a:t>Calmed the waves and wind</a:t>
            </a:r>
          </a:p>
        </p:txBody>
      </p:sp>
      <p:sp>
        <p:nvSpPr>
          <p:cNvPr id="9" name="Rounded Rectangular Callout 8"/>
          <p:cNvSpPr/>
          <p:nvPr/>
        </p:nvSpPr>
        <p:spPr>
          <a:xfrm>
            <a:off x="6564041" y="2318824"/>
            <a:ext cx="3811599" cy="2663723"/>
          </a:xfrm>
          <a:prstGeom prst="wedgeRoundRectCallout">
            <a:avLst>
              <a:gd name="adj1" fmla="val -46088"/>
              <a:gd name="adj2" fmla="val 7954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latin typeface="Comic Sans MS" panose="030F0702030302020204" pitchFamily="66" charset="0"/>
              </a:rPr>
              <a:t>Left them to drown because they had no faith</a:t>
            </a:r>
          </a:p>
        </p:txBody>
      </p:sp>
    </p:spTree>
    <p:extLst>
      <p:ext uri="{BB962C8B-B14F-4D97-AF65-F5344CB8AC3E}">
        <p14:creationId xmlns:p14="http://schemas.microsoft.com/office/powerpoint/2010/main" val="3303487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marL="0" indent="0" algn="ctr">
              <a:buNone/>
            </a:pPr>
            <a:endParaRPr lang="en-GB" sz="6000" dirty="0">
              <a:latin typeface="Comic Sans MS" panose="030F0702030302020204" pitchFamily="66" charset="0"/>
            </a:endParaRPr>
          </a:p>
          <a:p>
            <a:pPr marL="0" indent="0" algn="ctr">
              <a:buNone/>
            </a:pPr>
            <a:r>
              <a:rPr lang="en-GB" sz="6000" dirty="0">
                <a:latin typeface="Comic Sans MS" panose="030F0702030302020204" pitchFamily="66" charset="0"/>
              </a:rPr>
              <a:t>Jesus calmed the storm but his words after show he felt that the disciples fears in his presence showed they still did not really believe who he was. </a:t>
            </a:r>
          </a:p>
          <a:p>
            <a:pPr marL="0" indent="0" algn="ctr">
              <a:buNone/>
            </a:pPr>
            <a:r>
              <a:rPr lang="en-GB" sz="6000" dirty="0">
                <a:latin typeface="Comic Sans MS" panose="030F0702030302020204" pitchFamily="66" charset="0"/>
              </a:rPr>
              <a:t>Do you agree?</a:t>
            </a:r>
          </a:p>
          <a:p>
            <a:pPr marL="0" indent="0" algn="ctr">
              <a:buNone/>
            </a:pPr>
            <a:endParaRPr lang="en-GB" sz="6000" dirty="0">
              <a:latin typeface="Comic Sans MS" panose="030F0702030302020204" pitchFamily="66" charset="0"/>
            </a:endParaRPr>
          </a:p>
        </p:txBody>
      </p:sp>
      <p:pic>
        <p:nvPicPr>
          <p:cNvPr id="2" name="Picture 1"/>
          <p:cNvPicPr>
            <a:picLocks noChangeAspect="1"/>
          </p:cNvPicPr>
          <p:nvPr/>
        </p:nvPicPr>
        <p:blipFill>
          <a:blip r:embed="rId2"/>
          <a:stretch>
            <a:fillRect/>
          </a:stretch>
        </p:blipFill>
        <p:spPr>
          <a:xfrm>
            <a:off x="370681" y="5032719"/>
            <a:ext cx="1280271" cy="1652159"/>
          </a:xfrm>
          <a:prstGeom prst="rect">
            <a:avLst/>
          </a:prstGeom>
        </p:spPr>
      </p:pic>
    </p:spTree>
    <p:extLst>
      <p:ext uri="{BB962C8B-B14F-4D97-AF65-F5344CB8AC3E}">
        <p14:creationId xmlns:p14="http://schemas.microsoft.com/office/powerpoint/2010/main" val="105121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7500" lnSpcReduction="20000"/>
          </a:bodyPr>
          <a:lstStyle/>
          <a:p>
            <a:pPr marL="0" indent="0" algn="ctr">
              <a:buNone/>
            </a:pPr>
            <a:endParaRPr lang="en-GB" sz="6000" dirty="0">
              <a:latin typeface="Comic Sans MS" panose="030F0702030302020204" pitchFamily="66" charset="0"/>
            </a:endParaRPr>
          </a:p>
          <a:p>
            <a:pPr marL="0" indent="0" algn="ctr">
              <a:buNone/>
            </a:pPr>
            <a:r>
              <a:rPr lang="en-GB" sz="6700" dirty="0">
                <a:latin typeface="Comic Sans MS" panose="030F0702030302020204" pitchFamily="66" charset="0"/>
              </a:rPr>
              <a:t>Over time, as the disciples saw Jesus perform many miracles some of them began to believe he was God’s son but their doubts stayed with them. This is very true for most people of faith- sometimes their faith and belief is strong- sometimes they struggle to believe and trust. </a:t>
            </a:r>
          </a:p>
          <a:p>
            <a:pPr marL="0" indent="0" algn="ctr">
              <a:buNone/>
            </a:pPr>
            <a:r>
              <a:rPr lang="en-GB" sz="6700" dirty="0">
                <a:latin typeface="Comic Sans MS" panose="030F0702030302020204" pitchFamily="66" charset="0"/>
              </a:rPr>
              <a:t>Challenging times often challenge our faith.</a:t>
            </a:r>
          </a:p>
          <a:p>
            <a:pPr marL="0" indent="0" algn="ctr">
              <a:buNone/>
            </a:pPr>
            <a:endParaRPr lang="en-GB" sz="6700" dirty="0">
              <a:latin typeface="Comic Sans MS" panose="030F0702030302020204" pitchFamily="66" charset="0"/>
            </a:endParaRPr>
          </a:p>
          <a:p>
            <a:pPr marL="0" indent="0" algn="ctr">
              <a:buNone/>
            </a:pPr>
            <a:endParaRPr lang="en-GB" sz="6000" dirty="0">
              <a:latin typeface="Comic Sans MS" panose="030F0702030302020204" pitchFamily="66" charset="0"/>
            </a:endParaRPr>
          </a:p>
        </p:txBody>
      </p:sp>
      <p:pic>
        <p:nvPicPr>
          <p:cNvPr id="2" name="Picture 1"/>
          <p:cNvPicPr>
            <a:picLocks noChangeAspect="1"/>
          </p:cNvPicPr>
          <p:nvPr/>
        </p:nvPicPr>
        <p:blipFill>
          <a:blip r:embed="rId2"/>
          <a:stretch>
            <a:fillRect/>
          </a:stretch>
        </p:blipFill>
        <p:spPr>
          <a:xfrm>
            <a:off x="408004" y="5131517"/>
            <a:ext cx="1106494" cy="1427904"/>
          </a:xfrm>
          <a:prstGeom prst="rect">
            <a:avLst/>
          </a:prstGeom>
        </p:spPr>
      </p:pic>
    </p:spTree>
    <p:extLst>
      <p:ext uri="{BB962C8B-B14F-4D97-AF65-F5344CB8AC3E}">
        <p14:creationId xmlns:p14="http://schemas.microsoft.com/office/powerpoint/2010/main" val="717057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260" y="3022692"/>
            <a:ext cx="11029616" cy="988332"/>
          </a:xfrm>
        </p:spPr>
        <p:txBody>
          <a:bodyPr>
            <a:noAutofit/>
          </a:bodyPr>
          <a:lstStyle/>
          <a:p>
            <a:r>
              <a:rPr lang="en-GB" sz="6600" dirty="0">
                <a:solidFill>
                  <a:schemeClr val="tx1"/>
                </a:solidFill>
                <a:latin typeface="Comic Sans MS" panose="030F0702030302020204" pitchFamily="66" charset="0"/>
              </a:rPr>
              <a:t> </a:t>
            </a:r>
          </a:p>
        </p:txBody>
      </p:sp>
      <p:sp>
        <p:nvSpPr>
          <p:cNvPr id="3" name="TextBox 2"/>
          <p:cNvSpPr txBox="1"/>
          <p:nvPr/>
        </p:nvSpPr>
        <p:spPr>
          <a:xfrm>
            <a:off x="595260" y="2463282"/>
            <a:ext cx="10778756" cy="3416320"/>
          </a:xfrm>
          <a:prstGeom prst="rect">
            <a:avLst/>
          </a:prstGeom>
          <a:noFill/>
        </p:spPr>
        <p:txBody>
          <a:bodyPr wrap="square" rtlCol="0">
            <a:spAutoFit/>
          </a:bodyPr>
          <a:lstStyle/>
          <a:p>
            <a:r>
              <a:rPr lang="en-GB" sz="2400" dirty="0"/>
              <a:t>Even without faith it can be hard to believe that we can make a difference in the world. Jesus was a courageous man who showed through his life the importance of small actions as well as big in making change.</a:t>
            </a:r>
          </a:p>
          <a:p>
            <a:endParaRPr lang="en-GB" sz="2400" dirty="0"/>
          </a:p>
          <a:p>
            <a:r>
              <a:rPr lang="en-GB" sz="2400" dirty="0"/>
              <a:t>Find out what small things you can do that might help make the world a more peaceful place.  </a:t>
            </a:r>
          </a:p>
          <a:p>
            <a:endParaRPr lang="en-GB" sz="2400" dirty="0"/>
          </a:p>
          <a:p>
            <a:r>
              <a:rPr lang="en-GB" sz="2400" dirty="0"/>
              <a:t>Think about:</a:t>
            </a:r>
          </a:p>
          <a:p>
            <a:endParaRPr lang="en-GB" sz="2400" dirty="0"/>
          </a:p>
        </p:txBody>
      </p:sp>
      <p:sp>
        <p:nvSpPr>
          <p:cNvPr id="4" name="TextBox 3"/>
          <p:cNvSpPr txBox="1"/>
          <p:nvPr/>
        </p:nvSpPr>
        <p:spPr>
          <a:xfrm flipH="1">
            <a:off x="595260" y="5515682"/>
            <a:ext cx="10515600" cy="923330"/>
          </a:xfrm>
          <a:prstGeom prst="rect">
            <a:avLst/>
          </a:prstGeom>
          <a:noFill/>
        </p:spPr>
        <p:txBody>
          <a:bodyPr wrap="square" rtlCol="0">
            <a:spAutoFit/>
          </a:bodyPr>
          <a:lstStyle/>
          <a:p>
            <a:r>
              <a:rPr lang="en-GB" sz="5400" dirty="0"/>
              <a:t>What peace means to you? </a:t>
            </a:r>
          </a:p>
        </p:txBody>
      </p:sp>
      <p:sp>
        <p:nvSpPr>
          <p:cNvPr id="5" name="TextBox 4"/>
          <p:cNvSpPr txBox="1"/>
          <p:nvPr/>
        </p:nvSpPr>
        <p:spPr>
          <a:xfrm>
            <a:off x="905069" y="942392"/>
            <a:ext cx="5812972" cy="707886"/>
          </a:xfrm>
          <a:prstGeom prst="rect">
            <a:avLst/>
          </a:prstGeom>
          <a:noFill/>
        </p:spPr>
        <p:txBody>
          <a:bodyPr wrap="square" rtlCol="0">
            <a:spAutoFit/>
          </a:bodyPr>
          <a:lstStyle/>
          <a:p>
            <a:r>
              <a:rPr lang="en-GB" sz="4000" dirty="0">
                <a:solidFill>
                  <a:schemeClr val="bg1"/>
                </a:solidFill>
              </a:rPr>
              <a:t>Time for Action </a:t>
            </a:r>
          </a:p>
        </p:txBody>
      </p:sp>
    </p:spTree>
    <p:extLst>
      <p:ext uri="{BB962C8B-B14F-4D97-AF65-F5344CB8AC3E}">
        <p14:creationId xmlns:p14="http://schemas.microsoft.com/office/powerpoint/2010/main" val="4045500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3200" dirty="0"/>
              <a:t>God of love,</a:t>
            </a:r>
          </a:p>
          <a:p>
            <a:r>
              <a:rPr lang="en-GB" sz="3200" dirty="0"/>
              <a:t>We pray for </a:t>
            </a:r>
            <a:r>
              <a:rPr lang="en-GB" sz="3200" b="1" dirty="0"/>
              <a:t>peace</a:t>
            </a:r>
            <a:r>
              <a:rPr lang="en-GB" sz="3200" dirty="0"/>
              <a:t> in our world, and an end to war.</a:t>
            </a:r>
          </a:p>
          <a:p>
            <a:r>
              <a:rPr lang="en-GB" sz="3200" dirty="0"/>
              <a:t>Instead of hatred, let there be love.</a:t>
            </a:r>
          </a:p>
          <a:p>
            <a:r>
              <a:rPr lang="en-GB" sz="3200" dirty="0"/>
              <a:t>Shelter your children and protect us.</a:t>
            </a:r>
          </a:p>
          <a:p>
            <a:r>
              <a:rPr lang="en-GB" sz="3200" dirty="0"/>
              <a:t>Guide us and keep us from harm,</a:t>
            </a:r>
          </a:p>
          <a:p>
            <a:r>
              <a:rPr lang="en-GB" sz="3200" dirty="0"/>
              <a:t>so we can build a world of love and live our lives in </a:t>
            </a:r>
            <a:r>
              <a:rPr lang="en-GB" sz="3200" b="1" dirty="0"/>
              <a:t>peace</a:t>
            </a:r>
            <a:r>
              <a:rPr lang="en-GB" sz="3200" dirty="0"/>
              <a:t>.</a:t>
            </a:r>
          </a:p>
          <a:p>
            <a:r>
              <a:rPr lang="en-GB" sz="3200" dirty="0"/>
              <a:t>Amen.</a:t>
            </a:r>
          </a:p>
          <a:p>
            <a:br>
              <a:rPr lang="en-GB" sz="2400" dirty="0"/>
            </a:br>
            <a:endParaRPr lang="en-GB" sz="2400" b="1" dirty="0">
              <a:latin typeface="Comic Sans MS" panose="030F0702030302020204" pitchFamily="66"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6623" y="5521607"/>
            <a:ext cx="938542" cy="1213469"/>
          </a:xfrm>
          <a:prstGeom prst="rect">
            <a:avLst/>
          </a:prstGeom>
        </p:spPr>
      </p:pic>
    </p:spTree>
    <p:extLst>
      <p:ext uri="{BB962C8B-B14F-4D97-AF65-F5344CB8AC3E}">
        <p14:creationId xmlns:p14="http://schemas.microsoft.com/office/powerpoint/2010/main" val="3340866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1216494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931166" y="2315051"/>
            <a:ext cx="2716911" cy="2522028"/>
          </a:xfrm>
          <a:prstGeom prst="rect">
            <a:avLst/>
          </a:prstGeom>
        </p:spPr>
      </p:pic>
      <p:sp>
        <p:nvSpPr>
          <p:cNvPr id="2" name="Title 1"/>
          <p:cNvSpPr>
            <a:spLocks noGrp="1"/>
          </p:cNvSpPr>
          <p:nvPr>
            <p:ph type="title"/>
          </p:nvPr>
        </p:nvSpPr>
        <p:spPr>
          <a:xfrm>
            <a:off x="5001207" y="1819469"/>
            <a:ext cx="4914929" cy="4104464"/>
          </a:xfrm>
        </p:spPr>
        <p:txBody>
          <a:bodyPr>
            <a:normAutofit fontScale="90000"/>
          </a:bodyPr>
          <a:lstStyle/>
          <a:p>
            <a:r>
              <a:rPr lang="en-GB" sz="1800" dirty="0"/>
              <a:t>Prayer of St Francis</a:t>
            </a:r>
            <a:br>
              <a:rPr lang="en-GB" sz="1800" dirty="0"/>
            </a:br>
            <a:r>
              <a:rPr lang="en-GB" sz="1800" cap="none" dirty="0">
                <a:latin typeface="Gill Sans MT" panose="020B0502020104020203" pitchFamily="34" charset="0"/>
              </a:rPr>
              <a:t>Lord, make me instruments of your peace. </a:t>
            </a:r>
            <a:br>
              <a:rPr lang="en-GB" sz="1800" cap="none" dirty="0">
                <a:latin typeface="Gill Sans MT" panose="020B0502020104020203" pitchFamily="34" charset="0"/>
              </a:rPr>
            </a:br>
            <a:r>
              <a:rPr lang="en-GB" sz="1800" cap="none" dirty="0">
                <a:latin typeface="Gill Sans MT" panose="020B0502020104020203" pitchFamily="34" charset="0"/>
              </a:rPr>
              <a:t>Where there is hatred, let me sow love; </a:t>
            </a:r>
            <a:br>
              <a:rPr lang="en-GB" sz="1800" cap="none" dirty="0">
                <a:latin typeface="Gill Sans MT" panose="020B0502020104020203" pitchFamily="34" charset="0"/>
              </a:rPr>
            </a:br>
            <a:r>
              <a:rPr lang="en-GB" sz="1800" cap="none" dirty="0">
                <a:latin typeface="Gill Sans MT" panose="020B0502020104020203" pitchFamily="34" charset="0"/>
              </a:rPr>
              <a:t>where there is hurt, forgiveness; </a:t>
            </a:r>
            <a:br>
              <a:rPr lang="en-GB" sz="1800" cap="none" dirty="0">
                <a:latin typeface="Gill Sans MT" panose="020B0502020104020203" pitchFamily="34" charset="0"/>
              </a:rPr>
            </a:br>
            <a:r>
              <a:rPr lang="en-GB" sz="1800" cap="none" dirty="0">
                <a:latin typeface="Gill Sans MT" panose="020B0502020104020203" pitchFamily="34" charset="0"/>
              </a:rPr>
              <a:t>where there is doubt, faith; </a:t>
            </a:r>
            <a:br>
              <a:rPr lang="en-GB" sz="1800" cap="none" dirty="0">
                <a:latin typeface="Gill Sans MT" panose="020B0502020104020203" pitchFamily="34" charset="0"/>
              </a:rPr>
            </a:br>
            <a:r>
              <a:rPr lang="en-GB" sz="1800" cap="none" dirty="0">
                <a:latin typeface="Gill Sans MT" panose="020B0502020104020203" pitchFamily="34" charset="0"/>
              </a:rPr>
              <a:t>where there is despair, hope; </a:t>
            </a:r>
            <a:br>
              <a:rPr lang="en-GB" sz="1800" cap="none" dirty="0">
                <a:latin typeface="Gill Sans MT" panose="020B0502020104020203" pitchFamily="34" charset="0"/>
              </a:rPr>
            </a:br>
            <a:r>
              <a:rPr lang="en-GB" sz="1800" cap="none" dirty="0">
                <a:latin typeface="Gill Sans MT" panose="020B0502020104020203" pitchFamily="34" charset="0"/>
              </a:rPr>
              <a:t>where there is darkness, light; </a:t>
            </a:r>
            <a:br>
              <a:rPr lang="en-GB" sz="1800" cap="none" dirty="0">
                <a:latin typeface="Gill Sans MT" panose="020B0502020104020203" pitchFamily="34" charset="0"/>
              </a:rPr>
            </a:br>
            <a:r>
              <a:rPr lang="en-GB" sz="1800" cap="none" dirty="0">
                <a:latin typeface="Gill Sans MT" panose="020B0502020104020203" pitchFamily="34" charset="0"/>
              </a:rPr>
              <a:t>where there is sadness, joy. </a:t>
            </a:r>
            <a:br>
              <a:rPr lang="en-GB" sz="1800" cap="none" dirty="0">
                <a:latin typeface="Gill Sans MT" panose="020B0502020104020203" pitchFamily="34" charset="0"/>
              </a:rPr>
            </a:br>
            <a:r>
              <a:rPr lang="en-GB" sz="1800" cap="none" dirty="0">
                <a:latin typeface="Gill Sans MT" panose="020B0502020104020203" pitchFamily="34" charset="0"/>
              </a:rPr>
              <a:t>O god help me to think of others before myself; </a:t>
            </a:r>
            <a:br>
              <a:rPr lang="en-GB" sz="1800" cap="none" dirty="0">
                <a:latin typeface="Gill Sans MT" panose="020B0502020104020203" pitchFamily="34" charset="0"/>
              </a:rPr>
            </a:br>
            <a:r>
              <a:rPr lang="en-GB" sz="1800" cap="none" dirty="0">
                <a:latin typeface="Gill Sans MT" panose="020B0502020104020203" pitchFamily="34" charset="0"/>
              </a:rPr>
              <a:t>grant that we may not so much seek to be consoled as </a:t>
            </a:r>
            <a:br>
              <a:rPr lang="en-GB" sz="1800" cap="none" dirty="0">
                <a:latin typeface="Gill Sans MT" panose="020B0502020104020203" pitchFamily="34" charset="0"/>
              </a:rPr>
            </a:br>
            <a:r>
              <a:rPr lang="en-GB" sz="1800" cap="none" dirty="0">
                <a:latin typeface="Gill Sans MT" panose="020B0502020104020203" pitchFamily="34" charset="0"/>
              </a:rPr>
              <a:t>to console, </a:t>
            </a:r>
            <a:br>
              <a:rPr lang="en-GB" sz="1800" cap="none" dirty="0">
                <a:latin typeface="Gill Sans MT" panose="020B0502020104020203" pitchFamily="34" charset="0"/>
              </a:rPr>
            </a:br>
            <a:r>
              <a:rPr lang="en-GB" sz="1800" cap="none" dirty="0">
                <a:latin typeface="Gill Sans MT" panose="020B0502020104020203" pitchFamily="34" charset="0"/>
              </a:rPr>
              <a:t>to be understood as to understand; </a:t>
            </a:r>
            <a:br>
              <a:rPr lang="en-GB" sz="1800" cap="none" dirty="0">
                <a:latin typeface="Gill Sans MT" panose="020B0502020104020203" pitchFamily="34" charset="0"/>
              </a:rPr>
            </a:br>
            <a:r>
              <a:rPr lang="en-GB" sz="1800" cap="none" dirty="0">
                <a:latin typeface="Gill Sans MT" panose="020B0502020104020203" pitchFamily="34" charset="0"/>
              </a:rPr>
              <a:t>to be loved as to love. </a:t>
            </a:r>
            <a:br>
              <a:rPr lang="en-GB" sz="1800" cap="none" dirty="0">
                <a:latin typeface="Gill Sans MT" panose="020B0502020104020203" pitchFamily="34" charset="0"/>
              </a:rPr>
            </a:br>
            <a:r>
              <a:rPr lang="en-GB" sz="1800" cap="none" dirty="0">
                <a:latin typeface="Gill Sans MT" panose="020B0502020104020203" pitchFamily="34" charset="0"/>
              </a:rPr>
              <a:t>For it is in giving that we receive, </a:t>
            </a:r>
            <a:br>
              <a:rPr lang="en-GB" sz="1800" cap="none" dirty="0">
                <a:latin typeface="Gill Sans MT" panose="020B0502020104020203" pitchFamily="34" charset="0"/>
              </a:rPr>
            </a:br>
            <a:r>
              <a:rPr lang="en-GB" sz="1800" cap="none" dirty="0">
                <a:latin typeface="Gill Sans MT" panose="020B0502020104020203" pitchFamily="34" charset="0"/>
              </a:rPr>
              <a:t>it is in forgiving that we are forgiven and it is in dying </a:t>
            </a:r>
            <a:br>
              <a:rPr lang="en-GB" sz="1800" cap="none" dirty="0">
                <a:latin typeface="Gill Sans MT" panose="020B0502020104020203" pitchFamily="34" charset="0"/>
              </a:rPr>
            </a:br>
            <a:r>
              <a:rPr lang="en-GB" sz="1800" cap="none" dirty="0">
                <a:latin typeface="Gill Sans MT" panose="020B0502020104020203" pitchFamily="34" charset="0"/>
              </a:rPr>
              <a:t>that we are born to eternal life </a:t>
            </a:r>
          </a:p>
        </p:txBody>
      </p:sp>
      <p:sp>
        <p:nvSpPr>
          <p:cNvPr id="6" name="Rectangle 5"/>
          <p:cNvSpPr/>
          <p:nvPr/>
        </p:nvSpPr>
        <p:spPr>
          <a:xfrm>
            <a:off x="4503576" y="899915"/>
            <a:ext cx="6096000" cy="1200329"/>
          </a:xfrm>
          <a:prstGeom prst="rect">
            <a:avLst/>
          </a:prstGeom>
        </p:spPr>
        <p:txBody>
          <a:bodyPr>
            <a:spAutoFit/>
          </a:bodyPr>
          <a:lstStyle/>
          <a:p>
            <a:r>
              <a:rPr lang="en-US" dirty="0">
                <a:solidFill>
                  <a:srgbClr val="FFFFFF"/>
                </a:solidFill>
                <a:latin typeface="Century Gothic" panose="020B0502020202020204" pitchFamily="34" charset="0"/>
                <a:cs typeface="Segoe UI" panose="020B0502040204020203" pitchFamily="34" charset="0"/>
              </a:rPr>
              <a:t>Use the Meditation resource alongside the Spiritual Encounters – </a:t>
            </a:r>
            <a:r>
              <a:rPr lang="en-US" dirty="0">
                <a:solidFill>
                  <a:srgbClr val="FFFFFF"/>
                </a:solidFill>
                <a:latin typeface="Century Gothic" panose="020B0502020202020204" pitchFamily="34" charset="0"/>
                <a:cs typeface="Segoe UI" panose="020B0502040204020203" pitchFamily="34" charset="0"/>
                <a:hlinkClick r:id="rId3"/>
              </a:rPr>
              <a:t>bible-based meditation teacher’s pack</a:t>
            </a:r>
            <a:r>
              <a:rPr lang="en-US" dirty="0">
                <a:solidFill>
                  <a:srgbClr val="FFFFFF"/>
                </a:solidFill>
                <a:latin typeface="Century Gothic" panose="020B0502020202020204" pitchFamily="34" charset="0"/>
                <a:cs typeface="Segoe UI" panose="020B0502040204020203" pitchFamily="34" charset="0"/>
              </a:rPr>
              <a:t>:</a:t>
            </a:r>
            <a:br>
              <a:rPr lang="en-US" dirty="0">
                <a:solidFill>
                  <a:srgbClr val="FFFFFF"/>
                </a:solidFill>
                <a:latin typeface="Century Gothic" panose="020B0502020202020204" pitchFamily="34" charset="0"/>
                <a:cs typeface="Segoe UI" panose="020B0502040204020203" pitchFamily="34" charset="0"/>
              </a:rPr>
            </a:br>
            <a:br>
              <a:rPr lang="en-US" dirty="0">
                <a:solidFill>
                  <a:srgbClr val="FFFFFF"/>
                </a:solidFill>
                <a:latin typeface="Century Gothic" panose="020B0502020202020204" pitchFamily="34" charset="0"/>
                <a:cs typeface="Segoe UI" panose="020B0502040204020203" pitchFamily="34" charset="0"/>
              </a:rPr>
            </a:br>
            <a:endParaRPr lang="en-GB" dirty="0"/>
          </a:p>
        </p:txBody>
      </p:sp>
      <p:sp>
        <p:nvSpPr>
          <p:cNvPr id="8" name="Rectangle 7"/>
          <p:cNvSpPr/>
          <p:nvPr/>
        </p:nvSpPr>
        <p:spPr>
          <a:xfrm>
            <a:off x="148660" y="6381915"/>
            <a:ext cx="4852547" cy="369332"/>
          </a:xfrm>
          <a:prstGeom prst="rect">
            <a:avLst/>
          </a:prstGeom>
        </p:spPr>
        <p:txBody>
          <a:bodyPr wrap="none">
            <a:spAutoFit/>
          </a:bodyPr>
          <a:lstStyle/>
          <a:p>
            <a:r>
              <a:rPr lang="en-GB" dirty="0">
                <a:hlinkClick r:id="rId4"/>
              </a:rPr>
              <a:t>https://www.youtube.com/watch?v=ihhvm6eLWZI</a:t>
            </a:r>
            <a:endParaRPr lang="en-GB" dirty="0"/>
          </a:p>
        </p:txBody>
      </p:sp>
    </p:spTree>
    <p:extLst>
      <p:ext uri="{BB962C8B-B14F-4D97-AF65-F5344CB8AC3E}">
        <p14:creationId xmlns:p14="http://schemas.microsoft.com/office/powerpoint/2010/main" val="476466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172967" y="1183509"/>
            <a:ext cx="3536433" cy="2016891"/>
          </a:xfrm>
        </p:spPr>
        <p:txBody>
          <a:bodyPr vert="horz" lIns="91440" tIns="45720" rIns="91440" bIns="45720" rtlCol="0" anchor="b">
            <a:normAutofit/>
          </a:bodyPr>
          <a:lstStyle/>
          <a:p>
            <a:r>
              <a:rPr lang="en-US" sz="3600" b="1" dirty="0">
                <a:latin typeface="Comic Sans MS" panose="030F0702030302020204" pitchFamily="66" charset="0"/>
              </a:rPr>
              <a:t>Friday- celebration worship </a:t>
            </a:r>
          </a:p>
        </p:txBody>
      </p:sp>
      <p:pic>
        <p:nvPicPr>
          <p:cNvPr id="2" name="Picture 1"/>
          <p:cNvPicPr>
            <a:picLocks noChangeAspect="1"/>
          </p:cNvPicPr>
          <p:nvPr/>
        </p:nvPicPr>
        <p:blipFill>
          <a:blip r:embed="rId2"/>
          <a:stretch>
            <a:fillRect/>
          </a:stretch>
        </p:blipFill>
        <p:spPr>
          <a:xfrm>
            <a:off x="1086348" y="1004514"/>
            <a:ext cx="6127011" cy="4737003"/>
          </a:xfrm>
          <a:prstGeom prst="rect">
            <a:avLst/>
          </a:prstGeom>
        </p:spPr>
      </p:pic>
    </p:spTree>
    <p:extLst>
      <p:ext uri="{BB962C8B-B14F-4D97-AF65-F5344CB8AC3E}">
        <p14:creationId xmlns:p14="http://schemas.microsoft.com/office/powerpoint/2010/main" val="209742587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1_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2197</TotalTime>
  <Words>975</Words>
  <Application>Microsoft Office PowerPoint</Application>
  <PresentationFormat>Widescreen</PresentationFormat>
  <Paragraphs>93</Paragraphs>
  <Slides>25</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Calibri</vt:lpstr>
      <vt:lpstr>Century Gothic</vt:lpstr>
      <vt:lpstr>Comic Sans MS</vt:lpstr>
      <vt:lpstr>Gill Sans MT</vt:lpstr>
      <vt:lpstr>Wingdings 2</vt:lpstr>
      <vt:lpstr>Dividend</vt:lpstr>
      <vt:lpstr>1_Dividend</vt:lpstr>
      <vt:lpstr>Monday</vt:lpstr>
      <vt:lpstr>Welcome</vt:lpstr>
      <vt:lpstr>PowerPoint Presentation</vt:lpstr>
      <vt:lpstr>PowerPoint Presentation</vt:lpstr>
      <vt:lpstr>PowerPoint Presentation</vt:lpstr>
      <vt:lpstr>Let’s see what happens in this story</vt:lpstr>
      <vt:lpstr>Responding </vt:lpstr>
      <vt:lpstr>PowerPoint Presentation</vt:lpstr>
      <vt:lpstr>Responding </vt:lpstr>
      <vt:lpstr>Prayer</vt:lpstr>
      <vt:lpstr>Tuesday</vt:lpstr>
      <vt:lpstr>PowerPoint Presentation</vt:lpstr>
      <vt:lpstr>Reflection Challenge</vt:lpstr>
      <vt:lpstr>Reflection challenge</vt:lpstr>
      <vt:lpstr>Wednesday</vt:lpstr>
      <vt:lpstr>Welcome</vt:lpstr>
      <vt:lpstr>PowerPoint Presentation</vt:lpstr>
      <vt:lpstr>The disciples thought Jesus did not care about them. What did he do and say? </vt:lpstr>
      <vt:lpstr>PowerPoint Presentation</vt:lpstr>
      <vt:lpstr>PowerPoint Presentation</vt:lpstr>
      <vt:lpstr> </vt:lpstr>
      <vt:lpstr>Prayer</vt:lpstr>
      <vt:lpstr>Thursday</vt:lpstr>
      <vt:lpstr>Prayer of St Francis Lord, make me instruments of your peace.  Where there is hatred, let me sow love;  where there is hurt, forgiveness;  where there is doubt, faith;  where there is despair, hope;  where there is darkness, light;  where there is sadness, joy.  O god help me to think of others before myself;  grant that we may not so much seek to be consoled as  to console,  to be understood as to understand;  to be loved as to love.  For it is in giving that we receive,  it is in forgiving that we are forgiven and it is in dying  that we are born to eternal life </vt:lpstr>
      <vt:lpstr>Friday- celebration worship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Alex Wolvers</dc:creator>
  <cp:lastModifiedBy>Alex Wolvers</cp:lastModifiedBy>
  <cp:revision>52</cp:revision>
  <cp:lastPrinted>2021-01-10T10:35:00Z</cp:lastPrinted>
  <dcterms:created xsi:type="dcterms:W3CDTF">2020-11-30T14:20:03Z</dcterms:created>
  <dcterms:modified xsi:type="dcterms:W3CDTF">2021-06-28T07:31:55Z</dcterms:modified>
</cp:coreProperties>
</file>