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33"/>
  </p:notesMasterIdLst>
  <p:sldIdLst>
    <p:sldId id="367" r:id="rId2"/>
    <p:sldId id="299" r:id="rId3"/>
    <p:sldId id="334" r:id="rId4"/>
    <p:sldId id="335" r:id="rId5"/>
    <p:sldId id="338" r:id="rId6"/>
    <p:sldId id="339" r:id="rId7"/>
    <p:sldId id="336" r:id="rId8"/>
    <p:sldId id="347" r:id="rId9"/>
    <p:sldId id="337" r:id="rId10"/>
    <p:sldId id="340" r:id="rId11"/>
    <p:sldId id="345" r:id="rId12"/>
    <p:sldId id="346" r:id="rId13"/>
    <p:sldId id="348" r:id="rId14"/>
    <p:sldId id="350" r:id="rId15"/>
    <p:sldId id="349" r:id="rId16"/>
    <p:sldId id="351" r:id="rId17"/>
    <p:sldId id="352" r:id="rId18"/>
    <p:sldId id="365" r:id="rId19"/>
    <p:sldId id="353" r:id="rId20"/>
    <p:sldId id="355" r:id="rId21"/>
    <p:sldId id="356" r:id="rId22"/>
    <p:sldId id="357" r:id="rId23"/>
    <p:sldId id="354" r:id="rId24"/>
    <p:sldId id="358" r:id="rId25"/>
    <p:sldId id="359" r:id="rId26"/>
    <p:sldId id="360" r:id="rId27"/>
    <p:sldId id="361" r:id="rId28"/>
    <p:sldId id="362" r:id="rId29"/>
    <p:sldId id="363" r:id="rId30"/>
    <p:sldId id="364" r:id="rId31"/>
    <p:sldId id="366" r:id="rId32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11" autoAdjust="0"/>
    <p:restoredTop sz="93792" autoAdjust="0"/>
  </p:normalViewPr>
  <p:slideViewPr>
    <p:cSldViewPr snapToGrid="0">
      <p:cViewPr varScale="1">
        <p:scale>
          <a:sx n="68" d="100"/>
          <a:sy n="68" d="100"/>
        </p:scale>
        <p:origin x="96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10A04075-A021-483D-BD19-477CCB0AF971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1" tIns="47111" rIns="94221" bIns="4711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5"/>
            <a:ext cx="5681980" cy="3696712"/>
          </a:xfrm>
          <a:prstGeom prst="rect">
            <a:avLst/>
          </a:prstGeom>
        </p:spPr>
        <p:txBody>
          <a:bodyPr vert="horz" lIns="94221" tIns="47111" rIns="94221" bIns="47111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C34F60A4-7014-4961-8846-8D0EAEE19D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231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3789B-F6BC-4D82-AD67-29D0F966063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909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879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Perhaps ask children to put this part of the bible in context.</a:t>
            </a:r>
            <a:r>
              <a:rPr lang="en-GB" baseline="0" dirty="0" smtClean="0"/>
              <a:t> What do they know about the Old Testament? Explain that the bible actually describes it as a big fish.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F60A4-7014-4961-8846-8D0EAEE19DC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560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3789B-F6BC-4D82-AD67-29D0F966063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511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3789B-F6BC-4D82-AD67-29D0F966063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302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Discuss</a:t>
            </a:r>
            <a:r>
              <a:rPr lang="en-GB" baseline="0" dirty="0" smtClean="0"/>
              <a:t> forgiveness in the context of Jesus’ crucifixion, the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F60A4-7014-4961-8846-8D0EAEE19DC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256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33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21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1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29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509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430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71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93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87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3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4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5141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g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window, clock&#10;&#10;Description automatically generated">
            <a:extLst>
              <a:ext uri="{FF2B5EF4-FFF2-40B4-BE49-F238E27FC236}">
                <a16:creationId xmlns:a16="http://schemas.microsoft.com/office/drawing/2014/main" id="{6496E400-8232-44C6-AD56-AADF8770A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637" y="1208531"/>
            <a:ext cx="5029858" cy="473506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Monday</a:t>
            </a:r>
          </a:p>
        </p:txBody>
      </p:sp>
    </p:spTree>
    <p:extLst>
      <p:ext uri="{BB962C8B-B14F-4D97-AF65-F5344CB8AC3E}">
        <p14:creationId xmlns:p14="http://schemas.microsoft.com/office/powerpoint/2010/main" val="365243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115" y="973668"/>
            <a:ext cx="8567252" cy="706964"/>
          </a:xfrm>
        </p:spPr>
        <p:txBody>
          <a:bodyPr/>
          <a:lstStyle/>
          <a:p>
            <a:r>
              <a:rPr lang="en-GB" dirty="0" smtClean="0"/>
              <a:t>Welcome/Gathering</a:t>
            </a:r>
            <a:endParaRPr lang="en-GB" dirty="0"/>
          </a:p>
        </p:txBody>
      </p:sp>
      <p:sp>
        <p:nvSpPr>
          <p:cNvPr id="5" name="AutoShape 4" descr="3 Candles GIF by dr___11 | Gfyca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54" y="2835626"/>
            <a:ext cx="3769179" cy="28268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51780" y="3350142"/>
            <a:ext cx="6096000" cy="11264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Welcome </a:t>
            </a:r>
            <a:r>
              <a:rPr lang="en-GB" sz="2800" dirty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everyone</a:t>
            </a:r>
          </a:p>
          <a:p>
            <a:pPr>
              <a:lnSpc>
                <a:spcPct val="120000"/>
              </a:lnSpc>
            </a:pPr>
            <a:r>
              <a:rPr lang="en-GB" sz="2800" dirty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It </a:t>
            </a:r>
            <a:r>
              <a:rPr lang="en-GB" sz="2800" b="1" dirty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is good to be here together</a:t>
            </a:r>
          </a:p>
        </p:txBody>
      </p:sp>
    </p:spTree>
    <p:extLst>
      <p:ext uri="{BB962C8B-B14F-4D97-AF65-F5344CB8AC3E}">
        <p14:creationId xmlns:p14="http://schemas.microsoft.com/office/powerpoint/2010/main" val="380360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8C266B9D-DC87-430A-8D3A-2E83639A17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69282F36-261B-49B3-8CA9-FB857C475A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5422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7215C3-3B83-4BE7-9213-26E084BD615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4341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A105D4-2907-419E-8223-4C266BA1E5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EE7F17-8E08-4C69-8E22-661908E6DF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5873675"/>
            <a:ext cx="11296733" cy="5168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663768-3CE7-4276-B210-EB7E41770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766" y="5248781"/>
            <a:ext cx="993734" cy="12497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72" y="453643"/>
            <a:ext cx="7528955" cy="53981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653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424E717-F3D1-4318-B517-549319F5FA22}"/>
              </a:ext>
            </a:extLst>
          </p:cNvPr>
          <p:cNvSpPr/>
          <p:nvPr/>
        </p:nvSpPr>
        <p:spPr>
          <a:xfrm>
            <a:off x="6303057" y="643467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0058EC-6A97-46A2-9502-DEFBE4F8A053}"/>
              </a:ext>
            </a:extLst>
          </p:cNvPr>
          <p:cNvSpPr txBox="1"/>
          <p:nvPr/>
        </p:nvSpPr>
        <p:spPr>
          <a:xfrm>
            <a:off x="6591942" y="882071"/>
            <a:ext cx="40481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latin typeface="Century Gothic" panose="020B0502020202020204" pitchFamily="34" charset="0"/>
              </a:rPr>
              <a:t>What do you see in the picture?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93FA870-8832-4438-9014-F35598B73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4362" y="5417942"/>
            <a:ext cx="987638" cy="124978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C5527CC-54EE-43AC-9420-952365576B1D}"/>
              </a:ext>
            </a:extLst>
          </p:cNvPr>
          <p:cNvSpPr/>
          <p:nvPr/>
        </p:nvSpPr>
        <p:spPr>
          <a:xfrm>
            <a:off x="1074597" y="3709477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latin typeface="Century Gothic" panose="020B0502020202020204" pitchFamily="34" charset="0"/>
              </a:rPr>
              <a:t>Can you make a prediction about what we are going to talk about today?</a:t>
            </a:r>
          </a:p>
          <a:p>
            <a:pPr algn="ctr"/>
            <a:endParaRPr lang="en-GB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5584953-1ADF-4EB2-B636-BD4C68A796B0}"/>
              </a:ext>
            </a:extLst>
          </p:cNvPr>
          <p:cNvSpPr/>
          <p:nvPr/>
        </p:nvSpPr>
        <p:spPr>
          <a:xfrm>
            <a:off x="6373953" y="3667604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What questions do you have about this picture?</a:t>
            </a:r>
          </a:p>
          <a:p>
            <a:pPr algn="ctr"/>
            <a:endParaRPr lang="en-GB" sz="2800" b="1" dirty="0">
              <a:latin typeface="Century Gothic" panose="020B0502020202020204" pitchFamily="34" charset="0"/>
            </a:endParaRPr>
          </a:p>
          <a:p>
            <a:pPr algn="ctr"/>
            <a:r>
              <a:rPr lang="en-GB" sz="2800" dirty="0">
                <a:latin typeface="Century Gothic" panose="020B0502020202020204" pitchFamily="34" charset="0"/>
                <a:cs typeface="Segoe UI" panose="020B0502040204020203" pitchFamily="34" charset="0"/>
              </a:rPr>
              <a:t>Come up with three questions.</a:t>
            </a:r>
          </a:p>
          <a:p>
            <a:pPr algn="ctr"/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401" y="548554"/>
            <a:ext cx="4149841" cy="2975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2066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 smtClean="0">
                <a:latin typeface="Comic Sans MS" panose="030F0702030302020204" pitchFamily="66" charset="0"/>
              </a:rPr>
              <a:t>Let’s ‘dive in’ to the bible. </a:t>
            </a:r>
          </a:p>
          <a:p>
            <a:pPr marL="0" indent="0">
              <a:buNone/>
            </a:pPr>
            <a:r>
              <a:rPr lang="en-GB" sz="3200" dirty="0" smtClean="0">
                <a:latin typeface="Comic Sans MS" panose="030F0702030302020204" pitchFamily="66" charset="0"/>
              </a:rPr>
              <a:t>Jonah 1-4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896" y="634129"/>
            <a:ext cx="4301505" cy="5629781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1733797" y="2755075"/>
            <a:ext cx="4975761" cy="2778826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296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Let’s see what happens in this story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https://www.bbc.co.uk/programmes/articles/3N40HrCvgDcFwXDJPhtm2M0/saying-sorry-jonah-and-the-whale</a:t>
            </a:r>
          </a:p>
        </p:txBody>
      </p:sp>
    </p:spTree>
    <p:extLst>
      <p:ext uri="{BB962C8B-B14F-4D97-AF65-F5344CB8AC3E}">
        <p14:creationId xmlns:p14="http://schemas.microsoft.com/office/powerpoint/2010/main" val="611814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Responding</a:t>
            </a:r>
            <a:r>
              <a:rPr lang="en-GB" b="1" dirty="0"/>
              <a:t>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780512" y="2138570"/>
            <a:ext cx="10620375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18D01-90CC-4AE8-8871-0E41A97E204C}"/>
              </a:ext>
            </a:extLst>
          </p:cNvPr>
          <p:cNvSpPr txBox="1"/>
          <p:nvPr/>
        </p:nvSpPr>
        <p:spPr>
          <a:xfrm>
            <a:off x="931887" y="2979590"/>
            <a:ext cx="98393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latin typeface="Comic Sans MS" panose="030F0702030302020204" pitchFamily="66" charset="0"/>
              </a:rPr>
              <a:t>Why did Jonah run away?</a:t>
            </a:r>
          </a:p>
          <a:p>
            <a:pPr algn="ctr"/>
            <a:endParaRPr lang="en-GB" sz="4400" b="1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4400" b="1" dirty="0" smtClean="0">
                <a:latin typeface="Comic Sans MS" panose="030F0702030302020204" pitchFamily="66" charset="0"/>
              </a:rPr>
              <a:t>What could he have done? </a:t>
            </a:r>
            <a:endParaRPr lang="en-GB" sz="4400" b="1" dirty="0">
              <a:latin typeface="Comic Sans MS" panose="030F0702030302020204" pitchFamily="66" charset="0"/>
            </a:endParaRP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2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Responding</a:t>
            </a:r>
            <a:r>
              <a:rPr lang="en-GB" b="1" dirty="0"/>
              <a:t>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780512" y="2039600"/>
            <a:ext cx="10620375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18D01-90CC-4AE8-8871-0E41A97E204C}"/>
              </a:ext>
            </a:extLst>
          </p:cNvPr>
          <p:cNvSpPr txBox="1"/>
          <p:nvPr/>
        </p:nvSpPr>
        <p:spPr>
          <a:xfrm>
            <a:off x="1171036" y="2351942"/>
            <a:ext cx="98393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Comic Sans MS" panose="030F0702030302020204" pitchFamily="66" charset="0"/>
              </a:rPr>
              <a:t>Jonah found it hard to say sorry. He didn't want to make the journey because he didn’t believe that the people of Nineveh deserved God’s forgiveness. </a:t>
            </a:r>
          </a:p>
          <a:p>
            <a:pPr algn="ctr"/>
            <a:endParaRPr lang="en-GB" sz="3600" b="1" dirty="0">
              <a:latin typeface="Comic Sans MS" panose="030F0702030302020204" pitchFamily="66" charset="0"/>
            </a:endParaRPr>
          </a:p>
          <a:p>
            <a:pPr algn="ctr"/>
            <a:r>
              <a:rPr lang="en-GB" sz="4400" b="1" dirty="0" smtClean="0">
                <a:latin typeface="Comic Sans MS" panose="030F0702030302020204" pitchFamily="66" charset="0"/>
              </a:rPr>
              <a:t>Why is saying sorry so hard? </a:t>
            </a:r>
            <a:endParaRPr lang="en-GB" sz="4400" b="1" dirty="0">
              <a:latin typeface="Comic Sans MS" panose="030F0702030302020204" pitchFamily="66" charset="0"/>
            </a:endParaRP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Prayer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780512" y="2138570"/>
            <a:ext cx="10620375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2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pPr indent="357188"/>
            <a:r>
              <a:rPr lang="en-GB" sz="2400" b="1" dirty="0" smtClean="0">
                <a:latin typeface="Comic Sans MS" panose="030F0702030302020204" pitchFamily="66" charset="0"/>
                <a:cs typeface="Segoe UI" panose="020B0502040204020203" pitchFamily="34" charset="0"/>
              </a:rPr>
              <a:t> Dear </a:t>
            </a:r>
            <a:r>
              <a:rPr lang="en-GB" sz="2400" b="1" dirty="0">
                <a:latin typeface="Comic Sans MS" panose="030F0702030302020204" pitchFamily="66" charset="0"/>
                <a:cs typeface="Segoe UI" panose="020B0502040204020203" pitchFamily="34" charset="0"/>
              </a:rPr>
              <a:t>God</a:t>
            </a:r>
            <a:r>
              <a:rPr lang="en-GB" sz="2400" b="1" dirty="0" smtClean="0">
                <a:latin typeface="Comic Sans MS" panose="030F0702030302020204" pitchFamily="66" charset="0"/>
                <a:cs typeface="Segoe UI" panose="020B0502040204020203" pitchFamily="34" charset="0"/>
              </a:rPr>
              <a:t>,</a:t>
            </a:r>
          </a:p>
          <a:p>
            <a:pPr indent="357188"/>
            <a:endParaRPr lang="en-GB" sz="2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pPr indent="357188"/>
            <a:r>
              <a:rPr lang="en-GB" sz="2400" b="1" dirty="0" smtClean="0">
                <a:latin typeface="Comic Sans MS" panose="030F0702030302020204" pitchFamily="66" charset="0"/>
                <a:cs typeface="Segoe UI" panose="020B0502040204020203" pitchFamily="34" charset="0"/>
              </a:rPr>
              <a:t> We sometimes find it hard to admit we have done 	something   	wrong and to say sorry </a:t>
            </a:r>
          </a:p>
          <a:p>
            <a:pPr indent="357188"/>
            <a:r>
              <a:rPr lang="en-GB" sz="2400" b="1" dirty="0" smtClean="0">
                <a:latin typeface="Comic Sans MS" panose="030F0702030302020204" pitchFamily="66" charset="0"/>
                <a:cs typeface="Segoe UI" panose="020B0502040204020203" pitchFamily="34" charset="0"/>
              </a:rPr>
              <a:t> Help us to say sorry at the right time</a:t>
            </a:r>
          </a:p>
          <a:p>
            <a:pPr indent="357188"/>
            <a:r>
              <a:rPr lang="en-GB" sz="2400" b="1" dirty="0" smtClean="0">
                <a:latin typeface="Comic Sans MS" panose="030F0702030302020204" pitchFamily="66" charset="0"/>
                <a:cs typeface="Segoe UI" panose="020B0502040204020203" pitchFamily="34" charset="0"/>
              </a:rPr>
              <a:t> Forgive us for those times when we don’t accept our part in 	something or don’t say sorry </a:t>
            </a:r>
          </a:p>
          <a:p>
            <a:pPr indent="357188"/>
            <a:endParaRPr lang="en-GB" sz="2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pPr indent="536575"/>
            <a:r>
              <a:rPr lang="en-GB" sz="2400" b="1" dirty="0">
                <a:latin typeface="Comic Sans MS" panose="030F0702030302020204" pitchFamily="66" charset="0"/>
                <a:cs typeface="Segoe UI" panose="020B0502040204020203" pitchFamily="34" charset="0"/>
              </a:rPr>
              <a:t>Amen.</a:t>
            </a: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23" y="5521607"/>
            <a:ext cx="938542" cy="121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299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indoor, monitor, photo, sitting&#10;&#10;Description automatically generated">
            <a:extLst>
              <a:ext uri="{FF2B5EF4-FFF2-40B4-BE49-F238E27FC236}">
                <a16:creationId xmlns:a16="http://schemas.microsoft.com/office/drawing/2014/main" id="{BA311D33-1474-47AA-98BC-F6A16AC14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321" y="1208531"/>
            <a:ext cx="4122490" cy="473506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Tuesday- class worship </a:t>
            </a:r>
            <a:endParaRPr lang="en-US" sz="36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71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Reflection Challenge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656B52-CC67-491C-BCBA-8AF0BFD198D1}"/>
              </a:ext>
            </a:extLst>
          </p:cNvPr>
          <p:cNvSpPr/>
          <p:nvPr/>
        </p:nvSpPr>
        <p:spPr>
          <a:xfrm>
            <a:off x="575894" y="2062809"/>
            <a:ext cx="10620375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00" b="1" dirty="0" smtClean="0">
                <a:latin typeface="Comic Sans MS" panose="030F0702030302020204" pitchFamily="66" charset="0"/>
              </a:rPr>
              <a:t>Why is it hard to admit when you have done something wrong? Share your ideas. </a:t>
            </a:r>
            <a:endParaRPr lang="en-GB" sz="6000" b="1" dirty="0">
              <a:latin typeface="Comic Sans MS" panose="030F070203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D7E4D2-9384-4642-B7CD-5275364E1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76" y="5069895"/>
            <a:ext cx="1280271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605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2E508A-8117-4645-ABD8-B53493E69158}"/>
              </a:ext>
            </a:extLst>
          </p:cNvPr>
          <p:cNvSpPr/>
          <p:nvPr/>
        </p:nvSpPr>
        <p:spPr>
          <a:xfrm>
            <a:off x="780512" y="2122721"/>
            <a:ext cx="10620375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latin typeface="Comic Sans MS" panose="030F0702030302020204" pitchFamily="66" charset="0"/>
                <a:cs typeface="Segoe UI" panose="020B0502040204020203" pitchFamily="34" charset="0"/>
              </a:rPr>
              <a:t>What words or phrases might you use when you are apologising. Write these down. </a:t>
            </a:r>
            <a:endParaRPr lang="en-GB" sz="5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88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sitting, computer&#10;&#10;Description automatically generated">
            <a:extLst>
              <a:ext uri="{FF2B5EF4-FFF2-40B4-BE49-F238E27FC236}">
                <a16:creationId xmlns:a16="http://schemas.microsoft.com/office/drawing/2014/main" id="{7A348043-2C3F-4802-AABD-E3E86DD5F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780" y="1208531"/>
            <a:ext cx="3457572" cy="473506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4" y="1419225"/>
            <a:ext cx="3225165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Wednesday</a:t>
            </a:r>
          </a:p>
        </p:txBody>
      </p:sp>
    </p:spTree>
    <p:extLst>
      <p:ext uri="{BB962C8B-B14F-4D97-AF65-F5344CB8AC3E}">
        <p14:creationId xmlns:p14="http://schemas.microsoft.com/office/powerpoint/2010/main" val="1616197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115" y="973668"/>
            <a:ext cx="8567252" cy="706964"/>
          </a:xfrm>
        </p:spPr>
        <p:txBody>
          <a:bodyPr/>
          <a:lstStyle/>
          <a:p>
            <a:r>
              <a:rPr lang="en-GB" dirty="0" smtClean="0"/>
              <a:t>Welcome/Gathering</a:t>
            </a:r>
            <a:endParaRPr lang="en-GB" dirty="0"/>
          </a:p>
        </p:txBody>
      </p:sp>
      <p:sp>
        <p:nvSpPr>
          <p:cNvPr id="5" name="AutoShape 4" descr="3 Candles GIF by dr___11 | Gfyca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54" y="2835626"/>
            <a:ext cx="3769179" cy="28268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51780" y="3350142"/>
            <a:ext cx="6096000" cy="11264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Welcome </a:t>
            </a:r>
            <a:r>
              <a:rPr lang="en-GB" sz="2800" dirty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everyone</a:t>
            </a:r>
          </a:p>
          <a:p>
            <a:pPr>
              <a:lnSpc>
                <a:spcPct val="120000"/>
              </a:lnSpc>
            </a:pPr>
            <a:r>
              <a:rPr lang="en-GB" sz="2800" dirty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It </a:t>
            </a:r>
            <a:r>
              <a:rPr lang="en-GB" sz="2800" b="1" dirty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is good to be here together</a:t>
            </a:r>
          </a:p>
        </p:txBody>
      </p:sp>
    </p:spTree>
    <p:extLst>
      <p:ext uri="{BB962C8B-B14F-4D97-AF65-F5344CB8AC3E}">
        <p14:creationId xmlns:p14="http://schemas.microsoft.com/office/powerpoint/2010/main" val="266272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424E717-F3D1-4318-B517-549319F5FA22}"/>
              </a:ext>
            </a:extLst>
          </p:cNvPr>
          <p:cNvSpPr/>
          <p:nvPr/>
        </p:nvSpPr>
        <p:spPr>
          <a:xfrm>
            <a:off x="6244279" y="333976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0058EC-6A97-46A2-9502-DEFBE4F8A053}"/>
              </a:ext>
            </a:extLst>
          </p:cNvPr>
          <p:cNvSpPr txBox="1"/>
          <p:nvPr/>
        </p:nvSpPr>
        <p:spPr>
          <a:xfrm>
            <a:off x="6591942" y="882071"/>
            <a:ext cx="40481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latin typeface="Century Gothic" panose="020B0502020202020204" pitchFamily="34" charset="0"/>
              </a:rPr>
              <a:t>Can you remember the bible story we heard on Monday? </a:t>
            </a:r>
            <a:endParaRPr lang="en-GB" sz="3200" b="1" dirty="0">
              <a:latin typeface="Century Gothic" panose="020B0502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93FA870-8832-4438-9014-F35598B73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4362" y="5417942"/>
            <a:ext cx="987638" cy="12497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50" y="239065"/>
            <a:ext cx="4149841" cy="2975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34" y="3410113"/>
            <a:ext cx="3148233" cy="16229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r="11536"/>
          <a:stretch/>
        </p:blipFill>
        <p:spPr>
          <a:xfrm>
            <a:off x="4135901" y="3288287"/>
            <a:ext cx="2827607" cy="1664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4548" y="3434145"/>
            <a:ext cx="3149844" cy="15749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818" y="5074164"/>
            <a:ext cx="3154313" cy="15952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/>
          <a:srcRect t="16869" r="7784" b="12059"/>
          <a:stretch/>
        </p:blipFill>
        <p:spPr>
          <a:xfrm>
            <a:off x="4332395" y="5121189"/>
            <a:ext cx="2643404" cy="15570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64548" y="5074164"/>
            <a:ext cx="3149844" cy="160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7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Comic Sans MS" panose="030F0702030302020204" pitchFamily="66" charset="0"/>
              </a:rPr>
              <a:t>When Jonah said sorry, what did god do? </a:t>
            </a:r>
            <a:endParaRPr lang="en-GB" b="1" dirty="0">
              <a:latin typeface="Comic Sans MS" panose="030F070203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D7E4D2-9384-4642-B7CD-5275364E1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76" y="5069895"/>
            <a:ext cx="1280271" cy="1652159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20647" y="2318824"/>
            <a:ext cx="3601519" cy="2407921"/>
          </a:xfrm>
          <a:prstGeom prst="wedgeRoundRectCallout">
            <a:avLst>
              <a:gd name="adj1" fmla="val -46088"/>
              <a:gd name="adj2" fmla="val 7954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Send a whale to eat him</a:t>
            </a:r>
            <a:endParaRPr lang="en-GB" sz="3600" dirty="0">
              <a:latin typeface="Comic Sans MS" panose="030F0702030302020204" pitchFamily="66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6564042" y="2318824"/>
            <a:ext cx="3522494" cy="2407921"/>
          </a:xfrm>
          <a:prstGeom prst="wedgeRoundRectCallout">
            <a:avLst>
              <a:gd name="adj1" fmla="val -46088"/>
              <a:gd name="adj2" fmla="val 7954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latin typeface="Comic Sans MS" panose="030F0702030302020204" pitchFamily="66" charset="0"/>
              </a:rPr>
              <a:t>Send a whale to save him</a:t>
            </a:r>
            <a:endParaRPr lang="en-GB" sz="4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487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6000" dirty="0" smtClean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6000" dirty="0" smtClean="0">
                <a:latin typeface="Comic Sans MS" panose="030F0702030302020204" pitchFamily="66" charset="0"/>
              </a:rPr>
              <a:t>God gave Jonah a chance to do the right thing</a:t>
            </a:r>
          </a:p>
          <a:p>
            <a:pPr marL="0" indent="0" algn="ctr">
              <a:buNone/>
            </a:pPr>
            <a:endParaRPr lang="en-GB" sz="60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60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21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GB" sz="6000" dirty="0" smtClean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6000" dirty="0" smtClean="0">
                <a:latin typeface="Comic Sans MS" panose="030F0702030302020204" pitchFamily="66" charset="0"/>
              </a:rPr>
              <a:t>When given God’s warning, the people of Nineveh changed their ways. They demonstrated that they were sorry and God forgave them. </a:t>
            </a:r>
          </a:p>
          <a:p>
            <a:pPr marL="0" indent="0" algn="ctr">
              <a:buNone/>
            </a:pPr>
            <a:endParaRPr lang="en-GB" sz="60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60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057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260" y="3022692"/>
            <a:ext cx="11029616" cy="988332"/>
          </a:xfrm>
        </p:spPr>
        <p:txBody>
          <a:bodyPr>
            <a:noAutofit/>
          </a:bodyPr>
          <a:lstStyle/>
          <a:p>
            <a:r>
              <a:rPr lang="en-GB" sz="6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What is forgiveness? </a:t>
            </a:r>
            <a:endParaRPr lang="en-GB" sz="6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500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Prayer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780512" y="2138570"/>
            <a:ext cx="10620375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2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pPr indent="357188"/>
            <a:r>
              <a:rPr lang="en-GB" sz="2400" b="1" dirty="0" smtClean="0">
                <a:latin typeface="Comic Sans MS" panose="030F0702030302020204" pitchFamily="66" charset="0"/>
                <a:cs typeface="Segoe UI" panose="020B0502040204020203" pitchFamily="34" charset="0"/>
              </a:rPr>
              <a:t> Dear Lord,</a:t>
            </a:r>
          </a:p>
          <a:p>
            <a:pPr indent="357188"/>
            <a:endParaRPr lang="en-GB" sz="2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pPr indent="357188"/>
            <a:r>
              <a:rPr lang="en-GB" sz="2400" b="1" dirty="0" smtClean="0">
                <a:latin typeface="Comic Sans MS" panose="030F0702030302020204" pitchFamily="66" charset="0"/>
                <a:cs typeface="Segoe UI" panose="020B0502040204020203" pitchFamily="34" charset="0"/>
              </a:rPr>
              <a:t> God forgave the people of Nineveh because they realised they 	had done wrong and showed they were sorry by changing their  	ways</a:t>
            </a:r>
          </a:p>
          <a:p>
            <a:pPr indent="357188"/>
            <a:r>
              <a:rPr lang="en-GB" sz="2400" b="1" dirty="0" smtClean="0">
                <a:latin typeface="Comic Sans MS" panose="030F0702030302020204" pitchFamily="66" charset="0"/>
                <a:cs typeface="Segoe UI" panose="020B0502040204020203" pitchFamily="34" charset="0"/>
              </a:rPr>
              <a:t> It is hard to say sorry so we ask for your help to forgive     	others when we have been wronged </a:t>
            </a:r>
          </a:p>
          <a:p>
            <a:pPr indent="357188"/>
            <a:r>
              <a:rPr lang="en-GB" sz="2400" b="1" dirty="0" smtClean="0">
                <a:latin typeface="Comic Sans MS" panose="030F0702030302020204" pitchFamily="66" charset="0"/>
                <a:cs typeface="Segoe UI" panose="020B0502040204020203" pitchFamily="34" charset="0"/>
              </a:rPr>
              <a:t> Forgive us for holding a grudge</a:t>
            </a:r>
          </a:p>
          <a:p>
            <a:pPr indent="357188"/>
            <a:endParaRPr lang="en-GB" sz="2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pPr indent="536575"/>
            <a:r>
              <a:rPr lang="en-GB" sz="2400" b="1" dirty="0">
                <a:latin typeface="Comic Sans MS" panose="030F0702030302020204" pitchFamily="66" charset="0"/>
                <a:cs typeface="Segoe UI" panose="020B0502040204020203" pitchFamily="34" charset="0"/>
              </a:rPr>
              <a:t>Amen.</a:t>
            </a: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23" y="5521607"/>
            <a:ext cx="938542" cy="121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66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579" y="157539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Thursday</a:t>
            </a:r>
          </a:p>
        </p:txBody>
      </p:sp>
      <p:pic>
        <p:nvPicPr>
          <p:cNvPr id="11" name="Picture 10" descr="A picture containing sitting, computer&#10;&#10;Description automatically generated">
            <a:extLst>
              <a:ext uri="{FF2B5EF4-FFF2-40B4-BE49-F238E27FC236}">
                <a16:creationId xmlns:a16="http://schemas.microsoft.com/office/drawing/2014/main" id="{7A348043-2C3F-4802-AABD-E3E86DD5F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375" y="1189697"/>
            <a:ext cx="3457572" cy="473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57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115" y="973668"/>
            <a:ext cx="8567252" cy="706964"/>
          </a:xfrm>
        </p:spPr>
        <p:txBody>
          <a:bodyPr/>
          <a:lstStyle/>
          <a:p>
            <a:r>
              <a:rPr lang="en-GB" dirty="0" smtClean="0"/>
              <a:t>Welcome/Gathering</a:t>
            </a:r>
            <a:endParaRPr lang="en-GB" dirty="0"/>
          </a:p>
        </p:txBody>
      </p:sp>
      <p:sp>
        <p:nvSpPr>
          <p:cNvPr id="5" name="AutoShape 4" descr="3 Candles GIF by dr___11 | Gfyca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54" y="2835626"/>
            <a:ext cx="3769179" cy="28268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51780" y="3350142"/>
            <a:ext cx="6096000" cy="11264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Welcome </a:t>
            </a:r>
            <a:r>
              <a:rPr lang="en-GB" sz="2800" dirty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everyone</a:t>
            </a:r>
          </a:p>
          <a:p>
            <a:pPr>
              <a:lnSpc>
                <a:spcPct val="120000"/>
              </a:lnSpc>
            </a:pPr>
            <a:r>
              <a:rPr lang="en-GB" sz="2800" dirty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It </a:t>
            </a:r>
            <a:r>
              <a:rPr lang="en-GB" sz="2800" b="1" dirty="0">
                <a:solidFill>
                  <a:srgbClr val="00206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is good to be here together</a:t>
            </a:r>
          </a:p>
        </p:txBody>
      </p:sp>
    </p:spTree>
    <p:extLst>
      <p:ext uri="{BB962C8B-B14F-4D97-AF65-F5344CB8AC3E}">
        <p14:creationId xmlns:p14="http://schemas.microsoft.com/office/powerpoint/2010/main" val="89432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 smtClean="0">
                <a:latin typeface="Comic Sans MS" panose="030F0702030302020204" pitchFamily="66" charset="0"/>
              </a:rPr>
              <a:t>It takes a strong person to say sorry, and an even stronger person to forgive.</a:t>
            </a:r>
            <a:endParaRPr lang="en-GB" sz="40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Do you think this is true? Why? </a:t>
            </a:r>
            <a:endParaRPr lang="en-GB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276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What is happening here and what does it have to do with forgiveness? 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108" y="2084393"/>
            <a:ext cx="9181785" cy="3825743"/>
          </a:xfrm>
        </p:spPr>
      </p:pic>
    </p:spTree>
    <p:extLst>
      <p:ext uri="{BB962C8B-B14F-4D97-AF65-F5344CB8AC3E}">
        <p14:creationId xmlns:p14="http://schemas.microsoft.com/office/powerpoint/2010/main" val="1448126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9" y="2926052"/>
            <a:ext cx="5863429" cy="2443095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 smtClean="0">
                <a:latin typeface="Comic Sans MS" panose="030F0702030302020204" pitchFamily="66" charset="0"/>
              </a:rPr>
              <a:t>Why do we refer to forgiveness as wiping the slate clean? 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319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Can you think of other examples of forgiveness in the bible?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2" y="2757268"/>
            <a:ext cx="2992002" cy="2992002"/>
          </a:xfrm>
          <a:prstGeom prst="rect">
            <a:avLst/>
          </a:prstGeom>
        </p:spPr>
      </p:pic>
      <p:sp>
        <p:nvSpPr>
          <p:cNvPr id="12" name="Cloud Callout 11"/>
          <p:cNvSpPr/>
          <p:nvPr/>
        </p:nvSpPr>
        <p:spPr>
          <a:xfrm>
            <a:off x="5669281" y="2757268"/>
            <a:ext cx="5148775" cy="1969477"/>
          </a:xfrm>
          <a:prstGeom prst="cloudCallout">
            <a:avLst>
              <a:gd name="adj1" fmla="val -48975"/>
              <a:gd name="adj2" fmla="val 610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The forgiveness symbol might help you think of one. 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7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Forgiveness is…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518121"/>
            <a:ext cx="11029615" cy="367830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F</a:t>
            </a:r>
            <a:r>
              <a:rPr lang="en-GB" sz="2800" dirty="0" smtClean="0">
                <a:latin typeface="Comic Sans MS" panose="030F0702030302020204" pitchFamily="66" charset="0"/>
              </a:rPr>
              <a:t>orgetting the hurts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O</a:t>
            </a:r>
            <a:r>
              <a:rPr lang="en-GB" sz="2800" dirty="0" smtClean="0">
                <a:latin typeface="Comic Sans MS" panose="030F0702030302020204" pitchFamily="66" charset="0"/>
              </a:rPr>
              <a:t>ffering a new beginning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R</a:t>
            </a:r>
            <a:r>
              <a:rPr lang="en-GB" sz="2800" dirty="0" smtClean="0">
                <a:latin typeface="Comic Sans MS" panose="030F0702030302020204" pitchFamily="66" charset="0"/>
              </a:rPr>
              <a:t>estoring a friendship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G</a:t>
            </a:r>
            <a:r>
              <a:rPr lang="en-GB" sz="2800" dirty="0" smtClean="0">
                <a:latin typeface="Comic Sans MS" panose="030F0702030302020204" pitchFamily="66" charset="0"/>
              </a:rPr>
              <a:t>iven and received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I</a:t>
            </a:r>
            <a:r>
              <a:rPr lang="en-GB" sz="2800" dirty="0" smtClean="0">
                <a:latin typeface="Comic Sans MS" panose="030F0702030302020204" pitchFamily="66" charset="0"/>
              </a:rPr>
              <a:t>dentifying responsibility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V</a:t>
            </a:r>
            <a:r>
              <a:rPr lang="en-GB" sz="2800" dirty="0" smtClean="0">
                <a:latin typeface="Comic Sans MS" panose="030F0702030302020204" pitchFamily="66" charset="0"/>
              </a:rPr>
              <a:t>aluing the truth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E</a:t>
            </a:r>
            <a:r>
              <a:rPr lang="en-GB" sz="2800" dirty="0" smtClean="0">
                <a:latin typeface="Comic Sans MS" panose="030F0702030302020204" pitchFamily="66" charset="0"/>
              </a:rPr>
              <a:t>nding the argument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N</a:t>
            </a:r>
            <a:r>
              <a:rPr lang="en-GB" sz="2800" dirty="0" smtClean="0">
                <a:latin typeface="Comic Sans MS" panose="030F0702030302020204" pitchFamily="66" charset="0"/>
              </a:rPr>
              <a:t>ot holding a grudge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E</a:t>
            </a:r>
            <a:r>
              <a:rPr lang="en-GB" sz="2800" dirty="0" smtClean="0">
                <a:latin typeface="Comic Sans MS" panose="030F0702030302020204" pitchFamily="66" charset="0"/>
              </a:rPr>
              <a:t>ncouraging honesty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S</a:t>
            </a:r>
            <a:r>
              <a:rPr lang="en-GB" sz="2800" dirty="0" smtClean="0">
                <a:latin typeface="Comic Sans MS" panose="030F0702030302020204" pitchFamily="66" charset="0"/>
              </a:rPr>
              <a:t>aying sorry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S</a:t>
            </a:r>
            <a:r>
              <a:rPr lang="en-GB" sz="2800" dirty="0" smtClean="0">
                <a:latin typeface="Comic Sans MS" panose="030F0702030302020204" pitchFamily="66" charset="0"/>
              </a:rPr>
              <a:t>tarting again</a:t>
            </a:r>
            <a:endParaRPr lang="en-GB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1350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Forgiveness is…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518121"/>
            <a:ext cx="11029615" cy="367830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F</a:t>
            </a:r>
            <a:r>
              <a:rPr lang="en-GB" sz="2800" dirty="0" smtClean="0">
                <a:latin typeface="Comic Sans MS" panose="030F0702030302020204" pitchFamily="66" charset="0"/>
              </a:rPr>
              <a:t>orgetting the hurts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O</a:t>
            </a:r>
            <a:r>
              <a:rPr lang="en-GB" sz="2800" dirty="0" smtClean="0">
                <a:latin typeface="Comic Sans MS" panose="030F0702030302020204" pitchFamily="66" charset="0"/>
              </a:rPr>
              <a:t>ffering a new beginning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R</a:t>
            </a:r>
            <a:r>
              <a:rPr lang="en-GB" sz="2800" dirty="0" smtClean="0">
                <a:latin typeface="Comic Sans MS" panose="030F0702030302020204" pitchFamily="66" charset="0"/>
              </a:rPr>
              <a:t>estoring a friendship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G</a:t>
            </a:r>
            <a:r>
              <a:rPr lang="en-GB" sz="2800" dirty="0" smtClean="0">
                <a:latin typeface="Comic Sans MS" panose="030F0702030302020204" pitchFamily="66" charset="0"/>
              </a:rPr>
              <a:t>iven and received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I</a:t>
            </a:r>
            <a:r>
              <a:rPr lang="en-GB" sz="2800" dirty="0" smtClean="0">
                <a:latin typeface="Comic Sans MS" panose="030F0702030302020204" pitchFamily="66" charset="0"/>
              </a:rPr>
              <a:t>dentifying responsibility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V</a:t>
            </a:r>
            <a:r>
              <a:rPr lang="en-GB" sz="2800" dirty="0" smtClean="0">
                <a:latin typeface="Comic Sans MS" panose="030F0702030302020204" pitchFamily="66" charset="0"/>
              </a:rPr>
              <a:t>aluing the truth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E</a:t>
            </a:r>
            <a:r>
              <a:rPr lang="en-GB" sz="2800" dirty="0" smtClean="0">
                <a:latin typeface="Comic Sans MS" panose="030F0702030302020204" pitchFamily="66" charset="0"/>
              </a:rPr>
              <a:t>nding the argument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N</a:t>
            </a:r>
            <a:r>
              <a:rPr lang="en-GB" sz="2800" dirty="0" smtClean="0">
                <a:latin typeface="Comic Sans MS" panose="030F0702030302020204" pitchFamily="66" charset="0"/>
              </a:rPr>
              <a:t>ot holding a grudge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E</a:t>
            </a:r>
            <a:r>
              <a:rPr lang="en-GB" sz="2800" dirty="0" smtClean="0">
                <a:latin typeface="Comic Sans MS" panose="030F0702030302020204" pitchFamily="66" charset="0"/>
              </a:rPr>
              <a:t>ncouraging honesty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S</a:t>
            </a:r>
            <a:r>
              <a:rPr lang="en-GB" sz="2800" dirty="0" smtClean="0">
                <a:latin typeface="Comic Sans MS" panose="030F0702030302020204" pitchFamily="66" charset="0"/>
              </a:rPr>
              <a:t>aying sorry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latin typeface="Comic Sans MS" panose="030F0702030302020204" pitchFamily="66" charset="0"/>
              </a:rPr>
              <a:t>S</a:t>
            </a:r>
            <a:r>
              <a:rPr lang="en-GB" sz="2800" dirty="0" smtClean="0">
                <a:latin typeface="Comic Sans MS" panose="030F0702030302020204" pitchFamily="66" charset="0"/>
              </a:rPr>
              <a:t>tarting again</a:t>
            </a:r>
            <a:endParaRPr lang="en-GB" sz="2800" dirty="0">
              <a:latin typeface="Comic Sans MS" panose="030F0702030302020204" pitchFamily="66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6217920" y="2363372"/>
            <a:ext cx="4979963" cy="3165231"/>
          </a:xfrm>
          <a:prstGeom prst="wedgeRoundRectCallout">
            <a:avLst>
              <a:gd name="adj1" fmla="val -71963"/>
              <a:gd name="adj2" fmla="val 522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Which of these do you find most challenging. Could you write a pledge, choosing some of the tasks on the list to work hard at?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161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780514" y="2382151"/>
            <a:ext cx="10620375" cy="413119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2400" b="1" dirty="0" smtClean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endParaRPr lang="en-GB" sz="2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endParaRPr lang="en-GB" sz="2400" b="1" dirty="0" smtClean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endParaRPr lang="en-GB" sz="2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r>
              <a:rPr lang="en-GB" sz="2400" b="1" dirty="0" smtClean="0">
                <a:latin typeface="Comic Sans MS" panose="030F0702030302020204" pitchFamily="66" charset="0"/>
                <a:cs typeface="Segoe UI" panose="020B0502040204020203" pitchFamily="34" charset="0"/>
              </a:rPr>
              <a:t>Here is part of a prayer. Can you complete it to make it personal to you following today’s worship? </a:t>
            </a:r>
          </a:p>
          <a:p>
            <a:endParaRPr lang="en-GB" sz="2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endParaRPr lang="en-GB" sz="2400" b="1" dirty="0" smtClean="0">
              <a:solidFill>
                <a:srgbClr val="7030A0"/>
              </a:solidFill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r>
              <a:rPr lang="en-GB" sz="2400" b="1" dirty="0" smtClean="0">
                <a:solidFill>
                  <a:srgbClr val="7030A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Dear Lord </a:t>
            </a:r>
          </a:p>
          <a:p>
            <a:r>
              <a:rPr lang="en-GB" sz="2400" b="1" dirty="0" smtClean="0">
                <a:solidFill>
                  <a:srgbClr val="7030A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Thank you that you offer forgiveness to all, through Jesus. </a:t>
            </a:r>
          </a:p>
          <a:p>
            <a:r>
              <a:rPr lang="en-GB" sz="2400" b="1" dirty="0" smtClean="0">
                <a:solidFill>
                  <a:srgbClr val="7030A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Sorry for the times when I have found it hard to ……..</a:t>
            </a:r>
          </a:p>
          <a:p>
            <a:r>
              <a:rPr lang="en-GB" sz="2400" b="1" dirty="0" smtClean="0">
                <a:solidFill>
                  <a:srgbClr val="7030A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Please help me to …………</a:t>
            </a:r>
          </a:p>
          <a:p>
            <a:r>
              <a:rPr lang="en-GB" sz="2400" b="1" dirty="0" smtClean="0">
                <a:solidFill>
                  <a:srgbClr val="7030A0"/>
                </a:solidFill>
                <a:latin typeface="Comic Sans MS" panose="030F0702030302020204" pitchFamily="66" charset="0"/>
                <a:cs typeface="Segoe UI" panose="020B0502040204020203" pitchFamily="34" charset="0"/>
              </a:rPr>
              <a:t>Amen</a:t>
            </a:r>
            <a:endParaRPr lang="en-GB" sz="2400" b="1" dirty="0">
              <a:solidFill>
                <a:srgbClr val="7030A0"/>
              </a:solidFill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endParaRPr lang="en-GB" sz="2400" b="1" dirty="0" smtClean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endParaRPr lang="en-GB" sz="2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endParaRPr lang="en-GB" sz="2400" b="1" dirty="0" smtClean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endParaRPr lang="en-GB" sz="2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  <a:p>
            <a:endParaRPr lang="en-GB" sz="2400" b="1" dirty="0">
              <a:latin typeface="Comic Sans MS" panose="030F0702030302020204" pitchFamily="66" charset="0"/>
              <a:cs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Prayer</a:t>
            </a: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23" y="5521607"/>
            <a:ext cx="938542" cy="121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197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579" y="1575395"/>
            <a:ext cx="4955492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Friday- celebration worship </a:t>
            </a:r>
            <a:endParaRPr lang="en-US" sz="3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4258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584" y="928468"/>
            <a:ext cx="7164121" cy="52472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Taking it further </a:t>
            </a:r>
            <a:br>
              <a:rPr lang="en-US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/>
            </a:r>
            <a:br>
              <a:rPr lang="en-US" sz="36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US" sz="3600" b="1" cap="none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What does the passage below  tell you about </a:t>
            </a:r>
            <a:r>
              <a:rPr lang="en-US" sz="3600" b="1" cap="none" dirty="0">
                <a:solidFill>
                  <a:schemeClr val="tx1"/>
                </a:solidFill>
                <a:latin typeface="Comic Sans MS" panose="030F0702030302020204" pitchFamily="66" charset="0"/>
              </a:rPr>
              <a:t>J</a:t>
            </a:r>
            <a:r>
              <a:rPr lang="en-US" sz="3600" b="1" cap="none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onah?</a:t>
            </a:r>
            <a:r>
              <a:rPr lang="en-US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US" sz="3600" b="1" cap="none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/>
            </a:r>
            <a:br>
              <a:rPr lang="en-US" sz="3600" b="1" cap="none" dirty="0" smtClean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US" cap="none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In Jonah 4:1-4 it explains that</a:t>
            </a:r>
            <a:br>
              <a:rPr lang="en-US" cap="none" dirty="0" smtClean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GB" cap="none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Jonah had been forgiven and given a second chance in life but is furious that God would forgive the </a:t>
            </a:r>
            <a:r>
              <a:rPr lang="en-GB" cap="none" dirty="0" err="1">
                <a:solidFill>
                  <a:schemeClr val="tx1"/>
                </a:solidFill>
                <a:latin typeface="Comic Sans MS" panose="030F0702030302020204" pitchFamily="66" charset="0"/>
              </a:rPr>
              <a:t>N</a:t>
            </a:r>
            <a:r>
              <a:rPr lang="en-GB" cap="none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inevites</a:t>
            </a:r>
            <a:r>
              <a:rPr lang="en-GB" cap="none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and turn away from punishing them.</a:t>
            </a:r>
            <a:endParaRPr lang="en-US" cap="none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6861437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2095</TotalTime>
  <Words>566</Words>
  <Application>Microsoft Office PowerPoint</Application>
  <PresentationFormat>Widescreen</PresentationFormat>
  <Paragraphs>117</Paragraphs>
  <Slides>31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Calibri</vt:lpstr>
      <vt:lpstr>Century Gothic</vt:lpstr>
      <vt:lpstr>Comic Sans MS</vt:lpstr>
      <vt:lpstr>Gill Sans MT</vt:lpstr>
      <vt:lpstr>Segoe UI</vt:lpstr>
      <vt:lpstr>Wingdings 2</vt:lpstr>
      <vt:lpstr>Dividend</vt:lpstr>
      <vt:lpstr>Monday</vt:lpstr>
      <vt:lpstr>Welcome/Gathering</vt:lpstr>
      <vt:lpstr>PowerPoint Presentation</vt:lpstr>
      <vt:lpstr>PowerPoint Presentation</vt:lpstr>
      <vt:lpstr>PowerPoint Presentation</vt:lpstr>
      <vt:lpstr>Let’s see what happens in this story</vt:lpstr>
      <vt:lpstr>Responding </vt:lpstr>
      <vt:lpstr>Responding </vt:lpstr>
      <vt:lpstr>Prayer</vt:lpstr>
      <vt:lpstr>Tuesday- class worship </vt:lpstr>
      <vt:lpstr>Reflection Challenge</vt:lpstr>
      <vt:lpstr>PowerPoint Presentation</vt:lpstr>
      <vt:lpstr>Wednesday</vt:lpstr>
      <vt:lpstr>Welcome/Gathering</vt:lpstr>
      <vt:lpstr>PowerPoint Presentation</vt:lpstr>
      <vt:lpstr>When Jonah said sorry, what did god do? </vt:lpstr>
      <vt:lpstr>PowerPoint Presentation</vt:lpstr>
      <vt:lpstr>PowerPoint Presentation</vt:lpstr>
      <vt:lpstr>What is forgiveness? </vt:lpstr>
      <vt:lpstr>Prayer</vt:lpstr>
      <vt:lpstr>Thursday</vt:lpstr>
      <vt:lpstr>Welcome/Gathering</vt:lpstr>
      <vt:lpstr>PowerPoint Presentation</vt:lpstr>
      <vt:lpstr>What is happening here and what does it have to do with forgiveness? </vt:lpstr>
      <vt:lpstr>PowerPoint Presentation</vt:lpstr>
      <vt:lpstr>Can you think of other examples of forgiveness in the bible?</vt:lpstr>
      <vt:lpstr>Forgiveness is…</vt:lpstr>
      <vt:lpstr>Forgiveness is…</vt:lpstr>
      <vt:lpstr>Prayer</vt:lpstr>
      <vt:lpstr>Friday- celebration worship </vt:lpstr>
      <vt:lpstr>Taking it further   What does the passage below  tell you about Jonah?  In Jonah 4:1-4 it explains that Jonah had been forgiven and given a second chance in life but is furious that God would forgive the Ninevites and turn away from punishing them.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Worship and Reflections</dc:title>
  <dc:creator>Alex Wolvers</dc:creator>
  <cp:lastModifiedBy>Z Cahalan</cp:lastModifiedBy>
  <cp:revision>39</cp:revision>
  <cp:lastPrinted>2021-01-10T10:35:00Z</cp:lastPrinted>
  <dcterms:created xsi:type="dcterms:W3CDTF">2020-11-30T14:20:03Z</dcterms:created>
  <dcterms:modified xsi:type="dcterms:W3CDTF">2021-05-27T08:19:33Z</dcterms:modified>
</cp:coreProperties>
</file>