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2"/>
  </p:notesMasterIdLst>
  <p:sldIdLst>
    <p:sldId id="256" r:id="rId2"/>
    <p:sldId id="267" r:id="rId3"/>
    <p:sldId id="310" r:id="rId4"/>
    <p:sldId id="270" r:id="rId5"/>
    <p:sldId id="296" r:id="rId6"/>
    <p:sldId id="268" r:id="rId7"/>
    <p:sldId id="289" r:id="rId8"/>
    <p:sldId id="269" r:id="rId9"/>
    <p:sldId id="290" r:id="rId10"/>
    <p:sldId id="277" r:id="rId11"/>
    <p:sldId id="292" r:id="rId12"/>
    <p:sldId id="271" r:id="rId13"/>
    <p:sldId id="304" r:id="rId14"/>
    <p:sldId id="312" r:id="rId15"/>
    <p:sldId id="297" r:id="rId16"/>
    <p:sldId id="285" r:id="rId17"/>
    <p:sldId id="313" r:id="rId18"/>
    <p:sldId id="279" r:id="rId19"/>
    <p:sldId id="272" r:id="rId20"/>
    <p:sldId id="319" r:id="rId21"/>
    <p:sldId id="320" r:id="rId22"/>
    <p:sldId id="266" r:id="rId23"/>
    <p:sldId id="321" r:id="rId24"/>
    <p:sldId id="322" r:id="rId25"/>
    <p:sldId id="323" r:id="rId26"/>
    <p:sldId id="258" r:id="rId27"/>
    <p:sldId id="316" r:id="rId28"/>
    <p:sldId id="273" r:id="rId29"/>
    <p:sldId id="286" r:id="rId30"/>
    <p:sldId id="301" r:id="rId31"/>
    <p:sldId id="309" r:id="rId32"/>
    <p:sldId id="324" r:id="rId33"/>
    <p:sldId id="326" r:id="rId34"/>
    <p:sldId id="282" r:id="rId35"/>
    <p:sldId id="274" r:id="rId36"/>
    <p:sldId id="283" r:id="rId37"/>
    <p:sldId id="275" r:id="rId38"/>
    <p:sldId id="284" r:id="rId39"/>
    <p:sldId id="325" r:id="rId40"/>
    <p:sldId id="28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99" autoAdjust="0"/>
    <p:restoredTop sz="94660"/>
  </p:normalViewPr>
  <p:slideViewPr>
    <p:cSldViewPr snapToGrid="0">
      <p:cViewPr varScale="1">
        <p:scale>
          <a:sx n="57" d="100"/>
          <a:sy n="57" d="100"/>
        </p:scale>
        <p:origin x="102"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16/04/2021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3903632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20</a:t>
            </a:fld>
            <a:endParaRPr lang="en-GB"/>
          </a:p>
        </p:txBody>
      </p:sp>
    </p:spTree>
    <p:extLst>
      <p:ext uri="{BB962C8B-B14F-4D97-AF65-F5344CB8AC3E}">
        <p14:creationId xmlns:p14="http://schemas.microsoft.com/office/powerpoint/2010/main" val="3917028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21</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2304174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34758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2125099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26</a:t>
            </a:fld>
            <a:endParaRPr lang="en-GB"/>
          </a:p>
        </p:txBody>
      </p:sp>
    </p:spTree>
    <p:extLst>
      <p:ext uri="{BB962C8B-B14F-4D97-AF65-F5344CB8AC3E}">
        <p14:creationId xmlns:p14="http://schemas.microsoft.com/office/powerpoint/2010/main" val="23699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entury Gothic" panose="020B0502020202020204" pitchFamily="34" charset="0"/>
              </a:rPr>
              <a:t>The very name may also be a way of connecting with what this story is saying because 'all sorts' were now coming to Jesus, and a number of people didn't like it.</a:t>
            </a:r>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2722737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1953166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674219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304216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4/16/2021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4/16/2021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7QPe-4kViU0" TargetMode="External"/><Relationship Id="rId7" Type="http://schemas.openxmlformats.org/officeDocument/2006/relationships/hyperlink" Target="https://www.youtube.com/watch?v=Es4-7S1hsps"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JeJvKkBV6rY" TargetMode="External"/><Relationship Id="rId5" Type="http://schemas.openxmlformats.org/officeDocument/2006/relationships/hyperlink" Target="https://www.youtube.com/watch?v=b2NV6K89DBk" TargetMode="External"/><Relationship Id="rId4" Type="http://schemas.openxmlformats.org/officeDocument/2006/relationships/hyperlink" Target="https://vimeo.com/280567738"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max7.org/en/resource/ParableSower"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max7.org/en/resource/ParableSower"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hyperlink" Target="https://youtu.be/oGZIsN0rXo8"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cdn.realsmart.co.uk/d57a4d93b010f2ac6f24bc8cee2d789e/uploads/2020/06/19184708/Spiritual-Encounters-Bible-based-meditation.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1086611" y="1421296"/>
            <a:ext cx="5009388" cy="3416320"/>
          </a:xfrm>
          <a:prstGeom prst="rect">
            <a:avLst/>
          </a:prstGeom>
          <a:solidFill>
            <a:schemeClr val="bg1">
              <a:lumMod val="95000"/>
            </a:schemeClr>
          </a:solidFill>
        </p:spPr>
        <p:txBody>
          <a:bodyPr wrap="square" rtlCol="0">
            <a:spAutoFit/>
          </a:bodyPr>
          <a:lstStyle/>
          <a:p>
            <a:pPr algn="ctr"/>
            <a:r>
              <a:rPr lang="en-GB" sz="5400" b="1" dirty="0">
                <a:solidFill>
                  <a:srgbClr val="002060"/>
                </a:solidFill>
                <a:latin typeface="Century Gothic" panose="020B0502020202020204" pitchFamily="34" charset="0"/>
              </a:rPr>
              <a:t>Parable of the</a:t>
            </a:r>
          </a:p>
          <a:p>
            <a:pPr algn="ctr"/>
            <a:r>
              <a:rPr lang="en-GB" sz="5400" b="1" dirty="0">
                <a:solidFill>
                  <a:srgbClr val="002060"/>
                </a:solidFill>
                <a:latin typeface="Century Gothic" panose="020B0502020202020204" pitchFamily="34" charset="0"/>
              </a:rPr>
              <a:t>Sower</a:t>
            </a:r>
          </a:p>
          <a:p>
            <a:pPr algn="ctr"/>
            <a:endParaRPr lang="en-GB" sz="5400" b="1" dirty="0">
              <a:solidFill>
                <a:srgbClr val="002060"/>
              </a:solidFill>
              <a:latin typeface="Century Gothic" panose="020B0502020202020204" pitchFamily="34" charset="0"/>
            </a:endParaRPr>
          </a:p>
          <a:p>
            <a:pPr algn="ctr"/>
            <a:r>
              <a:rPr lang="en-GB" sz="5400" b="1" dirty="0">
                <a:solidFill>
                  <a:srgbClr val="002060"/>
                </a:solidFill>
                <a:latin typeface="Century Gothic" panose="020B0502020202020204" pitchFamily="34" charset="0"/>
              </a:rPr>
              <a:t>Mark 4 1-20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err="1">
                <a:solidFill>
                  <a:srgbClr val="FFFFFF"/>
                </a:solidFill>
                <a:latin typeface="Century Gothic" panose="020B0502020202020204" pitchFamily="34" charset="0"/>
              </a:rPr>
              <a:t>COLLective</a:t>
            </a:r>
            <a:r>
              <a:rPr lang="en-US" sz="3600" b="1" dirty="0">
                <a:solidFill>
                  <a:srgbClr val="FFFFFF"/>
                </a:solidFill>
                <a:latin typeface="Century Gothic" panose="020B0502020202020204" pitchFamily="34" charset="0"/>
              </a:rPr>
              <a:t>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It is also the perfect setting to look at some of life’s big issues in a prayerful and reflective manner.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small group worship through the theme of </a:t>
            </a:r>
            <a:r>
              <a:rPr lang="en-GB" sz="2400" b="1" dirty="0">
                <a:solidFill>
                  <a:schemeClr val="accent2">
                    <a:lumMod val="50000"/>
                  </a:schemeClr>
                </a:solidFill>
                <a:latin typeface="Century Gothic" panose="020B0502020202020204" pitchFamily="34" charset="0"/>
                <a:cs typeface="Segoe UI" panose="020B0502040204020203" pitchFamily="34" charset="0"/>
              </a:rPr>
              <a:t>Parables</a:t>
            </a: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E43F02A-DE5B-4ABA-AAFF-CC49EC8793C6}"/>
              </a:ext>
            </a:extLst>
          </p:cNvPr>
          <p:cNvSpPr txBox="1"/>
          <p:nvPr/>
        </p:nvSpPr>
        <p:spPr>
          <a:xfrm>
            <a:off x="4839003" y="157698"/>
            <a:ext cx="7118645" cy="5983176"/>
          </a:xfrm>
          <a:prstGeom prst="rect">
            <a:avLst/>
          </a:prstGeom>
          <a:noFill/>
        </p:spPr>
        <p:txBody>
          <a:bodyPr wrap="square" rtlCol="0">
            <a:spAutoFit/>
          </a:bodyPr>
          <a:lstStyle/>
          <a:p>
            <a:r>
              <a:rPr lang="en-GB" sz="2400" b="1" dirty="0">
                <a:latin typeface="Century Gothic" panose="020B0502020202020204" pitchFamily="34" charset="0"/>
              </a:rPr>
              <a:t>Go tell everyone </a:t>
            </a:r>
            <a:endParaRPr lang="en-GB" sz="2400" b="1" dirty="0">
              <a:latin typeface="Century Gothic" panose="020B0502020202020204" pitchFamily="34" charset="0"/>
              <a:hlinkClick r:id="rId3">
                <a:extLst>
                  <a:ext uri="{A12FA001-AC4F-418D-AE19-62706E023703}">
                    <ahyp:hlinkClr xmlns:ahyp="http://schemas.microsoft.com/office/drawing/2018/hyperlinkcolor" val="tx"/>
                  </a:ext>
                </a:extLst>
              </a:hlinkClick>
            </a:endParaRPr>
          </a:p>
          <a:p>
            <a:r>
              <a:rPr lang="en-GB" sz="2400" b="1" dirty="0">
                <a:latin typeface="Century Gothic" panose="020B0502020202020204" pitchFamily="34" charset="0"/>
                <a:hlinkClick r:id="rId4"/>
              </a:rPr>
              <a:t>https://vimeo.com/280567738</a:t>
            </a:r>
            <a:endParaRPr lang="en-GB" sz="2400" b="1" dirty="0">
              <a:latin typeface="Century Gothic" panose="020B0502020202020204" pitchFamily="34" charset="0"/>
            </a:endParaRPr>
          </a:p>
          <a:p>
            <a:endParaRPr lang="en-GB" sz="2400" dirty="0">
              <a:latin typeface="Century Gothic" panose="020B0502020202020204" pitchFamily="34" charset="0"/>
            </a:endParaRPr>
          </a:p>
          <a:p>
            <a:r>
              <a:rPr lang="en-GB" sz="2400" b="1" dirty="0">
                <a:latin typeface="Century Gothic" panose="020B0502020202020204" pitchFamily="34" charset="0"/>
              </a:rPr>
              <a:t>Build up</a:t>
            </a:r>
          </a:p>
          <a:p>
            <a:r>
              <a:rPr lang="en-GB" sz="2400" b="1" dirty="0">
                <a:latin typeface="Century Gothic" panose="020B0502020202020204" pitchFamily="34" charset="0"/>
                <a:hlinkClick r:id="rId5"/>
              </a:rPr>
              <a:t>https://www.youtube.com/watch?v=b2NV6K89DBk</a:t>
            </a:r>
            <a:r>
              <a:rPr lang="en-GB" sz="2400" b="1" dirty="0">
                <a:latin typeface="Century Gothic" panose="020B0502020202020204" pitchFamily="34" charset="0"/>
              </a:rPr>
              <a:t> </a:t>
            </a:r>
          </a:p>
          <a:p>
            <a:endParaRPr lang="en-GB" sz="2400" dirty="0">
              <a:latin typeface="Century Gothic" panose="020B0502020202020204" pitchFamily="34" charset="0"/>
            </a:endParaRP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My Lighthouse</a:t>
            </a: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hlinkClick r:id="rId6"/>
              </a:rPr>
              <a:t>https://www.youtube.com/watch?v=JeJvKkBV6rY</a:t>
            </a:r>
            <a:endParaRPr lang="en-GB" sz="2400" b="1"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2400" dirty="0">
              <a:solidFill>
                <a:srgbClr val="002060"/>
              </a:solidFill>
              <a:latin typeface="Century Gothic" panose="020B0502020202020204" pitchFamily="34" charset="0"/>
              <a:cs typeface="Segoe UI" panose="020B0502040204020203" pitchFamily="34" charset="0"/>
            </a:endParaRPr>
          </a:p>
          <a:p>
            <a:pPr>
              <a:lnSpc>
                <a:spcPct val="90000"/>
              </a:lnSpc>
            </a:pPr>
            <a:r>
              <a:rPr lang="en-GB" sz="2400" b="1" dirty="0">
                <a:solidFill>
                  <a:srgbClr val="002060"/>
                </a:solidFill>
                <a:latin typeface="Century Gothic" panose="020B0502020202020204" pitchFamily="34" charset="0"/>
                <a:cs typeface="Segoe UI" panose="020B0502040204020203" pitchFamily="34" charset="0"/>
              </a:rPr>
              <a:t>Tell the world</a:t>
            </a:r>
          </a:p>
          <a:p>
            <a:pPr>
              <a:lnSpc>
                <a:spcPct val="90000"/>
              </a:lnSpc>
            </a:pPr>
            <a:r>
              <a:rPr lang="en-GB" sz="2400" b="1" dirty="0">
                <a:solidFill>
                  <a:srgbClr val="002060"/>
                </a:solidFill>
                <a:latin typeface="Century Gothic" panose="020B0502020202020204" pitchFamily="34" charset="0"/>
                <a:cs typeface="Segoe UI" panose="020B0502040204020203" pitchFamily="34" charset="0"/>
                <a:hlinkClick r:id="rId7"/>
              </a:rPr>
              <a:t>https://www.youtube.com/watch?v=Es4-7S1hsps</a:t>
            </a:r>
            <a:r>
              <a:rPr lang="en-GB" sz="2400" b="1" dirty="0">
                <a:solidFill>
                  <a:srgbClr val="002060"/>
                </a:solidFill>
                <a:latin typeface="Century Gothic" panose="020B0502020202020204" pitchFamily="34" charset="0"/>
                <a:cs typeface="Segoe UI" panose="020B0502040204020203" pitchFamily="34" charset="0"/>
              </a:rPr>
              <a:t> </a:t>
            </a:r>
          </a:p>
          <a:p>
            <a:pPr marL="0" indent="0">
              <a:lnSpc>
                <a:spcPct val="90000"/>
              </a:lnSpc>
              <a:buNone/>
            </a:pPr>
            <a:endParaRPr lang="en-GB" sz="2400" dirty="0">
              <a:solidFill>
                <a:srgbClr val="002060"/>
              </a:solidFill>
              <a:latin typeface="Century Gothic" panose="020B0502020202020204" pitchFamily="34" charset="0"/>
              <a:cs typeface="Segoe UI" panose="020B0502040204020203" pitchFamily="34" charset="0"/>
            </a:endParaRPr>
          </a:p>
          <a:p>
            <a:endParaRPr lang="en-GB" sz="2400" dirty="0">
              <a:latin typeface="Century Gothic" panose="020B0502020202020204" pitchFamily="34" charset="0"/>
            </a:endParaRPr>
          </a:p>
          <a:p>
            <a:endParaRPr lang="en-GB" dirty="0">
              <a:latin typeface="Century Gothic" panose="020B0502020202020204" pitchFamily="34"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lgn="ctr">
              <a:buNone/>
            </a:pPr>
            <a:r>
              <a:rPr lang="en-US" dirty="0">
                <a:solidFill>
                  <a:schemeClr val="bg1"/>
                </a:solidFill>
                <a:latin typeface="Comic Sans MS" panose="030F0702030302020204" pitchFamily="66" charset="0"/>
              </a:rPr>
              <a:t>This week’s parable challenges us to think about how we listen and respond to the messages we hear in our collective worships.  </a:t>
            </a:r>
          </a:p>
        </p:txBody>
      </p:sp>
      <p:pic>
        <p:nvPicPr>
          <p:cNvPr id="4" name="Picture 3">
            <a:extLst>
              <a:ext uri="{FF2B5EF4-FFF2-40B4-BE49-F238E27FC236}">
                <a16:creationId xmlns:a16="http://schemas.microsoft.com/office/drawing/2014/main" id="{83DB4C1A-2892-4E0C-931E-4B825FCAEF2E}"/>
              </a:ext>
            </a:extLst>
          </p:cNvPr>
          <p:cNvPicPr>
            <a:picLocks noChangeAspect="1"/>
          </p:cNvPicPr>
          <p:nvPr/>
        </p:nvPicPr>
        <p:blipFill>
          <a:blip r:embed="rId2"/>
          <a:stretch>
            <a:fillRect/>
          </a:stretch>
        </p:blipFill>
        <p:spPr>
          <a:xfrm>
            <a:off x="5158563" y="249722"/>
            <a:ext cx="5372100" cy="974109"/>
          </a:xfrm>
          <a:prstGeom prst="rect">
            <a:avLst/>
          </a:prstGeom>
        </p:spPr>
      </p:pic>
      <p:sp>
        <p:nvSpPr>
          <p:cNvPr id="12" name="Text Box 14">
            <a:extLst>
              <a:ext uri="{FF2B5EF4-FFF2-40B4-BE49-F238E27FC236}">
                <a16:creationId xmlns:a16="http://schemas.microsoft.com/office/drawing/2014/main" id="{DA918BC6-BE29-42B6-B279-AE804A06D52D}"/>
              </a:ext>
            </a:extLst>
          </p:cNvPr>
          <p:cNvSpPr txBox="1"/>
          <p:nvPr/>
        </p:nvSpPr>
        <p:spPr>
          <a:xfrm>
            <a:off x="6811855" y="1494382"/>
            <a:ext cx="2708492" cy="1888034"/>
          </a:xfrm>
          <a:prstGeom prst="rect">
            <a:avLst/>
          </a:prstGeom>
          <a:solidFill>
            <a:srgbClr val="FFFFCC"/>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dirty="0">
                <a:latin typeface="Comic Sans MS" panose="030F0702030302020204" pitchFamily="66" charset="0"/>
                <a:ea typeface="Calibri" panose="020F0502020204030204" pitchFamily="34" charset="0"/>
                <a:cs typeface="Times New Roman" panose="02020603050405020304" pitchFamily="18" charset="0"/>
              </a:rPr>
              <a:t>Plant a seed in a pot. How might you decorate it to show a value that you want to live out in your own life? </a:t>
            </a:r>
          </a:p>
          <a:p>
            <a:pPr algn="ctr">
              <a:lnSpc>
                <a:spcPct val="115000"/>
              </a:lnSpc>
              <a:spcAft>
                <a:spcPts val="1000"/>
              </a:spcAft>
            </a:pPr>
            <a:r>
              <a:rPr lang="en-GB" sz="1200" dirty="0">
                <a:latin typeface="Comic Sans MS" panose="030F0702030302020204" pitchFamily="66" charset="0"/>
                <a:ea typeface="Calibri" panose="020F0502020204030204" pitchFamily="34" charset="0"/>
                <a:cs typeface="Times New Roman" panose="02020603050405020304" pitchFamily="18" charset="0"/>
              </a:rPr>
              <a:t>As you help the seed to grow, can you spend time reflecting on how you have lived out your chosen value</a:t>
            </a:r>
            <a:r>
              <a:rPr lang="en-GB" sz="1100" dirty="0">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2461B5B9-7A19-468A-8073-E2CA331931F5}"/>
              </a:ext>
            </a:extLst>
          </p:cNvPr>
          <p:cNvPicPr>
            <a:picLocks noChangeAspect="1"/>
          </p:cNvPicPr>
          <p:nvPr/>
        </p:nvPicPr>
        <p:blipFill>
          <a:blip r:embed="rId3"/>
          <a:stretch>
            <a:fillRect/>
          </a:stretch>
        </p:blipFill>
        <p:spPr>
          <a:xfrm>
            <a:off x="4501382" y="3746007"/>
            <a:ext cx="7329437" cy="2153632"/>
          </a:xfrm>
          <a:prstGeom prst="rect">
            <a:avLst/>
          </a:prstGeom>
        </p:spPr>
      </p:pic>
      <p:sp>
        <p:nvSpPr>
          <p:cNvPr id="15" name="Speech Bubble: Oval 14">
            <a:extLst>
              <a:ext uri="{FF2B5EF4-FFF2-40B4-BE49-F238E27FC236}">
                <a16:creationId xmlns:a16="http://schemas.microsoft.com/office/drawing/2014/main" id="{64C4B872-0E5D-465C-9D62-454029E23811}"/>
              </a:ext>
            </a:extLst>
          </p:cNvPr>
          <p:cNvSpPr/>
          <p:nvPr/>
        </p:nvSpPr>
        <p:spPr>
          <a:xfrm>
            <a:off x="9687386" y="1473553"/>
            <a:ext cx="2337574" cy="1661263"/>
          </a:xfrm>
          <a:prstGeom prst="wedgeEllipseCallout">
            <a:avLst>
              <a:gd name="adj1" fmla="val 49131"/>
              <a:gd name="adj2" fmla="val 67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Is there anything you want ask God to help you with?</a:t>
            </a:r>
          </a:p>
        </p:txBody>
      </p:sp>
      <p:sp>
        <p:nvSpPr>
          <p:cNvPr id="16" name="Speech Bubble: Oval 15">
            <a:extLst>
              <a:ext uri="{FF2B5EF4-FFF2-40B4-BE49-F238E27FC236}">
                <a16:creationId xmlns:a16="http://schemas.microsoft.com/office/drawing/2014/main" id="{3C5BDA91-803B-411D-9672-1FCCB8AB9C2B}"/>
              </a:ext>
            </a:extLst>
          </p:cNvPr>
          <p:cNvSpPr/>
          <p:nvPr/>
        </p:nvSpPr>
        <p:spPr>
          <a:xfrm>
            <a:off x="4283327" y="1608250"/>
            <a:ext cx="2337574" cy="1661263"/>
          </a:xfrm>
          <a:prstGeom prst="wedgeEllipseCallout">
            <a:avLst>
              <a:gd name="adj1" fmla="val -47158"/>
              <a:gd name="adj2" fmla="val 721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Is there anything you want to thank God for? </a:t>
            </a:r>
          </a:p>
        </p:txBody>
      </p:sp>
      <p:sp>
        <p:nvSpPr>
          <p:cNvPr id="10" name="TextBox 9">
            <a:extLst>
              <a:ext uri="{FF2B5EF4-FFF2-40B4-BE49-F238E27FC236}">
                <a16:creationId xmlns:a16="http://schemas.microsoft.com/office/drawing/2014/main" id="{29E5DF2B-3469-4F4B-B407-705296CDAB7E}"/>
              </a:ext>
            </a:extLst>
          </p:cNvPr>
          <p:cNvSpPr txBox="1"/>
          <p:nvPr/>
        </p:nvSpPr>
        <p:spPr>
          <a:xfrm>
            <a:off x="4501382" y="60028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Love</a:t>
            </a:r>
          </a:p>
        </p:txBody>
      </p:sp>
      <p:sp>
        <p:nvSpPr>
          <p:cNvPr id="18" name="TextBox 17">
            <a:extLst>
              <a:ext uri="{FF2B5EF4-FFF2-40B4-BE49-F238E27FC236}">
                <a16:creationId xmlns:a16="http://schemas.microsoft.com/office/drawing/2014/main" id="{C3919B3C-4CA4-4085-822F-DAEF960148AB}"/>
              </a:ext>
            </a:extLst>
          </p:cNvPr>
          <p:cNvSpPr txBox="1"/>
          <p:nvPr/>
        </p:nvSpPr>
        <p:spPr>
          <a:xfrm>
            <a:off x="6431284" y="60190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Patience </a:t>
            </a:r>
          </a:p>
        </p:txBody>
      </p:sp>
      <p:sp>
        <p:nvSpPr>
          <p:cNvPr id="19" name="TextBox 18">
            <a:extLst>
              <a:ext uri="{FF2B5EF4-FFF2-40B4-BE49-F238E27FC236}">
                <a16:creationId xmlns:a16="http://schemas.microsoft.com/office/drawing/2014/main" id="{E51E8C09-431F-4F47-81B3-D083DFDEE130}"/>
              </a:ext>
            </a:extLst>
          </p:cNvPr>
          <p:cNvSpPr txBox="1"/>
          <p:nvPr/>
        </p:nvSpPr>
        <p:spPr>
          <a:xfrm>
            <a:off x="8280401" y="6005914"/>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Kindness  </a:t>
            </a:r>
          </a:p>
        </p:txBody>
      </p:sp>
      <p:sp>
        <p:nvSpPr>
          <p:cNvPr id="20" name="TextBox 19">
            <a:extLst>
              <a:ext uri="{FF2B5EF4-FFF2-40B4-BE49-F238E27FC236}">
                <a16:creationId xmlns:a16="http://schemas.microsoft.com/office/drawing/2014/main" id="{D7AD273D-3F9D-41DA-82B0-A75BEBC8A92C}"/>
              </a:ext>
            </a:extLst>
          </p:cNvPr>
          <p:cNvSpPr txBox="1"/>
          <p:nvPr/>
        </p:nvSpPr>
        <p:spPr>
          <a:xfrm>
            <a:off x="10210303" y="60028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Self-control  </a:t>
            </a:r>
          </a:p>
        </p:txBody>
      </p:sp>
    </p:spTree>
    <p:extLst>
      <p:ext uri="{BB962C8B-B14F-4D97-AF65-F5344CB8AC3E}">
        <p14:creationId xmlns:p14="http://schemas.microsoft.com/office/powerpoint/2010/main" val="715417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dirty="0">
                <a:solidFill>
                  <a:schemeClr val="bg1"/>
                </a:solidFill>
                <a:latin typeface="Century Gothic" panose="020B0502020202020204" pitchFamily="34" charset="0"/>
              </a:rPr>
              <a:t>The parable of The Sower </a:t>
            </a:r>
            <a:br>
              <a:rPr lang="en-GB" b="1" dirty="0">
                <a:solidFill>
                  <a:schemeClr val="bg1"/>
                </a:solidFill>
                <a:latin typeface="Century Gothic" panose="020B0502020202020204" pitchFamily="34" charset="0"/>
              </a:rPr>
            </a:br>
            <a:endParaRPr lang="en-GB" b="1" dirty="0">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F4CBDAB6-FEC3-4C31-9EBE-C25930D12C5F}"/>
              </a:ext>
            </a:extLst>
          </p:cNvPr>
          <p:cNvPicPr>
            <a:picLocks noChangeAspect="1"/>
          </p:cNvPicPr>
          <p:nvPr/>
        </p:nvPicPr>
        <p:blipFill>
          <a:blip r:embed="rId2"/>
          <a:stretch>
            <a:fillRect/>
          </a:stretch>
        </p:blipFill>
        <p:spPr>
          <a:xfrm>
            <a:off x="4578270" y="457200"/>
            <a:ext cx="4557762" cy="2971800"/>
          </a:xfrm>
          <a:prstGeom prst="rect">
            <a:avLst/>
          </a:prstGeom>
        </p:spPr>
      </p:pic>
      <p:pic>
        <p:nvPicPr>
          <p:cNvPr id="6" name="Picture 5">
            <a:extLst>
              <a:ext uri="{FF2B5EF4-FFF2-40B4-BE49-F238E27FC236}">
                <a16:creationId xmlns:a16="http://schemas.microsoft.com/office/drawing/2014/main" id="{9F203788-E2B2-4638-92C2-4125C5CBC8C0}"/>
              </a:ext>
            </a:extLst>
          </p:cNvPr>
          <p:cNvPicPr>
            <a:picLocks noChangeAspect="1"/>
          </p:cNvPicPr>
          <p:nvPr/>
        </p:nvPicPr>
        <p:blipFill>
          <a:blip r:embed="rId3"/>
          <a:stretch>
            <a:fillRect/>
          </a:stretch>
        </p:blipFill>
        <p:spPr>
          <a:xfrm>
            <a:off x="7078452" y="3657600"/>
            <a:ext cx="4557762" cy="2971800"/>
          </a:xfrm>
          <a:prstGeom prst="rect">
            <a:avLst/>
          </a:prstGeom>
        </p:spPr>
      </p:pic>
    </p:spTree>
    <p:extLst>
      <p:ext uri="{BB962C8B-B14F-4D97-AF65-F5344CB8AC3E}">
        <p14:creationId xmlns:p14="http://schemas.microsoft.com/office/powerpoint/2010/main" val="140423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3" name="Picture 2">
            <a:extLst>
              <a:ext uri="{FF2B5EF4-FFF2-40B4-BE49-F238E27FC236}">
                <a16:creationId xmlns:a16="http://schemas.microsoft.com/office/drawing/2014/main" id="{DAC99D4E-9394-4E55-956E-F86494EECF30}"/>
              </a:ext>
            </a:extLst>
          </p:cNvPr>
          <p:cNvPicPr>
            <a:picLocks noChangeAspect="1"/>
          </p:cNvPicPr>
          <p:nvPr/>
        </p:nvPicPr>
        <p:blipFill>
          <a:blip r:embed="rId4"/>
          <a:stretch>
            <a:fillRect/>
          </a:stretch>
        </p:blipFill>
        <p:spPr>
          <a:xfrm>
            <a:off x="2019300" y="793094"/>
            <a:ext cx="8153400" cy="57054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19567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4" name="Picture 3">
            <a:extLst>
              <a:ext uri="{FF2B5EF4-FFF2-40B4-BE49-F238E27FC236}">
                <a16:creationId xmlns:a16="http://schemas.microsoft.com/office/drawing/2014/main" id="{73C9D988-5280-4BD9-867C-78CC20DC8149}"/>
              </a:ext>
            </a:extLst>
          </p:cNvPr>
          <p:cNvPicPr>
            <a:picLocks noChangeAspect="1"/>
          </p:cNvPicPr>
          <p:nvPr/>
        </p:nvPicPr>
        <p:blipFill>
          <a:blip r:embed="rId4"/>
          <a:stretch>
            <a:fillRect/>
          </a:stretch>
        </p:blipFill>
        <p:spPr>
          <a:xfrm>
            <a:off x="596763" y="713041"/>
            <a:ext cx="4977848" cy="27159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5794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Sower </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117876" y="2308594"/>
            <a:ext cx="10181496" cy="5366597"/>
          </a:xfrm>
          <a:prstGeom prst="rect">
            <a:avLst/>
          </a:prstGeom>
          <a:noFill/>
        </p:spPr>
        <p:txBody>
          <a:bodyPr wrap="square" rtlCol="0">
            <a:spAutoFit/>
          </a:bodyPr>
          <a:lstStyle/>
          <a:p>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Read or Watch </a:t>
            </a:r>
            <a:r>
              <a:rPr lang="en-GB" dirty="0">
                <a:solidFill>
                  <a:srgbClr val="0070C0"/>
                </a:solidFill>
                <a:latin typeface="Comic Sans MS" panose="030F0702030302020204" pitchFamily="66" charset="0"/>
                <a:hlinkClick r:id="rId2">
                  <a:extLst>
                    <a:ext uri="{A12FA001-AC4F-418D-AE19-62706E023703}">
                      <ahyp:hlinkClr xmlns:ahyp="http://schemas.microsoft.com/office/drawing/2018/hyperlinkcolor" val="tx"/>
                    </a:ext>
                  </a:extLst>
                </a:hlinkClick>
              </a:rPr>
              <a:t>Parable of the Sower (max7.org)</a:t>
            </a:r>
            <a:r>
              <a:rPr lang="en-GB" dirty="0">
                <a:solidFill>
                  <a:srgbClr val="0070C0"/>
                </a:solidFill>
                <a:latin typeface="Comic Sans MS" panose="030F0702030302020204" pitchFamily="66" charset="0"/>
              </a:rPr>
              <a:t> </a:t>
            </a:r>
            <a:endParaRPr lang="en-GB" b="1"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1600" b="1" i="0" u="sng" dirty="0">
                <a:solidFill>
                  <a:srgbClr val="000000"/>
                </a:solidFill>
                <a:effectLst/>
                <a:latin typeface="Comic Sans MS" panose="030F0702030302020204" pitchFamily="66" charset="0"/>
              </a:rPr>
              <a:t>The parable of the sower</a:t>
            </a:r>
          </a:p>
          <a:p>
            <a:endParaRPr lang="en-GB" sz="1600" b="1" i="0" u="sng" dirty="0">
              <a:solidFill>
                <a:srgbClr val="000000"/>
              </a:solidFill>
              <a:effectLst/>
              <a:latin typeface="Comic Sans MS" panose="030F0702030302020204" pitchFamily="66" charset="0"/>
            </a:endParaRPr>
          </a:p>
          <a:p>
            <a:pPr algn="l"/>
            <a:r>
              <a:rPr lang="en-GB" sz="1600" b="1" i="0" dirty="0">
                <a:solidFill>
                  <a:srgbClr val="000000"/>
                </a:solidFill>
                <a:effectLst/>
                <a:latin typeface="Comic Sans MS" panose="030F0702030302020204" pitchFamily="66" charset="0"/>
              </a:rPr>
              <a:t>4 </a:t>
            </a:r>
            <a:r>
              <a:rPr lang="en-GB" sz="1600" b="0" i="0" dirty="0">
                <a:solidFill>
                  <a:srgbClr val="000000"/>
                </a:solidFill>
                <a:effectLst/>
                <a:latin typeface="Comic Sans MS" panose="030F0702030302020204" pitchFamily="66" charset="0"/>
              </a:rPr>
              <a:t>Another time Jesus began teaching by the lake, and a large crowd gathered around him. He got into a boat so that he could sit and teach from the lake. All the people stayed on the shore near the water. </a:t>
            </a:r>
            <a:r>
              <a:rPr lang="en-GB" sz="1600" b="1" i="0" baseline="30000" dirty="0">
                <a:solidFill>
                  <a:srgbClr val="000000"/>
                </a:solidFill>
                <a:effectLst/>
                <a:latin typeface="Comic Sans MS" panose="030F0702030302020204" pitchFamily="66" charset="0"/>
              </a:rPr>
              <a:t>2 </a:t>
            </a:r>
            <a:r>
              <a:rPr lang="en-GB" sz="1600" b="0" i="0" dirty="0">
                <a:solidFill>
                  <a:srgbClr val="000000"/>
                </a:solidFill>
                <a:effectLst/>
                <a:latin typeface="Comic Sans MS" panose="030F0702030302020204" pitchFamily="66" charset="0"/>
              </a:rPr>
              <a:t>Jesus used stories to teach them many things. One of his lessons included this story:</a:t>
            </a:r>
          </a:p>
          <a:p>
            <a:pPr algn="l"/>
            <a:r>
              <a:rPr lang="en-GB" sz="1600" b="1" i="0" baseline="30000" dirty="0">
                <a:solidFill>
                  <a:srgbClr val="000000"/>
                </a:solidFill>
                <a:effectLst/>
                <a:latin typeface="Comic Sans MS" panose="030F0702030302020204" pitchFamily="66" charset="0"/>
              </a:rPr>
              <a:t>3 </a:t>
            </a:r>
            <a:r>
              <a:rPr lang="en-GB" sz="1600" b="0" i="0" dirty="0">
                <a:solidFill>
                  <a:srgbClr val="000000"/>
                </a:solidFill>
                <a:effectLst/>
                <a:latin typeface="Comic Sans MS" panose="030F0702030302020204" pitchFamily="66" charset="0"/>
              </a:rPr>
              <a:t>“Listen! A farmer went out to sow seed. </a:t>
            </a:r>
            <a:r>
              <a:rPr lang="en-GB" sz="1600" b="1" i="0" baseline="30000" dirty="0">
                <a:solidFill>
                  <a:srgbClr val="000000"/>
                </a:solidFill>
                <a:effectLst/>
                <a:latin typeface="Comic Sans MS" panose="030F0702030302020204" pitchFamily="66" charset="0"/>
              </a:rPr>
              <a:t>4 </a:t>
            </a:r>
            <a:r>
              <a:rPr lang="en-GB" sz="1600" b="0" i="0" dirty="0">
                <a:solidFill>
                  <a:srgbClr val="000000"/>
                </a:solidFill>
                <a:effectLst/>
                <a:latin typeface="Comic Sans MS" panose="030F0702030302020204" pitchFamily="66" charset="0"/>
              </a:rPr>
              <a:t>While he was scattering the seed, some of it fell by the road. The birds came and ate all that seed. </a:t>
            </a:r>
            <a:r>
              <a:rPr lang="en-GB" sz="1600" b="1" i="0" baseline="30000" dirty="0">
                <a:solidFill>
                  <a:srgbClr val="000000"/>
                </a:solidFill>
                <a:effectLst/>
                <a:latin typeface="Comic Sans MS" panose="030F0702030302020204" pitchFamily="66" charset="0"/>
              </a:rPr>
              <a:t>5 </a:t>
            </a:r>
            <a:r>
              <a:rPr lang="en-GB" sz="1600" b="0" i="0" dirty="0">
                <a:solidFill>
                  <a:srgbClr val="000000"/>
                </a:solidFill>
                <a:effectLst/>
                <a:latin typeface="Comic Sans MS" panose="030F0702030302020204" pitchFamily="66" charset="0"/>
              </a:rPr>
              <a:t>Other seed fell on rocky ground, where there was not enough dirt. It grew quickly there because the soil was not deep. </a:t>
            </a:r>
            <a:r>
              <a:rPr lang="en-GB" sz="1600" b="1" i="0" baseline="30000" dirty="0">
                <a:solidFill>
                  <a:srgbClr val="000000"/>
                </a:solidFill>
                <a:effectLst/>
                <a:latin typeface="Comic Sans MS" panose="030F0702030302020204" pitchFamily="66" charset="0"/>
              </a:rPr>
              <a:t>6 </a:t>
            </a:r>
            <a:r>
              <a:rPr lang="en-GB" sz="1600" b="0" i="0" dirty="0">
                <a:solidFill>
                  <a:srgbClr val="000000"/>
                </a:solidFill>
                <a:effectLst/>
                <a:latin typeface="Comic Sans MS" panose="030F0702030302020204" pitchFamily="66" charset="0"/>
              </a:rPr>
              <a:t>But then the sun rose and the plants were burned. They died because they did not have deep roots. </a:t>
            </a:r>
            <a:r>
              <a:rPr lang="en-GB" sz="1600" b="1" i="0" baseline="30000" dirty="0">
                <a:solidFill>
                  <a:srgbClr val="000000"/>
                </a:solidFill>
                <a:effectLst/>
                <a:latin typeface="Comic Sans MS" panose="030F0702030302020204" pitchFamily="66" charset="0"/>
              </a:rPr>
              <a:t>7 </a:t>
            </a:r>
            <a:r>
              <a:rPr lang="en-GB" sz="1600" b="0" i="0" dirty="0">
                <a:solidFill>
                  <a:srgbClr val="000000"/>
                </a:solidFill>
                <a:effectLst/>
                <a:latin typeface="Comic Sans MS" panose="030F0702030302020204" pitchFamily="66" charset="0"/>
              </a:rPr>
              <a:t>Some other seed fell among thorny weeds. The weeds grew and stopped the good plants from growing. So they did not make grain. </a:t>
            </a:r>
            <a:r>
              <a:rPr lang="en-GB" sz="1600" b="1" i="0" baseline="30000" dirty="0">
                <a:solidFill>
                  <a:srgbClr val="000000"/>
                </a:solidFill>
                <a:effectLst/>
                <a:latin typeface="Comic Sans MS" panose="030F0702030302020204" pitchFamily="66" charset="0"/>
              </a:rPr>
              <a:t>8 </a:t>
            </a:r>
            <a:r>
              <a:rPr lang="en-GB" sz="1600" b="0" i="0" dirty="0">
                <a:solidFill>
                  <a:srgbClr val="000000"/>
                </a:solidFill>
                <a:effectLst/>
                <a:latin typeface="Comic Sans MS" panose="030F0702030302020204" pitchFamily="66" charset="0"/>
              </a:rPr>
              <a:t>But some of the seed fell on good ground. There it began to grow, and it made grain. Some plants made 30 times more grain, some 60 times more, and some 100 times more.”</a:t>
            </a:r>
          </a:p>
          <a:p>
            <a:pPr algn="l"/>
            <a:r>
              <a:rPr lang="en-GB" sz="1600" b="1" i="0" baseline="30000" dirty="0">
                <a:solidFill>
                  <a:srgbClr val="000000"/>
                </a:solidFill>
                <a:effectLst/>
                <a:latin typeface="Comic Sans MS" panose="030F0702030302020204" pitchFamily="66" charset="0"/>
              </a:rPr>
              <a:t>9 </a:t>
            </a:r>
            <a:r>
              <a:rPr lang="en-GB" sz="1600" b="0" i="0" dirty="0">
                <a:solidFill>
                  <a:srgbClr val="000000"/>
                </a:solidFill>
                <a:effectLst/>
                <a:latin typeface="Comic Sans MS" panose="030F0702030302020204" pitchFamily="66" charset="0"/>
              </a:rPr>
              <a:t>Then Jesus said, “You people who hear me, listen!”</a:t>
            </a:r>
            <a:endParaRPr lang="en-GB" sz="1600" b="1" dirty="0">
              <a:latin typeface="Comic Sans MS" panose="030F0702030302020204" pitchFamily="66" charset="0"/>
              <a:ea typeface="Calibri" panose="020F0502020204030204" pitchFamily="34" charset="0"/>
              <a:cs typeface="Times New Roman" panose="02020603050405020304" pitchFamily="18" charset="0"/>
            </a:endParaRPr>
          </a:p>
          <a:p>
            <a:pPr>
              <a:lnSpc>
                <a:spcPct val="115000"/>
              </a:lnSpc>
              <a:spcAft>
                <a:spcPts val="1000"/>
              </a:spcAft>
            </a:pPr>
            <a:r>
              <a:rPr lang="en-GB" sz="1600" b="1" dirty="0">
                <a:latin typeface="Comic Sans MS" panose="030F0702030302020204" pitchFamily="66" charset="0"/>
                <a:ea typeface="Calibri" panose="020F0502020204030204" pitchFamily="34" charset="0"/>
                <a:cs typeface="Times New Roman" panose="02020603050405020304" pitchFamily="18" charset="0"/>
              </a:rPr>
              <a:t>Mark 4</a:t>
            </a:r>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 15:1-9</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4400" i="1"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1427588" y="5869668"/>
            <a:ext cx="764412" cy="98833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what Jesus was trying to teach in this parable?</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6250433" y="2870594"/>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lumMod val="75000"/>
                  </a:schemeClr>
                </a:solidFill>
                <a:latin typeface="Century Gothic" panose="020B0502020202020204" pitchFamily="34" charset="0"/>
              </a:rPr>
              <a:t>What did Jesus mean when he said, “You people who hear me, listen?”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why Jesus told this story…</a:t>
            </a:r>
          </a:p>
        </p:txBody>
      </p:sp>
      <p:sp>
        <p:nvSpPr>
          <p:cNvPr id="3" name="Speech Bubble: Oval 2">
            <a:extLst>
              <a:ext uri="{FF2B5EF4-FFF2-40B4-BE49-F238E27FC236}">
                <a16:creationId xmlns:a16="http://schemas.microsoft.com/office/drawing/2014/main" id="{D167E862-11C4-478B-B882-C0730560610D}"/>
              </a:ext>
            </a:extLst>
          </p:cNvPr>
          <p:cNvSpPr/>
          <p:nvPr/>
        </p:nvSpPr>
        <p:spPr>
          <a:xfrm>
            <a:off x="7751135" y="3094074"/>
            <a:ext cx="4048979" cy="2360428"/>
          </a:xfrm>
          <a:prstGeom prst="wedgeEllipseCallout">
            <a:avLst>
              <a:gd name="adj1" fmla="val -63374"/>
              <a:gd name="adj2" fmla="val 71059"/>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2060"/>
                </a:solidFill>
                <a:latin typeface="Century Gothic" panose="020B0502020202020204" pitchFamily="34" charset="0"/>
              </a:rPr>
              <a:t>Have a think about what He was trying to say.</a:t>
            </a:r>
            <a:endParaRPr lang="en-GB" sz="2400" dirty="0">
              <a:latin typeface="Century Gothic" panose="020B0502020202020204" pitchFamily="34" charset="0"/>
            </a:endParaRPr>
          </a:p>
        </p:txBody>
      </p:sp>
    </p:spTree>
    <p:extLst>
      <p:ext uri="{BB962C8B-B14F-4D97-AF65-F5344CB8AC3E}">
        <p14:creationId xmlns:p14="http://schemas.microsoft.com/office/powerpoint/2010/main" val="66837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r>
              <a:rPr lang="en-GB" sz="1600" b="0" i="0" dirty="0">
                <a:solidFill>
                  <a:srgbClr val="222222"/>
                </a:solidFill>
                <a:effectLst/>
                <a:latin typeface="Comic Sans MS" panose="030F0702030302020204" pitchFamily="66" charset="0"/>
              </a:rPr>
              <a:t>Dear God,</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Thank you for stories.</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A story can be like a seed,</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it can grow in our minds,</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helping us to think and feel differently.</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Let your good story -</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of people living for each other,</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sharing with each other,</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caring for each other -</a:t>
            </a:r>
            <a:br>
              <a:rPr lang="en-GB" sz="1600" dirty="0">
                <a:latin typeface="Comic Sans MS" panose="030F0702030302020204" pitchFamily="66" charset="0"/>
              </a:rPr>
            </a:br>
            <a:r>
              <a:rPr lang="en-GB" sz="1600" b="0" i="0" dirty="0">
                <a:solidFill>
                  <a:srgbClr val="222222"/>
                </a:solidFill>
                <a:effectLst/>
                <a:latin typeface="Comic Sans MS" panose="030F0702030302020204" pitchFamily="66" charset="0"/>
              </a:rPr>
              <a:t>let this good story grow and grow in me.</a:t>
            </a:r>
            <a:br>
              <a:rPr lang="en-GB" sz="1600" dirty="0">
                <a:latin typeface="Comic Sans MS" panose="030F0702030302020204" pitchFamily="66" charset="0"/>
              </a:rPr>
            </a:br>
            <a:r>
              <a:rPr lang="en-GB" sz="1600" b="1" i="0" dirty="0">
                <a:solidFill>
                  <a:srgbClr val="222222"/>
                </a:solidFill>
                <a:effectLst/>
                <a:latin typeface="Comic Sans MS" panose="030F0702030302020204" pitchFamily="66" charset="0"/>
              </a:rPr>
              <a:t>Amen.</a:t>
            </a:r>
            <a:endParaRPr lang="en-GB" sz="1600" b="1" dirty="0">
              <a:latin typeface="Comic Sans MS" panose="030F0702030302020204" pitchFamily="66"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132802" y="4675866"/>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Sower – Making sense the parable Today. </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117876" y="2308594"/>
            <a:ext cx="10181496" cy="5366597"/>
          </a:xfrm>
          <a:prstGeom prst="rect">
            <a:avLst/>
          </a:prstGeom>
          <a:noFill/>
        </p:spPr>
        <p:txBody>
          <a:bodyPr wrap="square" rtlCol="0">
            <a:spAutoFit/>
          </a:bodyPr>
          <a:lstStyle/>
          <a:p>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Read or Watch </a:t>
            </a:r>
            <a:r>
              <a:rPr lang="en-GB" dirty="0">
                <a:solidFill>
                  <a:srgbClr val="0070C0"/>
                </a:solidFill>
                <a:latin typeface="Comic Sans MS" panose="030F0702030302020204" pitchFamily="66" charset="0"/>
                <a:hlinkClick r:id="rId3">
                  <a:extLst>
                    <a:ext uri="{A12FA001-AC4F-418D-AE19-62706E023703}">
                      <ahyp:hlinkClr xmlns:ahyp="http://schemas.microsoft.com/office/drawing/2018/hyperlinkcolor" val="tx"/>
                    </a:ext>
                  </a:extLst>
                </a:hlinkClick>
              </a:rPr>
              <a:t>Parable of the Sower (max7.org)</a:t>
            </a:r>
            <a:r>
              <a:rPr lang="en-GB" dirty="0">
                <a:solidFill>
                  <a:srgbClr val="0070C0"/>
                </a:solidFill>
                <a:latin typeface="Comic Sans MS" panose="030F0702030302020204" pitchFamily="66" charset="0"/>
              </a:rPr>
              <a:t> </a:t>
            </a:r>
            <a:endParaRPr lang="en-GB" b="1"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1600" b="1" i="0" u="sng" dirty="0">
                <a:solidFill>
                  <a:srgbClr val="000000"/>
                </a:solidFill>
                <a:effectLst/>
                <a:latin typeface="Comic Sans MS" panose="030F0702030302020204" pitchFamily="66" charset="0"/>
              </a:rPr>
              <a:t>The parable of the sower</a:t>
            </a:r>
          </a:p>
          <a:p>
            <a:endParaRPr lang="en-GB" sz="1600" b="1" i="0" u="sng" dirty="0">
              <a:solidFill>
                <a:srgbClr val="000000"/>
              </a:solidFill>
              <a:effectLst/>
              <a:latin typeface="Comic Sans MS" panose="030F0702030302020204" pitchFamily="66" charset="0"/>
            </a:endParaRPr>
          </a:p>
          <a:p>
            <a:pPr algn="l"/>
            <a:r>
              <a:rPr lang="en-GB" sz="1600" b="1" i="0" dirty="0">
                <a:solidFill>
                  <a:srgbClr val="000000"/>
                </a:solidFill>
                <a:effectLst/>
                <a:latin typeface="Comic Sans MS" panose="030F0702030302020204" pitchFamily="66" charset="0"/>
              </a:rPr>
              <a:t>4 </a:t>
            </a:r>
            <a:r>
              <a:rPr lang="en-GB" sz="1600" b="0" i="0" dirty="0">
                <a:solidFill>
                  <a:srgbClr val="000000"/>
                </a:solidFill>
                <a:effectLst/>
                <a:latin typeface="Comic Sans MS" panose="030F0702030302020204" pitchFamily="66" charset="0"/>
              </a:rPr>
              <a:t>Another time Jesus began teaching by the lake, and a large crowd gathered around him. He got into a boat so that he could sit and teach from the lake. All the people stayed on the shore near the water. </a:t>
            </a:r>
            <a:r>
              <a:rPr lang="en-GB" sz="1600" b="1" i="0" baseline="30000" dirty="0">
                <a:solidFill>
                  <a:srgbClr val="000000"/>
                </a:solidFill>
                <a:effectLst/>
                <a:latin typeface="Comic Sans MS" panose="030F0702030302020204" pitchFamily="66" charset="0"/>
              </a:rPr>
              <a:t>2 </a:t>
            </a:r>
            <a:r>
              <a:rPr lang="en-GB" sz="1600" b="0" i="0" dirty="0">
                <a:solidFill>
                  <a:srgbClr val="000000"/>
                </a:solidFill>
                <a:effectLst/>
                <a:latin typeface="Comic Sans MS" panose="030F0702030302020204" pitchFamily="66" charset="0"/>
              </a:rPr>
              <a:t>Jesus used stories to teach them many things. One of his lessons included this story:</a:t>
            </a:r>
          </a:p>
          <a:p>
            <a:pPr algn="l"/>
            <a:r>
              <a:rPr lang="en-GB" sz="1600" b="1" i="0" baseline="30000" dirty="0">
                <a:solidFill>
                  <a:srgbClr val="000000"/>
                </a:solidFill>
                <a:effectLst/>
                <a:latin typeface="Comic Sans MS" panose="030F0702030302020204" pitchFamily="66" charset="0"/>
              </a:rPr>
              <a:t>3 </a:t>
            </a:r>
            <a:r>
              <a:rPr lang="en-GB" sz="1600" b="0" i="0" dirty="0">
                <a:solidFill>
                  <a:srgbClr val="000000"/>
                </a:solidFill>
                <a:effectLst/>
                <a:latin typeface="Comic Sans MS" panose="030F0702030302020204" pitchFamily="66" charset="0"/>
              </a:rPr>
              <a:t>“Listen! A farmer went out to sow seed. </a:t>
            </a:r>
            <a:r>
              <a:rPr lang="en-GB" sz="1600" b="1" i="0" baseline="30000" dirty="0">
                <a:solidFill>
                  <a:srgbClr val="000000"/>
                </a:solidFill>
                <a:effectLst/>
                <a:latin typeface="Comic Sans MS" panose="030F0702030302020204" pitchFamily="66" charset="0"/>
              </a:rPr>
              <a:t>4 </a:t>
            </a:r>
            <a:r>
              <a:rPr lang="en-GB" sz="1600" b="0" i="0" dirty="0">
                <a:solidFill>
                  <a:srgbClr val="000000"/>
                </a:solidFill>
                <a:effectLst/>
                <a:latin typeface="Comic Sans MS" panose="030F0702030302020204" pitchFamily="66" charset="0"/>
              </a:rPr>
              <a:t>While he was scattering the seed, some of it fell by the road. The birds came and ate all that seed. </a:t>
            </a:r>
            <a:r>
              <a:rPr lang="en-GB" sz="1600" b="1" i="0" baseline="30000" dirty="0">
                <a:solidFill>
                  <a:srgbClr val="000000"/>
                </a:solidFill>
                <a:effectLst/>
                <a:latin typeface="Comic Sans MS" panose="030F0702030302020204" pitchFamily="66" charset="0"/>
              </a:rPr>
              <a:t>5 </a:t>
            </a:r>
            <a:r>
              <a:rPr lang="en-GB" sz="1600" b="0" i="0" dirty="0">
                <a:solidFill>
                  <a:srgbClr val="000000"/>
                </a:solidFill>
                <a:effectLst/>
                <a:latin typeface="Comic Sans MS" panose="030F0702030302020204" pitchFamily="66" charset="0"/>
              </a:rPr>
              <a:t>Other seed fell on rocky ground, where there was not enough dirt. It grew quickly there because the soil was not deep. </a:t>
            </a:r>
            <a:r>
              <a:rPr lang="en-GB" sz="1600" b="1" i="0" baseline="30000" dirty="0">
                <a:solidFill>
                  <a:srgbClr val="000000"/>
                </a:solidFill>
                <a:effectLst/>
                <a:latin typeface="Comic Sans MS" panose="030F0702030302020204" pitchFamily="66" charset="0"/>
              </a:rPr>
              <a:t>6 </a:t>
            </a:r>
            <a:r>
              <a:rPr lang="en-GB" sz="1600" b="0" i="0" dirty="0">
                <a:solidFill>
                  <a:srgbClr val="000000"/>
                </a:solidFill>
                <a:effectLst/>
                <a:latin typeface="Comic Sans MS" panose="030F0702030302020204" pitchFamily="66" charset="0"/>
              </a:rPr>
              <a:t>But then the sun rose and the plants were burned. They died because they did not have deep roots. </a:t>
            </a:r>
            <a:r>
              <a:rPr lang="en-GB" sz="1600" b="1" i="0" baseline="30000" dirty="0">
                <a:solidFill>
                  <a:srgbClr val="000000"/>
                </a:solidFill>
                <a:effectLst/>
                <a:latin typeface="Comic Sans MS" panose="030F0702030302020204" pitchFamily="66" charset="0"/>
              </a:rPr>
              <a:t>7 </a:t>
            </a:r>
            <a:r>
              <a:rPr lang="en-GB" sz="1600" b="0" i="0" dirty="0">
                <a:solidFill>
                  <a:srgbClr val="000000"/>
                </a:solidFill>
                <a:effectLst/>
                <a:latin typeface="Comic Sans MS" panose="030F0702030302020204" pitchFamily="66" charset="0"/>
              </a:rPr>
              <a:t>Some other seed fell among thorny weeds. The weeds grew and stopped the good plants from growing. So they did not make grain. </a:t>
            </a:r>
            <a:r>
              <a:rPr lang="en-GB" sz="1600" b="1" i="0" baseline="30000" dirty="0">
                <a:solidFill>
                  <a:srgbClr val="000000"/>
                </a:solidFill>
                <a:effectLst/>
                <a:latin typeface="Comic Sans MS" panose="030F0702030302020204" pitchFamily="66" charset="0"/>
              </a:rPr>
              <a:t>8 </a:t>
            </a:r>
            <a:r>
              <a:rPr lang="en-GB" sz="1600" b="0" i="0" dirty="0">
                <a:solidFill>
                  <a:srgbClr val="000000"/>
                </a:solidFill>
                <a:effectLst/>
                <a:latin typeface="Comic Sans MS" panose="030F0702030302020204" pitchFamily="66" charset="0"/>
              </a:rPr>
              <a:t>But some of the seed fell on good ground. There it began to grow, and it made grain. Some plants made 30 times more grain, some 60 times more, and some 100 times more.”</a:t>
            </a:r>
          </a:p>
          <a:p>
            <a:pPr algn="l"/>
            <a:r>
              <a:rPr lang="en-GB" sz="1600" b="1" i="0" baseline="30000" dirty="0">
                <a:solidFill>
                  <a:srgbClr val="000000"/>
                </a:solidFill>
                <a:effectLst/>
                <a:latin typeface="Comic Sans MS" panose="030F0702030302020204" pitchFamily="66" charset="0"/>
              </a:rPr>
              <a:t>9 </a:t>
            </a:r>
            <a:r>
              <a:rPr lang="en-GB" sz="1600" b="0" i="0" dirty="0">
                <a:solidFill>
                  <a:srgbClr val="000000"/>
                </a:solidFill>
                <a:effectLst/>
                <a:latin typeface="Comic Sans MS" panose="030F0702030302020204" pitchFamily="66" charset="0"/>
              </a:rPr>
              <a:t>Then Jesus said, “You people who hear me, listen!”</a:t>
            </a:r>
            <a:endParaRPr lang="en-GB" sz="1600" b="1" dirty="0">
              <a:latin typeface="Comic Sans MS" panose="030F0702030302020204" pitchFamily="66" charset="0"/>
              <a:ea typeface="Calibri" panose="020F0502020204030204" pitchFamily="34" charset="0"/>
              <a:cs typeface="Times New Roman" panose="02020603050405020304" pitchFamily="18" charset="0"/>
            </a:endParaRPr>
          </a:p>
          <a:p>
            <a:pPr>
              <a:lnSpc>
                <a:spcPct val="115000"/>
              </a:lnSpc>
              <a:spcAft>
                <a:spcPts val="1000"/>
              </a:spcAft>
            </a:pPr>
            <a:r>
              <a:rPr lang="en-GB" sz="1600" b="1" dirty="0">
                <a:latin typeface="Comic Sans MS" panose="030F0702030302020204" pitchFamily="66" charset="0"/>
                <a:ea typeface="Calibri" panose="020F0502020204030204" pitchFamily="34" charset="0"/>
                <a:cs typeface="Times New Roman" panose="02020603050405020304" pitchFamily="18" charset="0"/>
              </a:rPr>
              <a:t>Mark 4</a:t>
            </a:r>
            <a:r>
              <a:rPr lang="en-GB" sz="1600" b="1" dirty="0">
                <a:effectLst/>
                <a:latin typeface="Comic Sans MS" panose="030F0702030302020204" pitchFamily="66" charset="0"/>
                <a:ea typeface="Calibri" panose="020F0502020204030204" pitchFamily="34" charset="0"/>
                <a:cs typeface="Times New Roman" panose="02020603050405020304" pitchFamily="18" charset="0"/>
              </a:rPr>
              <a:t> 15:1-9</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4400" i="1"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4"/>
          <a:stretch>
            <a:fillRect/>
          </a:stretch>
        </p:blipFill>
        <p:spPr>
          <a:xfrm>
            <a:off x="11427588" y="5869668"/>
            <a:ext cx="764412" cy="988332"/>
          </a:xfrm>
          <a:prstGeom prst="rect">
            <a:avLst/>
          </a:prstGeom>
        </p:spPr>
      </p:pic>
    </p:spTree>
    <p:extLst>
      <p:ext uri="{BB962C8B-B14F-4D97-AF65-F5344CB8AC3E}">
        <p14:creationId xmlns:p14="http://schemas.microsoft.com/office/powerpoint/2010/main" val="1870892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PAIRED TALK:</a:t>
            </a:r>
          </a:p>
          <a:p>
            <a:pPr algn="ctr"/>
            <a:r>
              <a:rPr lang="en-GB" sz="4400" b="1" dirty="0">
                <a:latin typeface="Century Gothic" panose="020B0502020202020204" pitchFamily="34" charset="0"/>
              </a:rPr>
              <a:t>Why do you think Jesus told this story?</a:t>
            </a:r>
          </a:p>
          <a:p>
            <a:pPr algn="ctr"/>
            <a:r>
              <a:rPr lang="en-GB" sz="4400" b="1" dirty="0">
                <a:latin typeface="Century Gothic" panose="020B0502020202020204" pitchFamily="34" charset="0"/>
              </a:rPr>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1397719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sp>
        <p:nvSpPr>
          <p:cNvPr id="25" name="Rectangle: Rounded Corners 24">
            <a:extLst>
              <a:ext uri="{FF2B5EF4-FFF2-40B4-BE49-F238E27FC236}">
                <a16:creationId xmlns:a16="http://schemas.microsoft.com/office/drawing/2014/main" id="{95918BC9-7300-4A91-B404-B8C6ACB8AB10}"/>
              </a:ext>
            </a:extLst>
          </p:cNvPr>
          <p:cNvSpPr/>
          <p:nvPr/>
        </p:nvSpPr>
        <p:spPr>
          <a:xfrm>
            <a:off x="446533" y="4379708"/>
            <a:ext cx="10338292" cy="140768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latin typeface="Century Gothic" panose="020B0502020202020204" pitchFamily="34" charset="0"/>
              </a:rPr>
              <a:t>This week’s parable was used by Jesus, to help Christians think about how they respond God’s messages.  You may find it helpful to think about what sort of listener you are, and how you respond to messages around you. </a:t>
            </a:r>
          </a:p>
          <a:p>
            <a:pPr algn="ctr"/>
            <a:endParaRPr lang="en-GB" sz="2000" dirty="0">
              <a:latin typeface="Century Gothic" panose="020B0502020202020204" pitchFamily="34" charset="0"/>
            </a:endParaRPr>
          </a:p>
        </p:txBody>
      </p:sp>
      <p:sp>
        <p:nvSpPr>
          <p:cNvPr id="26" name="Rectangle: Rounded Corners 25">
            <a:extLst>
              <a:ext uri="{FF2B5EF4-FFF2-40B4-BE49-F238E27FC236}">
                <a16:creationId xmlns:a16="http://schemas.microsoft.com/office/drawing/2014/main" id="{35C564DF-5D97-4952-B0E2-D96498AF345B}"/>
              </a:ext>
            </a:extLst>
          </p:cNvPr>
          <p:cNvSpPr/>
          <p:nvPr/>
        </p:nvSpPr>
        <p:spPr>
          <a:xfrm>
            <a:off x="2874887" y="89930"/>
            <a:ext cx="5872631" cy="60001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latin typeface="Comic Sans MS" panose="030F0702030302020204" pitchFamily="66" charset="0"/>
              </a:rPr>
              <a:t>What sort of listener am I?</a:t>
            </a:r>
          </a:p>
        </p:txBody>
      </p:sp>
      <p:pic>
        <p:nvPicPr>
          <p:cNvPr id="4" name="Picture 3">
            <a:extLst>
              <a:ext uri="{FF2B5EF4-FFF2-40B4-BE49-F238E27FC236}">
                <a16:creationId xmlns:a16="http://schemas.microsoft.com/office/drawing/2014/main" id="{68BB27F3-ACF1-4B40-86D7-317D1E26E61E}"/>
              </a:ext>
            </a:extLst>
          </p:cNvPr>
          <p:cNvPicPr>
            <a:picLocks noChangeAspect="1"/>
          </p:cNvPicPr>
          <p:nvPr/>
        </p:nvPicPr>
        <p:blipFill>
          <a:blip r:embed="rId4"/>
          <a:stretch>
            <a:fillRect/>
          </a:stretch>
        </p:blipFill>
        <p:spPr>
          <a:xfrm>
            <a:off x="446533" y="834365"/>
            <a:ext cx="4314310" cy="3437339"/>
          </a:xfrm>
          <a:prstGeom prst="rect">
            <a:avLst/>
          </a:prstGeom>
        </p:spPr>
      </p:pic>
      <p:sp>
        <p:nvSpPr>
          <p:cNvPr id="7" name="TextBox 6">
            <a:extLst>
              <a:ext uri="{FF2B5EF4-FFF2-40B4-BE49-F238E27FC236}">
                <a16:creationId xmlns:a16="http://schemas.microsoft.com/office/drawing/2014/main" id="{2BC4BDA0-1AF7-4230-8FF3-E27BB19981AE}"/>
              </a:ext>
            </a:extLst>
          </p:cNvPr>
          <p:cNvSpPr txBox="1"/>
          <p:nvPr/>
        </p:nvSpPr>
        <p:spPr>
          <a:xfrm>
            <a:off x="5517543" y="1210735"/>
            <a:ext cx="4860235" cy="2585323"/>
          </a:xfrm>
          <a:prstGeom prst="rect">
            <a:avLst/>
          </a:prstGeom>
          <a:solidFill>
            <a:schemeClr val="accent5">
              <a:lumMod val="40000"/>
              <a:lumOff val="60000"/>
            </a:schemeClr>
          </a:solidFill>
          <a:ln>
            <a:solidFill>
              <a:schemeClr val="accent3"/>
            </a:solidFill>
          </a:ln>
        </p:spPr>
        <p:txBody>
          <a:bodyPr wrap="square" rtlCol="0">
            <a:spAutoFit/>
          </a:bodyPr>
          <a:lstStyle/>
          <a:p>
            <a:pPr algn="ctr"/>
            <a:r>
              <a:rPr lang="en-GB" dirty="0">
                <a:latin typeface="Comic Sans MS" panose="030F0702030302020204" pitchFamily="66" charset="0"/>
              </a:rPr>
              <a:t>The seeds in this parable are used by Jesus to show how some people respond to the word of God. </a:t>
            </a:r>
          </a:p>
          <a:p>
            <a:pPr algn="ctr"/>
            <a:endParaRPr lang="en-GB" dirty="0">
              <a:latin typeface="Comic Sans MS" panose="030F0702030302020204" pitchFamily="66" charset="0"/>
            </a:endParaRPr>
          </a:p>
          <a:p>
            <a:pPr algn="ctr"/>
            <a:r>
              <a:rPr lang="en-GB" dirty="0">
                <a:latin typeface="Comic Sans MS" panose="030F0702030302020204" pitchFamily="66" charset="0"/>
              </a:rPr>
              <a:t>Are there times when you might hear a message but respond like this? </a:t>
            </a:r>
          </a:p>
          <a:p>
            <a:pPr algn="ctr"/>
            <a:endParaRPr lang="en-GB" dirty="0">
              <a:latin typeface="Comic Sans MS" panose="030F0702030302020204" pitchFamily="66" charset="0"/>
            </a:endParaRPr>
          </a:p>
          <a:p>
            <a:pPr algn="ctr"/>
            <a:r>
              <a:rPr lang="en-GB" dirty="0">
                <a:latin typeface="Comic Sans MS" panose="030F0702030302020204" pitchFamily="66" charset="0"/>
              </a:rPr>
              <a:t>Think about what happened at this time. </a:t>
            </a:r>
          </a:p>
          <a:p>
            <a:pPr algn="ctr"/>
            <a:endParaRPr lang="en-GB" dirty="0">
              <a:latin typeface="Comic Sans MS" panose="030F0702030302020204" pitchFamily="66" charset="0"/>
            </a:endParaRPr>
          </a:p>
        </p:txBody>
      </p:sp>
    </p:spTree>
    <p:extLst>
      <p:ext uri="{BB962C8B-B14F-4D97-AF65-F5344CB8AC3E}">
        <p14:creationId xmlns:p14="http://schemas.microsoft.com/office/powerpoint/2010/main" val="427217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sp>
        <p:nvSpPr>
          <p:cNvPr id="25" name="Rectangle: Rounded Corners 24">
            <a:extLst>
              <a:ext uri="{FF2B5EF4-FFF2-40B4-BE49-F238E27FC236}">
                <a16:creationId xmlns:a16="http://schemas.microsoft.com/office/drawing/2014/main" id="{95918BC9-7300-4A91-B404-B8C6ACB8AB10}"/>
              </a:ext>
            </a:extLst>
          </p:cNvPr>
          <p:cNvSpPr/>
          <p:nvPr/>
        </p:nvSpPr>
        <p:spPr>
          <a:xfrm>
            <a:off x="446533" y="4379708"/>
            <a:ext cx="10338292" cy="140768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latin typeface="Century Gothic" panose="020B0502020202020204" pitchFamily="34" charset="0"/>
              </a:rPr>
              <a:t>This week’s parable was used by Jesus, to help Christians think about how they respond God’s messages.  You may find it helpful to think about what sort of listener you are, and how you respond to messages around you. </a:t>
            </a:r>
          </a:p>
          <a:p>
            <a:pPr algn="ctr"/>
            <a:endParaRPr lang="en-GB" sz="2000" dirty="0">
              <a:latin typeface="Century Gothic" panose="020B0502020202020204" pitchFamily="34" charset="0"/>
            </a:endParaRPr>
          </a:p>
        </p:txBody>
      </p:sp>
      <p:sp>
        <p:nvSpPr>
          <p:cNvPr id="26" name="Rectangle: Rounded Corners 25">
            <a:extLst>
              <a:ext uri="{FF2B5EF4-FFF2-40B4-BE49-F238E27FC236}">
                <a16:creationId xmlns:a16="http://schemas.microsoft.com/office/drawing/2014/main" id="{35C564DF-5D97-4952-B0E2-D96498AF345B}"/>
              </a:ext>
            </a:extLst>
          </p:cNvPr>
          <p:cNvSpPr/>
          <p:nvPr/>
        </p:nvSpPr>
        <p:spPr>
          <a:xfrm>
            <a:off x="2874887" y="89930"/>
            <a:ext cx="5872631" cy="60001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latin typeface="Comic Sans MS" panose="030F0702030302020204" pitchFamily="66" charset="0"/>
              </a:rPr>
              <a:t>What sort of listener am I?</a:t>
            </a:r>
          </a:p>
        </p:txBody>
      </p:sp>
      <p:sp>
        <p:nvSpPr>
          <p:cNvPr id="7" name="TextBox 6">
            <a:extLst>
              <a:ext uri="{FF2B5EF4-FFF2-40B4-BE49-F238E27FC236}">
                <a16:creationId xmlns:a16="http://schemas.microsoft.com/office/drawing/2014/main" id="{2BC4BDA0-1AF7-4230-8FF3-E27BB19981AE}"/>
              </a:ext>
            </a:extLst>
          </p:cNvPr>
          <p:cNvSpPr txBox="1"/>
          <p:nvPr/>
        </p:nvSpPr>
        <p:spPr>
          <a:xfrm>
            <a:off x="5517543" y="1210735"/>
            <a:ext cx="4860235" cy="2585323"/>
          </a:xfrm>
          <a:prstGeom prst="rect">
            <a:avLst/>
          </a:prstGeom>
          <a:solidFill>
            <a:schemeClr val="accent5">
              <a:lumMod val="40000"/>
              <a:lumOff val="60000"/>
            </a:schemeClr>
          </a:solidFill>
          <a:ln>
            <a:solidFill>
              <a:schemeClr val="accent3"/>
            </a:solidFill>
          </a:ln>
        </p:spPr>
        <p:txBody>
          <a:bodyPr wrap="square" rtlCol="0">
            <a:spAutoFit/>
          </a:bodyPr>
          <a:lstStyle/>
          <a:p>
            <a:pPr algn="ctr"/>
            <a:r>
              <a:rPr lang="en-GB" dirty="0">
                <a:latin typeface="Comic Sans MS" panose="030F0702030302020204" pitchFamily="66" charset="0"/>
              </a:rPr>
              <a:t>The seeds in this parable are used by Jesus to show how some people respond to the word of God. </a:t>
            </a:r>
          </a:p>
          <a:p>
            <a:pPr algn="ctr"/>
            <a:endParaRPr lang="en-GB" dirty="0">
              <a:latin typeface="Comic Sans MS" panose="030F0702030302020204" pitchFamily="66" charset="0"/>
            </a:endParaRPr>
          </a:p>
          <a:p>
            <a:pPr algn="ctr"/>
            <a:r>
              <a:rPr lang="en-GB" dirty="0">
                <a:latin typeface="Comic Sans MS" panose="030F0702030302020204" pitchFamily="66" charset="0"/>
              </a:rPr>
              <a:t>Are there times when you might hear a message but respond like this? </a:t>
            </a:r>
          </a:p>
          <a:p>
            <a:pPr algn="ctr"/>
            <a:endParaRPr lang="en-GB" dirty="0">
              <a:latin typeface="Comic Sans MS" panose="030F0702030302020204" pitchFamily="66" charset="0"/>
            </a:endParaRPr>
          </a:p>
          <a:p>
            <a:pPr algn="ctr"/>
            <a:r>
              <a:rPr lang="en-GB" dirty="0">
                <a:latin typeface="Comic Sans MS" panose="030F0702030302020204" pitchFamily="66" charset="0"/>
              </a:rPr>
              <a:t>Think about what happened at this time. </a:t>
            </a:r>
          </a:p>
          <a:p>
            <a:pPr algn="ctr"/>
            <a:endParaRPr lang="en-GB" dirty="0">
              <a:latin typeface="Comic Sans MS" panose="030F0702030302020204" pitchFamily="66" charset="0"/>
            </a:endParaRPr>
          </a:p>
        </p:txBody>
      </p:sp>
      <p:pic>
        <p:nvPicPr>
          <p:cNvPr id="3" name="Picture 2">
            <a:extLst>
              <a:ext uri="{FF2B5EF4-FFF2-40B4-BE49-F238E27FC236}">
                <a16:creationId xmlns:a16="http://schemas.microsoft.com/office/drawing/2014/main" id="{AF9B98ED-DE28-4320-BC48-A1D0EEBFB7D4}"/>
              </a:ext>
            </a:extLst>
          </p:cNvPr>
          <p:cNvPicPr>
            <a:picLocks noChangeAspect="1"/>
          </p:cNvPicPr>
          <p:nvPr/>
        </p:nvPicPr>
        <p:blipFill>
          <a:blip r:embed="rId4"/>
          <a:stretch>
            <a:fillRect/>
          </a:stretch>
        </p:blipFill>
        <p:spPr>
          <a:xfrm>
            <a:off x="742121" y="915910"/>
            <a:ext cx="4481904" cy="3214480"/>
          </a:xfrm>
          <a:prstGeom prst="rect">
            <a:avLst/>
          </a:prstGeom>
        </p:spPr>
      </p:pic>
    </p:spTree>
    <p:extLst>
      <p:ext uri="{BB962C8B-B14F-4D97-AF65-F5344CB8AC3E}">
        <p14:creationId xmlns:p14="http://schemas.microsoft.com/office/powerpoint/2010/main" val="3323114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sp>
        <p:nvSpPr>
          <p:cNvPr id="25" name="Rectangle: Rounded Corners 24">
            <a:extLst>
              <a:ext uri="{FF2B5EF4-FFF2-40B4-BE49-F238E27FC236}">
                <a16:creationId xmlns:a16="http://schemas.microsoft.com/office/drawing/2014/main" id="{95918BC9-7300-4A91-B404-B8C6ACB8AB10}"/>
              </a:ext>
            </a:extLst>
          </p:cNvPr>
          <p:cNvSpPr/>
          <p:nvPr/>
        </p:nvSpPr>
        <p:spPr>
          <a:xfrm>
            <a:off x="446533" y="4379708"/>
            <a:ext cx="10338292" cy="140768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latin typeface="Century Gothic" panose="020B0502020202020204" pitchFamily="34" charset="0"/>
              </a:rPr>
              <a:t>This week’s parable was used by Jesus, to help Christians think about how they respond God’s messages.  You may find it helpful to think about what sort of listener you are, and how you respond to messages around you. </a:t>
            </a:r>
          </a:p>
          <a:p>
            <a:pPr algn="ctr"/>
            <a:endParaRPr lang="en-GB" sz="2000" dirty="0">
              <a:latin typeface="Century Gothic" panose="020B0502020202020204" pitchFamily="34" charset="0"/>
            </a:endParaRPr>
          </a:p>
        </p:txBody>
      </p:sp>
      <p:sp>
        <p:nvSpPr>
          <p:cNvPr id="26" name="Rectangle: Rounded Corners 25">
            <a:extLst>
              <a:ext uri="{FF2B5EF4-FFF2-40B4-BE49-F238E27FC236}">
                <a16:creationId xmlns:a16="http://schemas.microsoft.com/office/drawing/2014/main" id="{35C564DF-5D97-4952-B0E2-D96498AF345B}"/>
              </a:ext>
            </a:extLst>
          </p:cNvPr>
          <p:cNvSpPr/>
          <p:nvPr/>
        </p:nvSpPr>
        <p:spPr>
          <a:xfrm>
            <a:off x="2874887" y="89930"/>
            <a:ext cx="5872631" cy="60001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latin typeface="Comic Sans MS" panose="030F0702030302020204" pitchFamily="66" charset="0"/>
              </a:rPr>
              <a:t>What sort of listener am I?</a:t>
            </a:r>
          </a:p>
        </p:txBody>
      </p:sp>
      <p:sp>
        <p:nvSpPr>
          <p:cNvPr id="7" name="TextBox 6">
            <a:extLst>
              <a:ext uri="{FF2B5EF4-FFF2-40B4-BE49-F238E27FC236}">
                <a16:creationId xmlns:a16="http://schemas.microsoft.com/office/drawing/2014/main" id="{2BC4BDA0-1AF7-4230-8FF3-E27BB19981AE}"/>
              </a:ext>
            </a:extLst>
          </p:cNvPr>
          <p:cNvSpPr txBox="1"/>
          <p:nvPr/>
        </p:nvSpPr>
        <p:spPr>
          <a:xfrm>
            <a:off x="5517543" y="1210735"/>
            <a:ext cx="4860235" cy="2585323"/>
          </a:xfrm>
          <a:prstGeom prst="rect">
            <a:avLst/>
          </a:prstGeom>
          <a:solidFill>
            <a:schemeClr val="accent5">
              <a:lumMod val="40000"/>
              <a:lumOff val="60000"/>
            </a:schemeClr>
          </a:solidFill>
          <a:ln>
            <a:solidFill>
              <a:schemeClr val="accent3"/>
            </a:solidFill>
          </a:ln>
        </p:spPr>
        <p:txBody>
          <a:bodyPr wrap="square" rtlCol="0">
            <a:spAutoFit/>
          </a:bodyPr>
          <a:lstStyle/>
          <a:p>
            <a:pPr algn="ctr"/>
            <a:r>
              <a:rPr lang="en-GB" dirty="0">
                <a:latin typeface="Comic Sans MS" panose="030F0702030302020204" pitchFamily="66" charset="0"/>
              </a:rPr>
              <a:t>The seeds in this parable are used by Jesus to show how some people respond to the word of God. </a:t>
            </a:r>
          </a:p>
          <a:p>
            <a:pPr algn="ctr"/>
            <a:endParaRPr lang="en-GB" dirty="0">
              <a:latin typeface="Comic Sans MS" panose="030F0702030302020204" pitchFamily="66" charset="0"/>
            </a:endParaRPr>
          </a:p>
          <a:p>
            <a:pPr algn="ctr"/>
            <a:r>
              <a:rPr lang="en-GB" dirty="0">
                <a:latin typeface="Comic Sans MS" panose="030F0702030302020204" pitchFamily="66" charset="0"/>
              </a:rPr>
              <a:t>Are there times when you might hear a message but respond like this? </a:t>
            </a:r>
          </a:p>
          <a:p>
            <a:pPr algn="ctr"/>
            <a:endParaRPr lang="en-GB" dirty="0">
              <a:latin typeface="Comic Sans MS" panose="030F0702030302020204" pitchFamily="66" charset="0"/>
            </a:endParaRPr>
          </a:p>
          <a:p>
            <a:pPr algn="ctr"/>
            <a:r>
              <a:rPr lang="en-GB" dirty="0">
                <a:latin typeface="Comic Sans MS" panose="030F0702030302020204" pitchFamily="66" charset="0"/>
              </a:rPr>
              <a:t>Think about what happened at this time. </a:t>
            </a:r>
          </a:p>
          <a:p>
            <a:pPr algn="ctr"/>
            <a:endParaRPr lang="en-GB" dirty="0">
              <a:latin typeface="Comic Sans MS" panose="030F0702030302020204" pitchFamily="66" charset="0"/>
            </a:endParaRPr>
          </a:p>
        </p:txBody>
      </p:sp>
      <p:pic>
        <p:nvPicPr>
          <p:cNvPr id="4" name="Picture 3">
            <a:extLst>
              <a:ext uri="{FF2B5EF4-FFF2-40B4-BE49-F238E27FC236}">
                <a16:creationId xmlns:a16="http://schemas.microsoft.com/office/drawing/2014/main" id="{BF914B01-9679-45C4-AFB3-B70B8A909A47}"/>
              </a:ext>
            </a:extLst>
          </p:cNvPr>
          <p:cNvPicPr>
            <a:picLocks noChangeAspect="1"/>
          </p:cNvPicPr>
          <p:nvPr/>
        </p:nvPicPr>
        <p:blipFill>
          <a:blip r:embed="rId4"/>
          <a:stretch>
            <a:fillRect/>
          </a:stretch>
        </p:blipFill>
        <p:spPr>
          <a:xfrm>
            <a:off x="731451" y="905048"/>
            <a:ext cx="4286871" cy="3178442"/>
          </a:xfrm>
          <a:prstGeom prst="rect">
            <a:avLst/>
          </a:prstGeom>
        </p:spPr>
      </p:pic>
    </p:spTree>
    <p:extLst>
      <p:ext uri="{BB962C8B-B14F-4D97-AF65-F5344CB8AC3E}">
        <p14:creationId xmlns:p14="http://schemas.microsoft.com/office/powerpoint/2010/main" val="3804908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sp>
        <p:nvSpPr>
          <p:cNvPr id="25" name="Rectangle: Rounded Corners 24">
            <a:extLst>
              <a:ext uri="{FF2B5EF4-FFF2-40B4-BE49-F238E27FC236}">
                <a16:creationId xmlns:a16="http://schemas.microsoft.com/office/drawing/2014/main" id="{95918BC9-7300-4A91-B404-B8C6ACB8AB10}"/>
              </a:ext>
            </a:extLst>
          </p:cNvPr>
          <p:cNvSpPr/>
          <p:nvPr/>
        </p:nvSpPr>
        <p:spPr>
          <a:xfrm>
            <a:off x="446533" y="4379708"/>
            <a:ext cx="10338292" cy="140768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latin typeface="Century Gothic" panose="020B0502020202020204" pitchFamily="34" charset="0"/>
              </a:rPr>
              <a:t>This week’s parable was used by Jesus, to help Christians think about how they respond God’s messages.  You may find it helpful to think about what sort of listener you are, and how you respond to messages around you. </a:t>
            </a:r>
          </a:p>
          <a:p>
            <a:pPr algn="ctr"/>
            <a:endParaRPr lang="en-GB" sz="2000" dirty="0">
              <a:latin typeface="Century Gothic" panose="020B0502020202020204" pitchFamily="34" charset="0"/>
            </a:endParaRPr>
          </a:p>
        </p:txBody>
      </p:sp>
      <p:sp>
        <p:nvSpPr>
          <p:cNvPr id="26" name="Rectangle: Rounded Corners 25">
            <a:extLst>
              <a:ext uri="{FF2B5EF4-FFF2-40B4-BE49-F238E27FC236}">
                <a16:creationId xmlns:a16="http://schemas.microsoft.com/office/drawing/2014/main" id="{35C564DF-5D97-4952-B0E2-D96498AF345B}"/>
              </a:ext>
            </a:extLst>
          </p:cNvPr>
          <p:cNvSpPr/>
          <p:nvPr/>
        </p:nvSpPr>
        <p:spPr>
          <a:xfrm>
            <a:off x="2874887" y="89930"/>
            <a:ext cx="5872631" cy="60001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latin typeface="Comic Sans MS" panose="030F0702030302020204" pitchFamily="66" charset="0"/>
              </a:rPr>
              <a:t>What sort of listener am I?</a:t>
            </a:r>
          </a:p>
        </p:txBody>
      </p:sp>
      <p:sp>
        <p:nvSpPr>
          <p:cNvPr id="7" name="TextBox 6">
            <a:extLst>
              <a:ext uri="{FF2B5EF4-FFF2-40B4-BE49-F238E27FC236}">
                <a16:creationId xmlns:a16="http://schemas.microsoft.com/office/drawing/2014/main" id="{2BC4BDA0-1AF7-4230-8FF3-E27BB19981AE}"/>
              </a:ext>
            </a:extLst>
          </p:cNvPr>
          <p:cNvSpPr txBox="1"/>
          <p:nvPr/>
        </p:nvSpPr>
        <p:spPr>
          <a:xfrm>
            <a:off x="5517543" y="1210735"/>
            <a:ext cx="4860235" cy="2585323"/>
          </a:xfrm>
          <a:prstGeom prst="rect">
            <a:avLst/>
          </a:prstGeom>
          <a:solidFill>
            <a:schemeClr val="accent5">
              <a:lumMod val="40000"/>
              <a:lumOff val="60000"/>
            </a:schemeClr>
          </a:solidFill>
          <a:ln>
            <a:solidFill>
              <a:schemeClr val="accent3"/>
            </a:solidFill>
          </a:ln>
        </p:spPr>
        <p:txBody>
          <a:bodyPr wrap="square" rtlCol="0">
            <a:spAutoFit/>
          </a:bodyPr>
          <a:lstStyle/>
          <a:p>
            <a:pPr algn="ctr"/>
            <a:r>
              <a:rPr lang="en-GB" dirty="0">
                <a:latin typeface="Comic Sans MS" panose="030F0702030302020204" pitchFamily="66" charset="0"/>
              </a:rPr>
              <a:t>The seeds in this parable are used by Jesus to show how some people respond to the word of God. </a:t>
            </a:r>
          </a:p>
          <a:p>
            <a:pPr algn="ctr"/>
            <a:endParaRPr lang="en-GB" dirty="0">
              <a:latin typeface="Comic Sans MS" panose="030F0702030302020204" pitchFamily="66" charset="0"/>
            </a:endParaRPr>
          </a:p>
          <a:p>
            <a:pPr algn="ctr"/>
            <a:r>
              <a:rPr lang="en-GB" dirty="0">
                <a:latin typeface="Comic Sans MS" panose="030F0702030302020204" pitchFamily="66" charset="0"/>
              </a:rPr>
              <a:t>Are there times when you might hear a message but respond like this? </a:t>
            </a:r>
          </a:p>
          <a:p>
            <a:pPr algn="ctr"/>
            <a:endParaRPr lang="en-GB" dirty="0">
              <a:latin typeface="Comic Sans MS" panose="030F0702030302020204" pitchFamily="66" charset="0"/>
            </a:endParaRPr>
          </a:p>
          <a:p>
            <a:pPr algn="ctr"/>
            <a:r>
              <a:rPr lang="en-GB" dirty="0">
                <a:latin typeface="Comic Sans MS" panose="030F0702030302020204" pitchFamily="66" charset="0"/>
              </a:rPr>
              <a:t>Think about what happened at this time. </a:t>
            </a:r>
          </a:p>
          <a:p>
            <a:pPr algn="ctr"/>
            <a:endParaRPr lang="en-GB" dirty="0">
              <a:latin typeface="Comic Sans MS" panose="030F0702030302020204" pitchFamily="66" charset="0"/>
            </a:endParaRPr>
          </a:p>
        </p:txBody>
      </p:sp>
      <p:pic>
        <p:nvPicPr>
          <p:cNvPr id="3" name="Picture 2">
            <a:extLst>
              <a:ext uri="{FF2B5EF4-FFF2-40B4-BE49-F238E27FC236}">
                <a16:creationId xmlns:a16="http://schemas.microsoft.com/office/drawing/2014/main" id="{C09A40CC-C0B1-4BCC-8710-4F58BFB5EEBB}"/>
              </a:ext>
            </a:extLst>
          </p:cNvPr>
          <p:cNvPicPr>
            <a:picLocks noChangeAspect="1"/>
          </p:cNvPicPr>
          <p:nvPr/>
        </p:nvPicPr>
        <p:blipFill>
          <a:blip r:embed="rId4"/>
          <a:stretch>
            <a:fillRect/>
          </a:stretch>
        </p:blipFill>
        <p:spPr>
          <a:xfrm>
            <a:off x="413435" y="873336"/>
            <a:ext cx="4690674" cy="3322983"/>
          </a:xfrm>
          <a:prstGeom prst="rect">
            <a:avLst/>
          </a:prstGeom>
        </p:spPr>
      </p:pic>
    </p:spTree>
    <p:extLst>
      <p:ext uri="{BB962C8B-B14F-4D97-AF65-F5344CB8AC3E}">
        <p14:creationId xmlns:p14="http://schemas.microsoft.com/office/powerpoint/2010/main" val="948046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3605139" y="1857437"/>
            <a:ext cx="5734804" cy="3389477"/>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600" b="1" dirty="0">
                <a:latin typeface="Century Gothic" panose="020B0502020202020204" pitchFamily="34" charset="0"/>
              </a:rPr>
              <a:t>Can you think of any other things which Jesus said help you lead a good life?</a:t>
            </a:r>
          </a:p>
          <a:p>
            <a:pPr algn="ctr"/>
            <a:endParaRPr lang="en-GB" dirty="0"/>
          </a:p>
        </p:txBody>
      </p:sp>
      <p:pic>
        <p:nvPicPr>
          <p:cNvPr id="8194" name="Picture 2" descr="What Would Jesus Do Pocket Cards 100 Pack: Amazon.co.uk: Office Products">
            <a:extLst>
              <a:ext uri="{FF2B5EF4-FFF2-40B4-BE49-F238E27FC236}">
                <a16:creationId xmlns:a16="http://schemas.microsoft.com/office/drawing/2014/main" id="{8A41F1BF-463F-448B-90C2-E8128F899E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1" t="2998" r="52181" b="3642"/>
          <a:stretch/>
        </p:blipFill>
        <p:spPr bwMode="auto">
          <a:xfrm>
            <a:off x="195942" y="653144"/>
            <a:ext cx="2928258" cy="4005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06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   Encourage the pupils to respond with their own prayers in the prayer space or use the prayer below:</a:t>
            </a:r>
          </a:p>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Dear God,</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Thank you for stories.</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A story can be like a seed,</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it can grow in our minds,</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helping us to think and feel differently.</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Let your good story -</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of people living for each other,</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sharing with each other,</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caring for each other -</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let this good story grow and grow in me.</a:t>
            </a:r>
            <a:br>
              <a:rPr lang="en-GB" sz="2000" dirty="0">
                <a:latin typeface="Century Gothic" panose="020B0502020202020204" pitchFamily="34" charset="0"/>
                <a:cs typeface="Segoe UI" panose="020B0502040204020203" pitchFamily="34" charset="0"/>
              </a:rPr>
            </a:br>
            <a:r>
              <a:rPr lang="en-GB" sz="2000" dirty="0">
                <a:latin typeface="Century Gothic" panose="020B0502020202020204" pitchFamily="34" charset="0"/>
                <a:cs typeface="Segoe UI" panose="020B0502040204020203" pitchFamily="34" charset="0"/>
              </a:rPr>
              <a:t>Amen.</a:t>
            </a:r>
            <a:endParaRPr lang="en-GB" sz="2200" dirty="0">
              <a:latin typeface="Century Gothic" panose="020B0502020202020204" pitchFamily="34" charset="0"/>
              <a:cs typeface="Segoe UI" panose="020B0502040204020203" pitchFamily="34" charset="0"/>
            </a:endParaRPr>
          </a:p>
          <a:p>
            <a:endParaRPr lang="en-GB" sz="22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5486400" y="2598853"/>
            <a:ext cx="6705600" cy="4428162"/>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2400" b="1" dirty="0">
                <a:solidFill>
                  <a:schemeClr val="tx2"/>
                </a:solidFill>
                <a:latin typeface="Comic Sans MS" panose="030F0702030302020204" pitchFamily="66" charset="0"/>
              </a:rPr>
              <a:t>Remind children of the theme for the week and of the Bible story</a:t>
            </a:r>
          </a:p>
          <a:p>
            <a:pPr>
              <a:lnSpc>
                <a:spcPct val="90000"/>
              </a:lnSpc>
              <a:spcBef>
                <a:spcPct val="20000"/>
              </a:spcBef>
              <a:spcAft>
                <a:spcPts val="600"/>
              </a:spcAft>
              <a:buClr>
                <a:schemeClr val="accent2"/>
              </a:buClr>
              <a:buSzPct val="92000"/>
            </a:pPr>
            <a:endParaRPr lang="en-US" sz="2400" b="1" dirty="0">
              <a:solidFill>
                <a:schemeClr val="tx2"/>
              </a:solidFill>
              <a:latin typeface="Comic Sans MS" panose="030F0702030302020204" pitchFamily="66" charset="0"/>
            </a:endParaRPr>
          </a:p>
          <a:p>
            <a:pPr>
              <a:lnSpc>
                <a:spcPct val="90000"/>
              </a:lnSpc>
              <a:spcBef>
                <a:spcPct val="20000"/>
              </a:spcBef>
              <a:spcAft>
                <a:spcPts val="600"/>
              </a:spcAft>
              <a:buClr>
                <a:schemeClr val="accent2"/>
              </a:buClr>
              <a:buSzPct val="92000"/>
            </a:pPr>
            <a:r>
              <a:rPr lang="en-US" sz="2400" b="1" dirty="0">
                <a:solidFill>
                  <a:schemeClr val="tx2"/>
                </a:solidFill>
                <a:latin typeface="Comic Sans MS" panose="030F0702030302020204" pitchFamily="66" charset="0"/>
              </a:rPr>
              <a:t>The Parable of the sower. </a:t>
            </a:r>
          </a:p>
          <a:p>
            <a:pPr>
              <a:lnSpc>
                <a:spcPct val="90000"/>
              </a:lnSpc>
              <a:spcBef>
                <a:spcPct val="20000"/>
              </a:spcBef>
              <a:spcAft>
                <a:spcPts val="600"/>
              </a:spcAft>
              <a:buClr>
                <a:schemeClr val="accent2"/>
              </a:buClr>
              <a:buSzPct val="92000"/>
            </a:pPr>
            <a:endParaRPr lang="en-US" sz="2400" b="1" dirty="0">
              <a:solidFill>
                <a:schemeClr val="tx2"/>
              </a:solidFill>
              <a:latin typeface="Comic Sans MS" panose="030F0702030302020204" pitchFamily="66" charset="0"/>
            </a:endParaRPr>
          </a:p>
          <a:p>
            <a:pPr>
              <a:lnSpc>
                <a:spcPct val="90000"/>
              </a:lnSpc>
              <a:spcBef>
                <a:spcPct val="20000"/>
              </a:spcBef>
              <a:spcAft>
                <a:spcPts val="600"/>
              </a:spcAft>
              <a:buClr>
                <a:schemeClr val="accent2"/>
              </a:buClr>
              <a:buSzPct val="92000"/>
            </a:pPr>
            <a:r>
              <a:rPr lang="en-US" sz="2400" b="1" dirty="0">
                <a:solidFill>
                  <a:schemeClr val="tx2"/>
                </a:solidFill>
                <a:latin typeface="Comic Sans MS" panose="030F0702030302020204" pitchFamily="66" charset="0"/>
              </a:rPr>
              <a:t>In this parable Jesus challenges people not just to hear God’s word, but to listen and to act. </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87373" y="5530950"/>
            <a:ext cx="987638" cy="1249788"/>
          </a:xfrm>
          <a:prstGeom prst="rect">
            <a:avLst/>
          </a:prstGeom>
        </p:spPr>
      </p:pic>
      <p:pic>
        <p:nvPicPr>
          <p:cNvPr id="7" name="Picture 6">
            <a:extLst>
              <a:ext uri="{FF2B5EF4-FFF2-40B4-BE49-F238E27FC236}">
                <a16:creationId xmlns:a16="http://schemas.microsoft.com/office/drawing/2014/main" id="{A1D7C55C-2435-4990-A28C-E11526B03588}"/>
              </a:ext>
            </a:extLst>
          </p:cNvPr>
          <p:cNvPicPr>
            <a:picLocks noChangeAspect="1"/>
          </p:cNvPicPr>
          <p:nvPr/>
        </p:nvPicPr>
        <p:blipFill>
          <a:blip r:embed="rId4"/>
          <a:stretch>
            <a:fillRect/>
          </a:stretch>
        </p:blipFill>
        <p:spPr>
          <a:xfrm>
            <a:off x="732229" y="2518806"/>
            <a:ext cx="4313904" cy="27159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58707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2451" y="5673042"/>
            <a:ext cx="918233" cy="1184958"/>
          </a:xfrm>
          <a:prstGeom prst="rect">
            <a:avLst/>
          </a:prstGeom>
        </p:spPr>
      </p:pic>
      <p:pic>
        <p:nvPicPr>
          <p:cNvPr id="5" name="Picture 4">
            <a:extLst>
              <a:ext uri="{FF2B5EF4-FFF2-40B4-BE49-F238E27FC236}">
                <a16:creationId xmlns:a16="http://schemas.microsoft.com/office/drawing/2014/main" id="{1E460975-80C7-48A3-844F-4D628B0CF08A}"/>
              </a:ext>
            </a:extLst>
          </p:cNvPr>
          <p:cNvPicPr>
            <a:picLocks noChangeAspect="1"/>
          </p:cNvPicPr>
          <p:nvPr/>
        </p:nvPicPr>
        <p:blipFill>
          <a:blip r:embed="rId4"/>
          <a:stretch>
            <a:fillRect/>
          </a:stretch>
        </p:blipFill>
        <p:spPr>
          <a:xfrm>
            <a:off x="1358761" y="2105495"/>
            <a:ext cx="3961871" cy="4430772"/>
          </a:xfrm>
          <a:prstGeom prst="rect">
            <a:avLst/>
          </a:prstGeom>
        </p:spPr>
      </p:pic>
      <p:sp>
        <p:nvSpPr>
          <p:cNvPr id="8" name="Rectangle: Rounded Corners 7">
            <a:extLst>
              <a:ext uri="{FF2B5EF4-FFF2-40B4-BE49-F238E27FC236}">
                <a16:creationId xmlns:a16="http://schemas.microsoft.com/office/drawing/2014/main" id="{0F55E71B-26DF-40D4-B2F1-01D29E91452B}"/>
              </a:ext>
            </a:extLst>
          </p:cNvPr>
          <p:cNvSpPr/>
          <p:nvPr/>
        </p:nvSpPr>
        <p:spPr>
          <a:xfrm>
            <a:off x="5959649" y="2183342"/>
            <a:ext cx="5775151"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3200" b="1" dirty="0">
              <a:latin typeface="Comic Sans MS" panose="030F0702030302020204" pitchFamily="66" charset="0"/>
            </a:endParaRPr>
          </a:p>
          <a:p>
            <a:pPr algn="ctr"/>
            <a:endParaRPr lang="en-GB" sz="3200" b="1" dirty="0">
              <a:latin typeface="Comic Sans MS" panose="030F0702030302020204" pitchFamily="66" charset="0"/>
            </a:endParaRPr>
          </a:p>
          <a:p>
            <a:pPr algn="ctr"/>
            <a:endParaRPr lang="en-GB" sz="3200" b="1" dirty="0">
              <a:latin typeface="Comic Sans MS" panose="030F0702030302020204" pitchFamily="66" charset="0"/>
            </a:endParaRPr>
          </a:p>
          <a:p>
            <a:pPr algn="ctr"/>
            <a:r>
              <a:rPr lang="en-GB" sz="3200" b="1" dirty="0">
                <a:latin typeface="Comic Sans MS" panose="030F0702030302020204" pitchFamily="66" charset="0"/>
              </a:rPr>
              <a:t>Matthew 7:12 </a:t>
            </a:r>
          </a:p>
          <a:p>
            <a:pPr algn="ctr"/>
            <a:r>
              <a:rPr lang="en-GB" sz="3200" b="1" i="0" baseline="30000" dirty="0">
                <a:solidFill>
                  <a:srgbClr val="000000"/>
                </a:solidFill>
                <a:effectLst/>
                <a:latin typeface="system-ui"/>
              </a:rPr>
              <a:t>12 </a:t>
            </a:r>
            <a:r>
              <a:rPr lang="en-GB" sz="3200" b="0" i="0" dirty="0">
                <a:solidFill>
                  <a:srgbClr val="000000"/>
                </a:solidFill>
                <a:effectLst/>
                <a:latin typeface="system-ui"/>
              </a:rPr>
              <a:t>“Do for others what you would want them to do for you. This is the meaning of the Law of Moses and the teaching of the prophets.</a:t>
            </a:r>
            <a:endParaRPr lang="en-GB" sz="3200" b="1" dirty="0">
              <a:latin typeface="Comic Sans MS" panose="030F0702030302020204" pitchFamily="66" charset="0"/>
            </a:endParaRPr>
          </a:p>
          <a:p>
            <a:pPr algn="ctr"/>
            <a:endParaRPr lang="en-GB" sz="3200" dirty="0">
              <a:latin typeface="Comic Sans MS" panose="030F0702030302020204" pitchFamily="66" charset="0"/>
            </a:endParaRPr>
          </a:p>
          <a:p>
            <a:endParaRPr lang="en-GB" sz="3200" dirty="0">
              <a:latin typeface="Century Gothic" panose="020B0502020202020204" pitchFamily="34" charset="0"/>
            </a:endParaRPr>
          </a:p>
          <a:p>
            <a:endParaRPr lang="en-GB" sz="3200" dirty="0">
              <a:latin typeface="Century Gothic" panose="020B0502020202020204" pitchFamily="34"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spTree>
    <p:extLst>
      <p:ext uri="{BB962C8B-B14F-4D97-AF65-F5344CB8AC3E}">
        <p14:creationId xmlns:p14="http://schemas.microsoft.com/office/powerpoint/2010/main" val="1171254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249382" y="2278241"/>
            <a:ext cx="7569238"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3200" dirty="0">
              <a:latin typeface="Century Gothic" panose="020B0502020202020204" pitchFamily="34" charset="0"/>
            </a:endParaRPr>
          </a:p>
          <a:p>
            <a:endParaRPr lang="en-GB" sz="3200" dirty="0">
              <a:latin typeface="Century Gothic" panose="020B0502020202020204" pitchFamily="34" charset="0"/>
            </a:endParaRPr>
          </a:p>
          <a:p>
            <a:r>
              <a:rPr lang="en-GB" sz="2800" dirty="0">
                <a:latin typeface="Comic Sans MS" panose="030F0702030302020204" pitchFamily="66" charset="0"/>
              </a:rPr>
              <a:t>Can you think carefully about a time when you have done something that you would not like done to you? </a:t>
            </a:r>
          </a:p>
          <a:p>
            <a:endParaRPr lang="en-GB" sz="2800" dirty="0">
              <a:latin typeface="Comic Sans MS" panose="030F0702030302020204" pitchFamily="66" charset="0"/>
            </a:endParaRPr>
          </a:p>
          <a:p>
            <a:r>
              <a:rPr lang="en-GB" sz="2800" dirty="0">
                <a:latin typeface="Comic Sans MS" panose="030F0702030302020204" pitchFamily="66" charset="0"/>
              </a:rPr>
              <a:t>How did the positive thoughts and feelings get smothered in weeds? </a:t>
            </a:r>
          </a:p>
          <a:p>
            <a:endParaRPr lang="en-GB" sz="2800" dirty="0">
              <a:latin typeface="Comic Sans MS" panose="030F0702030302020204" pitchFamily="66" charset="0"/>
            </a:endParaRPr>
          </a:p>
          <a:p>
            <a:r>
              <a:rPr lang="en-GB" sz="2800" dirty="0">
                <a:latin typeface="Comic Sans MS" panose="030F0702030302020204" pitchFamily="66" charset="0"/>
              </a:rPr>
              <a:t>What might you do differently next time? </a:t>
            </a:r>
            <a:endParaRPr lang="en-GB" sz="3200" dirty="0">
              <a:latin typeface="Comic Sans MS" panose="030F0702030302020204" pitchFamily="66"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0" y="5858422"/>
            <a:ext cx="1113409" cy="988333"/>
          </a:xfrm>
          <a:prstGeom prst="rect">
            <a:avLst/>
          </a:prstGeom>
        </p:spPr>
      </p:pic>
      <p:pic>
        <p:nvPicPr>
          <p:cNvPr id="6" name="Picture 5">
            <a:extLst>
              <a:ext uri="{FF2B5EF4-FFF2-40B4-BE49-F238E27FC236}">
                <a16:creationId xmlns:a16="http://schemas.microsoft.com/office/drawing/2014/main" id="{63608C88-0268-441E-98E5-0C4BD0D9CDD0}"/>
              </a:ext>
            </a:extLst>
          </p:cNvPr>
          <p:cNvPicPr>
            <a:picLocks noChangeAspect="1"/>
          </p:cNvPicPr>
          <p:nvPr/>
        </p:nvPicPr>
        <p:blipFill>
          <a:blip r:embed="rId4"/>
          <a:stretch>
            <a:fillRect/>
          </a:stretch>
        </p:blipFill>
        <p:spPr>
          <a:xfrm>
            <a:off x="575894" y="2611970"/>
            <a:ext cx="3295653" cy="2967291"/>
          </a:xfrm>
          <a:prstGeom prst="rect">
            <a:avLst/>
          </a:prstGeom>
        </p:spPr>
      </p:pic>
    </p:spTree>
    <p:extLst>
      <p:ext uri="{BB962C8B-B14F-4D97-AF65-F5344CB8AC3E}">
        <p14:creationId xmlns:p14="http://schemas.microsoft.com/office/powerpoint/2010/main" val="2926392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249382" y="2278241"/>
            <a:ext cx="7569238"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en-GB" sz="3200" dirty="0">
                <a:latin typeface="Century Gothic" panose="020B0502020202020204" pitchFamily="34" charset="0"/>
              </a:rPr>
              <a:t>Watch the short </a:t>
            </a:r>
            <a:r>
              <a:rPr lang="en-GB" sz="3200" dirty="0">
                <a:latin typeface="Century Gothic" panose="020B0502020202020204" pitchFamily="34" charset="0"/>
                <a:hlinkClick r:id="rId3"/>
              </a:rPr>
              <a:t>hopeworks</a:t>
            </a:r>
            <a:r>
              <a:rPr lang="en-GB" sz="3200" dirty="0">
                <a:latin typeface="Century Gothic" panose="020B0502020202020204" pitchFamily="34" charset="0"/>
              </a:rPr>
              <a:t> video – Balloon Girl </a:t>
            </a:r>
          </a:p>
          <a:p>
            <a:endParaRPr lang="en-GB" sz="3200" dirty="0">
              <a:latin typeface="Century Gothic" panose="020B0502020202020204" pitchFamily="34" charset="0"/>
            </a:endParaRPr>
          </a:p>
          <a:p>
            <a:pPr algn="ctr"/>
            <a:r>
              <a:rPr lang="en-GB" sz="2800" dirty="0">
                <a:latin typeface="Comic Sans MS" panose="030F0702030302020204" pitchFamily="66" charset="0"/>
              </a:rPr>
              <a:t>Is there something that you can do to help someone in need? </a:t>
            </a:r>
          </a:p>
          <a:p>
            <a:pPr algn="ctr"/>
            <a:endParaRPr lang="en-GB" sz="2800" dirty="0">
              <a:latin typeface="Comic Sans MS" panose="030F0702030302020204" pitchFamily="66" charset="0"/>
            </a:endParaRPr>
          </a:p>
          <a:p>
            <a:pPr algn="ctr"/>
            <a:r>
              <a:rPr lang="en-GB" sz="2800" dirty="0">
                <a:latin typeface="Comic Sans MS" panose="030F0702030302020204" pitchFamily="66" charset="0"/>
              </a:rPr>
              <a:t>How might you hear and listen to the messages from the Bible, or positive role models in your life? </a:t>
            </a: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4"/>
          <a:stretch>
            <a:fillRect/>
          </a:stretch>
        </p:blipFill>
        <p:spPr>
          <a:xfrm>
            <a:off x="0" y="5858422"/>
            <a:ext cx="1113409" cy="988333"/>
          </a:xfrm>
          <a:prstGeom prst="rect">
            <a:avLst/>
          </a:prstGeom>
        </p:spPr>
      </p:pic>
      <p:pic>
        <p:nvPicPr>
          <p:cNvPr id="6" name="Picture 5">
            <a:extLst>
              <a:ext uri="{FF2B5EF4-FFF2-40B4-BE49-F238E27FC236}">
                <a16:creationId xmlns:a16="http://schemas.microsoft.com/office/drawing/2014/main" id="{63608C88-0268-441E-98E5-0C4BD0D9CDD0}"/>
              </a:ext>
            </a:extLst>
          </p:cNvPr>
          <p:cNvPicPr>
            <a:picLocks noChangeAspect="1"/>
          </p:cNvPicPr>
          <p:nvPr/>
        </p:nvPicPr>
        <p:blipFill>
          <a:blip r:embed="rId5"/>
          <a:stretch>
            <a:fillRect/>
          </a:stretch>
        </p:blipFill>
        <p:spPr>
          <a:xfrm>
            <a:off x="575894" y="2611970"/>
            <a:ext cx="3295653" cy="2967291"/>
          </a:xfrm>
          <a:prstGeom prst="rect">
            <a:avLst/>
          </a:prstGeom>
        </p:spPr>
      </p:pic>
    </p:spTree>
    <p:extLst>
      <p:ext uri="{BB962C8B-B14F-4D97-AF65-F5344CB8AC3E}">
        <p14:creationId xmlns:p14="http://schemas.microsoft.com/office/powerpoint/2010/main" val="3005616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249382" y="2278241"/>
            <a:ext cx="7569238"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a:latin typeface="Comic Sans MS" panose="030F0702030302020204" pitchFamily="66" charset="0"/>
              </a:rPr>
              <a:t>Is there something that you can do to help someone in need? </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Write the responses from the pupils  on a red balloon before inflating and adding to the reflection area.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0" y="5858422"/>
            <a:ext cx="1113409" cy="988333"/>
          </a:xfrm>
          <a:prstGeom prst="rect">
            <a:avLst/>
          </a:prstGeom>
        </p:spPr>
      </p:pic>
      <p:pic>
        <p:nvPicPr>
          <p:cNvPr id="5" name="Picture 4">
            <a:extLst>
              <a:ext uri="{FF2B5EF4-FFF2-40B4-BE49-F238E27FC236}">
                <a16:creationId xmlns:a16="http://schemas.microsoft.com/office/drawing/2014/main" id="{D65DCFDF-24E1-4809-8522-90A30BC28C8B}"/>
              </a:ext>
            </a:extLst>
          </p:cNvPr>
          <p:cNvPicPr>
            <a:picLocks noChangeAspect="1"/>
          </p:cNvPicPr>
          <p:nvPr/>
        </p:nvPicPr>
        <p:blipFill>
          <a:blip r:embed="rId4"/>
          <a:stretch>
            <a:fillRect/>
          </a:stretch>
        </p:blipFill>
        <p:spPr>
          <a:xfrm>
            <a:off x="1113409" y="2355854"/>
            <a:ext cx="2576380" cy="3011579"/>
          </a:xfrm>
          <a:prstGeom prst="rect">
            <a:avLst/>
          </a:prstGeom>
        </p:spPr>
      </p:pic>
    </p:spTree>
    <p:extLst>
      <p:ext uri="{BB962C8B-B14F-4D97-AF65-F5344CB8AC3E}">
        <p14:creationId xmlns:p14="http://schemas.microsoft.com/office/powerpoint/2010/main" val="315428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pPr algn="ctr"/>
            <a:endParaRPr lang="en-GB" sz="2000" dirty="0">
              <a:latin typeface="Century Gothic" panose="020B0502020202020204" pitchFamily="34" charset="0"/>
              <a:cs typeface="Segoe UI" panose="020B0502040204020203" pitchFamily="34" charset="0"/>
            </a:endParaRPr>
          </a:p>
          <a:p>
            <a:pPr algn="ct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1272116"/>
            <a:ext cx="6798608" cy="2085869"/>
          </a:xfrm>
        </p:spPr>
        <p:txBody>
          <a:bodyPr vert="horz" lIns="91440" tIns="45720" rIns="91440" bIns="45720" rtlCol="0" anchor="b">
            <a:normAutofit fontScale="90000"/>
          </a:bodyPr>
          <a:lstStyle/>
          <a:p>
            <a:pPr>
              <a:lnSpc>
                <a:spcPct val="90000"/>
              </a:lnSpc>
            </a:pP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a:t>
            </a:r>
            <a:r>
              <a:rPr lang="en-US" sz="2000" cap="none" dirty="0">
                <a:solidFill>
                  <a:srgbClr val="FFFFFF"/>
                </a:solidFill>
                <a:latin typeface="Century Gothic" panose="020B0502020202020204" pitchFamily="34" charset="0"/>
                <a:cs typeface="Segoe UI" panose="020B0502040204020203" pitchFamily="34" charset="0"/>
                <a:hlinkClick r:id="rId2"/>
              </a:rPr>
              <a:t>bible-based meditation teacher’s pack</a:t>
            </a:r>
            <a:r>
              <a:rPr lang="en-US" sz="2000" cap="none" dirty="0">
                <a:solidFill>
                  <a:srgbClr val="FFFFFF"/>
                </a:solidFill>
                <a:latin typeface="Century Gothic" panose="020B0502020202020204" pitchFamily="34" charset="0"/>
                <a:cs typeface="Segoe UI" panose="020B0502040204020203" pitchFamily="34" charset="0"/>
              </a:rPr>
              <a:t>:</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4" name="Picture 3">
            <a:extLst>
              <a:ext uri="{FF2B5EF4-FFF2-40B4-BE49-F238E27FC236}">
                <a16:creationId xmlns:a16="http://schemas.microsoft.com/office/drawing/2014/main" id="{34DF501D-41DB-46AF-AB11-B54FD77501FB}"/>
              </a:ext>
            </a:extLst>
          </p:cNvPr>
          <p:cNvPicPr>
            <a:picLocks noChangeAspect="1"/>
          </p:cNvPicPr>
          <p:nvPr/>
        </p:nvPicPr>
        <p:blipFill>
          <a:blip r:embed="rId4"/>
          <a:stretch>
            <a:fillRect/>
          </a:stretch>
        </p:blipFill>
        <p:spPr>
          <a:xfrm>
            <a:off x="4809067" y="1753551"/>
            <a:ext cx="6564651" cy="4305301"/>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t>
            </a:r>
            <a:r>
              <a:rPr lang="en-US" sz="2000" b="1" dirty="0">
                <a:solidFill>
                  <a:srgbClr val="FF0000"/>
                </a:solidFill>
                <a:latin typeface="Century Gothic" panose="020B0502020202020204" pitchFamily="34" charset="0"/>
                <a:cs typeface="Segoe UI" panose="020B0502040204020203" pitchFamily="34" charset="0"/>
              </a:rPr>
              <a:t>awards (The red balloon award). </a:t>
            </a:r>
            <a:r>
              <a:rPr lang="en-US" sz="2000" dirty="0">
                <a:solidFill>
                  <a:schemeClr val="bg1"/>
                </a:solidFill>
                <a:latin typeface="Century Gothic" panose="020B0502020202020204" pitchFamily="34" charset="0"/>
                <a:cs typeface="Segoe UI" panose="020B0502040204020203" pitchFamily="34" charset="0"/>
              </a:rPr>
              <a:t>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3" name="Picture 2">
            <a:extLst>
              <a:ext uri="{FF2B5EF4-FFF2-40B4-BE49-F238E27FC236}">
                <a16:creationId xmlns:a16="http://schemas.microsoft.com/office/drawing/2014/main" id="{28822880-3CA1-49A5-B917-2951EDB4EBBC}"/>
              </a:ext>
            </a:extLst>
          </p:cNvPr>
          <p:cNvPicPr>
            <a:picLocks noChangeAspect="1"/>
          </p:cNvPicPr>
          <p:nvPr/>
        </p:nvPicPr>
        <p:blipFill>
          <a:blip r:embed="rId2"/>
          <a:stretch>
            <a:fillRect/>
          </a:stretch>
        </p:blipFill>
        <p:spPr>
          <a:xfrm>
            <a:off x="7373695" y="702156"/>
            <a:ext cx="1535180" cy="1887972"/>
          </a:xfrm>
          <a:prstGeom prst="rect">
            <a:avLst/>
          </a:prstGeom>
        </p:spPr>
      </p:pic>
      <p:pic>
        <p:nvPicPr>
          <p:cNvPr id="9" name="Picture 8">
            <a:extLst>
              <a:ext uri="{FF2B5EF4-FFF2-40B4-BE49-F238E27FC236}">
                <a16:creationId xmlns:a16="http://schemas.microsoft.com/office/drawing/2014/main" id="{96C86DC7-4CF1-4564-8E70-05141F6EC946}"/>
              </a:ext>
            </a:extLst>
          </p:cNvPr>
          <p:cNvPicPr>
            <a:picLocks noChangeAspect="1"/>
          </p:cNvPicPr>
          <p:nvPr/>
        </p:nvPicPr>
        <p:blipFill>
          <a:blip r:embed="rId2"/>
          <a:stretch>
            <a:fillRect/>
          </a:stretch>
        </p:blipFill>
        <p:spPr>
          <a:xfrm rot="1264402">
            <a:off x="10056321" y="1062008"/>
            <a:ext cx="1535180" cy="1887972"/>
          </a:xfrm>
          <a:prstGeom prst="rect">
            <a:avLst/>
          </a:prstGeom>
        </p:spPr>
      </p:pic>
      <p:pic>
        <p:nvPicPr>
          <p:cNvPr id="10" name="Picture 9">
            <a:extLst>
              <a:ext uri="{FF2B5EF4-FFF2-40B4-BE49-F238E27FC236}">
                <a16:creationId xmlns:a16="http://schemas.microsoft.com/office/drawing/2014/main" id="{664FA00E-902E-48FF-B8A3-43C9507FB2E5}"/>
              </a:ext>
            </a:extLst>
          </p:cNvPr>
          <p:cNvPicPr>
            <a:picLocks noChangeAspect="1"/>
          </p:cNvPicPr>
          <p:nvPr/>
        </p:nvPicPr>
        <p:blipFill>
          <a:blip r:embed="rId2"/>
          <a:stretch>
            <a:fillRect/>
          </a:stretch>
        </p:blipFill>
        <p:spPr>
          <a:xfrm rot="20031729">
            <a:off x="4809939" y="1313427"/>
            <a:ext cx="1535180" cy="1887972"/>
          </a:xfrm>
          <a:prstGeom prst="rect">
            <a:avLst/>
          </a:prstGeom>
        </p:spPr>
      </p:pic>
      <p:sp>
        <p:nvSpPr>
          <p:cNvPr id="11" name="TextBox 10">
            <a:extLst>
              <a:ext uri="{FF2B5EF4-FFF2-40B4-BE49-F238E27FC236}">
                <a16:creationId xmlns:a16="http://schemas.microsoft.com/office/drawing/2014/main" id="{4A53E37B-EB55-468C-89E7-63BB6E3BE645}"/>
              </a:ext>
            </a:extLst>
          </p:cNvPr>
          <p:cNvSpPr txBox="1"/>
          <p:nvPr/>
        </p:nvSpPr>
        <p:spPr>
          <a:xfrm>
            <a:off x="4793150" y="2883113"/>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Love</a:t>
            </a:r>
          </a:p>
        </p:txBody>
      </p:sp>
      <p:sp>
        <p:nvSpPr>
          <p:cNvPr id="12" name="TextBox 11">
            <a:extLst>
              <a:ext uri="{FF2B5EF4-FFF2-40B4-BE49-F238E27FC236}">
                <a16:creationId xmlns:a16="http://schemas.microsoft.com/office/drawing/2014/main" id="{2A020575-DC82-4A62-9816-6DEB68A126CC}"/>
              </a:ext>
            </a:extLst>
          </p:cNvPr>
          <p:cNvSpPr txBox="1"/>
          <p:nvPr/>
        </p:nvSpPr>
        <p:spPr>
          <a:xfrm>
            <a:off x="7373695" y="2846843"/>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Patience </a:t>
            </a:r>
          </a:p>
        </p:txBody>
      </p:sp>
      <p:sp>
        <p:nvSpPr>
          <p:cNvPr id="13" name="TextBox 12">
            <a:extLst>
              <a:ext uri="{FF2B5EF4-FFF2-40B4-BE49-F238E27FC236}">
                <a16:creationId xmlns:a16="http://schemas.microsoft.com/office/drawing/2014/main" id="{7071CC6B-4E95-4586-AE7F-68EC8261662F}"/>
              </a:ext>
            </a:extLst>
          </p:cNvPr>
          <p:cNvSpPr txBox="1"/>
          <p:nvPr/>
        </p:nvSpPr>
        <p:spPr>
          <a:xfrm rot="1184836">
            <a:off x="9469331" y="3020536"/>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Kindness  </a:t>
            </a:r>
          </a:p>
        </p:txBody>
      </p:sp>
      <p:pic>
        <p:nvPicPr>
          <p:cNvPr id="7" name="Picture 6">
            <a:extLst>
              <a:ext uri="{FF2B5EF4-FFF2-40B4-BE49-F238E27FC236}">
                <a16:creationId xmlns:a16="http://schemas.microsoft.com/office/drawing/2014/main" id="{5A50992C-21E5-4F9A-9C81-B7D79B21B132}"/>
              </a:ext>
            </a:extLst>
          </p:cNvPr>
          <p:cNvPicPr>
            <a:picLocks noChangeAspect="1"/>
          </p:cNvPicPr>
          <p:nvPr/>
        </p:nvPicPr>
        <p:blipFill>
          <a:blip r:embed="rId3"/>
          <a:stretch>
            <a:fillRect/>
          </a:stretch>
        </p:blipFill>
        <p:spPr>
          <a:xfrm>
            <a:off x="6242638" y="3419559"/>
            <a:ext cx="3775643" cy="31738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lgn="ctr">
              <a:buNone/>
            </a:pPr>
            <a:r>
              <a:rPr lang="en-US" dirty="0">
                <a:solidFill>
                  <a:schemeClr val="bg1"/>
                </a:solidFill>
                <a:latin typeface="Comic Sans MS" panose="030F0702030302020204" pitchFamily="66" charset="0"/>
              </a:rPr>
              <a:t>This week’s parable challenges us to think about how we listen and respond to the messages we hear in our collective worships.  </a:t>
            </a:r>
          </a:p>
        </p:txBody>
      </p:sp>
      <p:pic>
        <p:nvPicPr>
          <p:cNvPr id="4" name="Picture 3">
            <a:extLst>
              <a:ext uri="{FF2B5EF4-FFF2-40B4-BE49-F238E27FC236}">
                <a16:creationId xmlns:a16="http://schemas.microsoft.com/office/drawing/2014/main" id="{83DB4C1A-2892-4E0C-931E-4B825FCAEF2E}"/>
              </a:ext>
            </a:extLst>
          </p:cNvPr>
          <p:cNvPicPr>
            <a:picLocks noChangeAspect="1"/>
          </p:cNvPicPr>
          <p:nvPr/>
        </p:nvPicPr>
        <p:blipFill>
          <a:blip r:embed="rId2"/>
          <a:stretch>
            <a:fillRect/>
          </a:stretch>
        </p:blipFill>
        <p:spPr>
          <a:xfrm>
            <a:off x="5158563" y="249722"/>
            <a:ext cx="5372100" cy="974109"/>
          </a:xfrm>
          <a:prstGeom prst="rect">
            <a:avLst/>
          </a:prstGeom>
        </p:spPr>
      </p:pic>
      <p:sp>
        <p:nvSpPr>
          <p:cNvPr id="12" name="Text Box 14">
            <a:extLst>
              <a:ext uri="{FF2B5EF4-FFF2-40B4-BE49-F238E27FC236}">
                <a16:creationId xmlns:a16="http://schemas.microsoft.com/office/drawing/2014/main" id="{DA918BC6-BE29-42B6-B279-AE804A06D52D}"/>
              </a:ext>
            </a:extLst>
          </p:cNvPr>
          <p:cNvSpPr txBox="1"/>
          <p:nvPr/>
        </p:nvSpPr>
        <p:spPr>
          <a:xfrm>
            <a:off x="6811855" y="1494382"/>
            <a:ext cx="2708492" cy="1888034"/>
          </a:xfrm>
          <a:prstGeom prst="rect">
            <a:avLst/>
          </a:prstGeom>
          <a:solidFill>
            <a:srgbClr val="FFFFCC"/>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pPr>
            <a:r>
              <a:rPr lang="en-GB" sz="1200" dirty="0">
                <a:latin typeface="Comic Sans MS" panose="030F0702030302020204" pitchFamily="66" charset="0"/>
                <a:ea typeface="Calibri" panose="020F0502020204030204" pitchFamily="34" charset="0"/>
                <a:cs typeface="Times New Roman" panose="02020603050405020304" pitchFamily="18" charset="0"/>
              </a:rPr>
              <a:t>Plant a seed in a pot. How might you decorate it to show a value that you want to live out in your own life? </a:t>
            </a:r>
          </a:p>
          <a:p>
            <a:pPr algn="ctr">
              <a:lnSpc>
                <a:spcPct val="115000"/>
              </a:lnSpc>
              <a:spcAft>
                <a:spcPts val="1000"/>
              </a:spcAft>
            </a:pPr>
            <a:r>
              <a:rPr lang="en-GB" sz="1200" dirty="0">
                <a:latin typeface="Comic Sans MS" panose="030F0702030302020204" pitchFamily="66" charset="0"/>
                <a:ea typeface="Calibri" panose="020F0502020204030204" pitchFamily="34" charset="0"/>
                <a:cs typeface="Times New Roman" panose="02020603050405020304" pitchFamily="18" charset="0"/>
              </a:rPr>
              <a:t>As you help the seed to grow, can you spend time reflecting on how you have lived out your chosen value</a:t>
            </a:r>
            <a:r>
              <a:rPr lang="en-GB" sz="1100" dirty="0">
                <a:latin typeface="Comic Sans MS" panose="030F0702030302020204" pitchFamily="66" charset="0"/>
                <a:ea typeface="Calibri" panose="020F0502020204030204" pitchFamily="34" charset="0"/>
                <a:cs typeface="Times New Roman" panose="02020603050405020304" pitchFamily="18" charset="0"/>
              </a:rPr>
              <a:t>.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2461B5B9-7A19-468A-8073-E2CA331931F5}"/>
              </a:ext>
            </a:extLst>
          </p:cNvPr>
          <p:cNvPicPr>
            <a:picLocks noChangeAspect="1"/>
          </p:cNvPicPr>
          <p:nvPr/>
        </p:nvPicPr>
        <p:blipFill>
          <a:blip r:embed="rId3"/>
          <a:stretch>
            <a:fillRect/>
          </a:stretch>
        </p:blipFill>
        <p:spPr>
          <a:xfrm>
            <a:off x="4501382" y="3746007"/>
            <a:ext cx="7329437" cy="2153632"/>
          </a:xfrm>
          <a:prstGeom prst="rect">
            <a:avLst/>
          </a:prstGeom>
        </p:spPr>
      </p:pic>
      <p:sp>
        <p:nvSpPr>
          <p:cNvPr id="15" name="Speech Bubble: Oval 14">
            <a:extLst>
              <a:ext uri="{FF2B5EF4-FFF2-40B4-BE49-F238E27FC236}">
                <a16:creationId xmlns:a16="http://schemas.microsoft.com/office/drawing/2014/main" id="{64C4B872-0E5D-465C-9D62-454029E23811}"/>
              </a:ext>
            </a:extLst>
          </p:cNvPr>
          <p:cNvSpPr/>
          <p:nvPr/>
        </p:nvSpPr>
        <p:spPr>
          <a:xfrm>
            <a:off x="9687386" y="1473553"/>
            <a:ext cx="2337574" cy="1661263"/>
          </a:xfrm>
          <a:prstGeom prst="wedgeEllipseCallout">
            <a:avLst>
              <a:gd name="adj1" fmla="val 49131"/>
              <a:gd name="adj2" fmla="val 67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Is there anything you want ask God to help you with?</a:t>
            </a:r>
          </a:p>
        </p:txBody>
      </p:sp>
      <p:sp>
        <p:nvSpPr>
          <p:cNvPr id="16" name="Speech Bubble: Oval 15">
            <a:extLst>
              <a:ext uri="{FF2B5EF4-FFF2-40B4-BE49-F238E27FC236}">
                <a16:creationId xmlns:a16="http://schemas.microsoft.com/office/drawing/2014/main" id="{3C5BDA91-803B-411D-9672-1FCCB8AB9C2B}"/>
              </a:ext>
            </a:extLst>
          </p:cNvPr>
          <p:cNvSpPr/>
          <p:nvPr/>
        </p:nvSpPr>
        <p:spPr>
          <a:xfrm>
            <a:off x="4283327" y="1608250"/>
            <a:ext cx="2337574" cy="1661263"/>
          </a:xfrm>
          <a:prstGeom prst="wedgeEllipseCallout">
            <a:avLst>
              <a:gd name="adj1" fmla="val -47158"/>
              <a:gd name="adj2" fmla="val 721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Is there anything you want to thank God for? </a:t>
            </a:r>
          </a:p>
        </p:txBody>
      </p:sp>
      <p:sp>
        <p:nvSpPr>
          <p:cNvPr id="10" name="TextBox 9">
            <a:extLst>
              <a:ext uri="{FF2B5EF4-FFF2-40B4-BE49-F238E27FC236}">
                <a16:creationId xmlns:a16="http://schemas.microsoft.com/office/drawing/2014/main" id="{29E5DF2B-3469-4F4B-B407-705296CDAB7E}"/>
              </a:ext>
            </a:extLst>
          </p:cNvPr>
          <p:cNvSpPr txBox="1"/>
          <p:nvPr/>
        </p:nvSpPr>
        <p:spPr>
          <a:xfrm>
            <a:off x="4501382" y="60028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Love</a:t>
            </a:r>
          </a:p>
        </p:txBody>
      </p:sp>
      <p:sp>
        <p:nvSpPr>
          <p:cNvPr id="18" name="TextBox 17">
            <a:extLst>
              <a:ext uri="{FF2B5EF4-FFF2-40B4-BE49-F238E27FC236}">
                <a16:creationId xmlns:a16="http://schemas.microsoft.com/office/drawing/2014/main" id="{C3919B3C-4CA4-4085-822F-DAEF960148AB}"/>
              </a:ext>
            </a:extLst>
          </p:cNvPr>
          <p:cNvSpPr txBox="1"/>
          <p:nvPr/>
        </p:nvSpPr>
        <p:spPr>
          <a:xfrm>
            <a:off x="6431284" y="60190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Patience </a:t>
            </a:r>
          </a:p>
        </p:txBody>
      </p:sp>
      <p:sp>
        <p:nvSpPr>
          <p:cNvPr id="19" name="TextBox 18">
            <a:extLst>
              <a:ext uri="{FF2B5EF4-FFF2-40B4-BE49-F238E27FC236}">
                <a16:creationId xmlns:a16="http://schemas.microsoft.com/office/drawing/2014/main" id="{E51E8C09-431F-4F47-81B3-D083DFDEE130}"/>
              </a:ext>
            </a:extLst>
          </p:cNvPr>
          <p:cNvSpPr txBox="1"/>
          <p:nvPr/>
        </p:nvSpPr>
        <p:spPr>
          <a:xfrm>
            <a:off x="8280401" y="6005914"/>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Kindness  </a:t>
            </a:r>
          </a:p>
        </p:txBody>
      </p:sp>
      <p:sp>
        <p:nvSpPr>
          <p:cNvPr id="20" name="TextBox 19">
            <a:extLst>
              <a:ext uri="{FF2B5EF4-FFF2-40B4-BE49-F238E27FC236}">
                <a16:creationId xmlns:a16="http://schemas.microsoft.com/office/drawing/2014/main" id="{D7AD273D-3F9D-41DA-82B0-A75BEBC8A92C}"/>
              </a:ext>
            </a:extLst>
          </p:cNvPr>
          <p:cNvSpPr txBox="1"/>
          <p:nvPr/>
        </p:nvSpPr>
        <p:spPr>
          <a:xfrm>
            <a:off x="10210303" y="6002865"/>
            <a:ext cx="1620516" cy="373267"/>
          </a:xfrm>
          <a:prstGeom prst="rect">
            <a:avLst/>
          </a:prstGeom>
          <a:solidFill>
            <a:srgbClr val="FFFF00"/>
          </a:solidFill>
        </p:spPr>
        <p:txBody>
          <a:bodyPr wrap="square" rtlCol="0">
            <a:spAutoFit/>
          </a:bodyPr>
          <a:lstStyle/>
          <a:p>
            <a:pPr algn="ctr"/>
            <a:r>
              <a:rPr lang="en-GB" dirty="0">
                <a:latin typeface="Comic Sans MS" panose="030F0702030302020204" pitchFamily="66" charset="0"/>
              </a:rPr>
              <a:t>Self-control  </a:t>
            </a:r>
          </a:p>
        </p:txBody>
      </p:sp>
    </p:spTree>
    <p:extLst>
      <p:ext uri="{BB962C8B-B14F-4D97-AF65-F5344CB8AC3E}">
        <p14:creationId xmlns:p14="http://schemas.microsoft.com/office/powerpoint/2010/main" val="1249235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8143</TotalTime>
  <Words>2602</Words>
  <Application>Microsoft Office PowerPoint</Application>
  <PresentationFormat>Widescreen</PresentationFormat>
  <Paragraphs>279</Paragraphs>
  <Slides>40</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 Rounded MT Bold</vt:lpstr>
      <vt:lpstr>Calibri</vt:lpstr>
      <vt:lpstr>Century Gothic</vt:lpstr>
      <vt:lpstr>Comic Sans MS</vt:lpstr>
      <vt:lpstr>Courier New</vt:lpstr>
      <vt:lpstr>Gill Sans MT</vt:lpstr>
      <vt:lpstr>Segoe UI</vt:lpstr>
      <vt:lpstr>system-ui</vt:lpstr>
      <vt:lpstr>Wingdings 2</vt:lpstr>
      <vt:lpstr>Dividend</vt:lpstr>
      <vt:lpstr>Class Worship and Reflections</vt:lpstr>
      <vt:lpstr>     Church of England Colours for Worship      </vt:lpstr>
      <vt:lpstr>     Church of England  COLLective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Classroom Worship   Reflection Space      </vt:lpstr>
      <vt:lpstr>The parable of The Sower  </vt:lpstr>
      <vt:lpstr>Monday</vt:lpstr>
      <vt:lpstr>PowerPoint Presentation</vt:lpstr>
      <vt:lpstr>PowerPoint Presentation</vt:lpstr>
      <vt:lpstr>Bible passage: The parable of the Sower </vt:lpstr>
      <vt:lpstr>Reflection questions</vt:lpstr>
      <vt:lpstr>Reflection questions</vt:lpstr>
      <vt:lpstr>Prayer</vt:lpstr>
      <vt:lpstr>Tuesday</vt:lpstr>
      <vt:lpstr>Bible passage: The parable of the Sower – Making sense the parable Today. </vt:lpstr>
      <vt:lpstr>Responding </vt:lpstr>
      <vt:lpstr>PowerPoint Presentation</vt:lpstr>
      <vt:lpstr>PowerPoint Presentation</vt:lpstr>
      <vt:lpstr>PowerPoint Presentation</vt:lpstr>
      <vt:lpstr>PowerPoint Presentation</vt:lpstr>
      <vt:lpstr>PowerPoint Presentation</vt:lpstr>
      <vt:lpstr>Prayer</vt:lpstr>
      <vt:lpstr>Wednesday</vt:lpstr>
      <vt:lpstr>Prompted to action - challenge</vt:lpstr>
      <vt:lpstr>Prompted to action – challenge ideas</vt:lpstr>
      <vt:lpstr>Prompted to action – challenge ideas</vt:lpstr>
      <vt:lpstr>Prompted to action – challenge ideas</vt:lpstr>
      <vt:lpstr>Prompted to action – challenge ideas</vt:lpstr>
      <vt:lpstr>Prayer</vt:lpstr>
      <vt:lpstr>Thursday</vt:lpstr>
      <vt:lpstr>  Use the Meditation resource alongside the Spiritual Encounters – bible-based meditation teacher’s pack:        </vt:lpstr>
      <vt:lpstr>Friday</vt:lpstr>
      <vt:lpstr> </vt:lpstr>
      <vt:lpstr>Classroom Worship   Reflection Space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Matthew Welton</cp:lastModifiedBy>
  <cp:revision>75</cp:revision>
  <dcterms:created xsi:type="dcterms:W3CDTF">2020-12-01T11:41:13Z</dcterms:created>
  <dcterms:modified xsi:type="dcterms:W3CDTF">2021-04-16T10:19:52Z</dcterms:modified>
</cp:coreProperties>
</file>