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42"/>
  </p:notesMasterIdLst>
  <p:sldIdLst>
    <p:sldId id="256" r:id="rId2"/>
    <p:sldId id="267" r:id="rId3"/>
    <p:sldId id="310" r:id="rId4"/>
    <p:sldId id="270" r:id="rId5"/>
    <p:sldId id="296" r:id="rId6"/>
    <p:sldId id="268" r:id="rId7"/>
    <p:sldId id="289" r:id="rId8"/>
    <p:sldId id="269" r:id="rId9"/>
    <p:sldId id="290" r:id="rId10"/>
    <p:sldId id="292" r:id="rId11"/>
    <p:sldId id="277" r:id="rId12"/>
    <p:sldId id="320" r:id="rId13"/>
    <p:sldId id="321" r:id="rId14"/>
    <p:sldId id="322" r:id="rId15"/>
    <p:sldId id="271" r:id="rId16"/>
    <p:sldId id="304" r:id="rId17"/>
    <p:sldId id="312" r:id="rId18"/>
    <p:sldId id="297" r:id="rId19"/>
    <p:sldId id="319" r:id="rId20"/>
    <p:sldId id="313" r:id="rId21"/>
    <p:sldId id="285" r:id="rId22"/>
    <p:sldId id="279" r:id="rId23"/>
    <p:sldId id="272" r:id="rId24"/>
    <p:sldId id="315" r:id="rId25"/>
    <p:sldId id="323" r:id="rId26"/>
    <p:sldId id="314" r:id="rId27"/>
    <p:sldId id="307" r:id="rId28"/>
    <p:sldId id="318" r:id="rId29"/>
    <p:sldId id="316" r:id="rId30"/>
    <p:sldId id="273" r:id="rId31"/>
    <p:sldId id="286" r:id="rId32"/>
    <p:sldId id="301" r:id="rId33"/>
    <p:sldId id="309" r:id="rId34"/>
    <p:sldId id="324" r:id="rId35"/>
    <p:sldId id="282" r:id="rId36"/>
    <p:sldId id="274" r:id="rId37"/>
    <p:sldId id="283" r:id="rId38"/>
    <p:sldId id="275" r:id="rId39"/>
    <p:sldId id="284" r:id="rId40"/>
    <p:sldId id="288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nsay Jennings" initials="LJ" lastIdx="1" clrIdx="0">
    <p:extLst>
      <p:ext uri="{19B8F6BF-5375-455C-9EA6-DF929625EA0E}">
        <p15:presenceInfo xmlns:p15="http://schemas.microsoft.com/office/powerpoint/2012/main" userId="S::lynsay.jennings@lichfield.anglican.org::b1a73c2d-75c6-426b-88bc-47e69d0d28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99" autoAdjust="0"/>
    <p:restoredTop sz="94660"/>
  </p:normalViewPr>
  <p:slideViewPr>
    <p:cSldViewPr snapToGrid="0">
      <p:cViewPr varScale="1">
        <p:scale>
          <a:sx n="62" d="100"/>
          <a:sy n="62" d="100"/>
        </p:scale>
        <p:origin x="4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B86A4-9372-41B3-BC82-09B8EB71D832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3D5FD-25CE-4835-9DE9-7F9AD34F8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12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347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462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Take ideas and responses from the children initially, giving them time to reflect on the meaning of the story. Jesus said: Sometimes people lose their way and do wrong things, but God never stops loving them. Through the parable Jesus wanted to show that God is a loving father who waits for the return of his children who wander far from him and that even when they are underserving, he forgives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32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does she feel? How do you know? What might have happened?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30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44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Allow children time to think about this.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50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Allow children time to think about this.  Talk about the fact that we all make mistakes and that there may be a time in the future when the elder son needs his father’s forgiveness too.  Talk about the fact that jealousy can be most harmful to the person feeling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049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737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66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670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3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1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29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0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3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1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9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7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4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141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FayN_nkzaU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WT3UviMrudA" TargetMode="External"/><Relationship Id="rId4" Type="http://schemas.openxmlformats.org/officeDocument/2006/relationships/hyperlink" Target="https://www.youtube.com/watch?v=JeJvKkBV6rY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Luke%2015%3A11-32&amp;version=CEV#fen-CEV-23559b" TargetMode="External"/><Relationship Id="rId2" Type="http://schemas.openxmlformats.org/officeDocument/2006/relationships/hyperlink" Target="https://www.biblegateway.com/passage/?search=Luke%2015%3A11-32&amp;version=CEV#fen-CEV-23558a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zNuBLJ1Aw0o" TargetMode="Externa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biblegateway.com/passage/?search=Luke%2015%3A11-32&amp;version=CEV#fen-CEV-23565c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www.youtube.com/watch?v=27zmOJGpzBw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ldbe.co.uk/about/guidance-%20resources/worship-and-medit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99D7C13F-A74A-458C-BD0A-E94D29F59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4EA0D2BB-E66C-43E1-9553-F0782C709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E2A6ED-D597-429E-A2B5-6ABED52E1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2814" y="2130425"/>
            <a:ext cx="4115917" cy="208586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Class Worship and Reflections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ECC352-F3A9-46C5-8644-CE5AC3D55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135" y="5208256"/>
            <a:ext cx="2816596" cy="829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59B45E-9E82-487D-9A33-4B3176016126}"/>
              </a:ext>
            </a:extLst>
          </p:cNvPr>
          <p:cNvSpPr txBox="1"/>
          <p:nvPr/>
        </p:nvSpPr>
        <p:spPr>
          <a:xfrm>
            <a:off x="1086611" y="1421296"/>
            <a:ext cx="5009388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Parable of the Lost Son</a:t>
            </a:r>
          </a:p>
        </p:txBody>
      </p:sp>
    </p:spTree>
    <p:extLst>
      <p:ext uri="{BB962C8B-B14F-4D97-AF65-F5344CB8AC3E}">
        <p14:creationId xmlns:p14="http://schemas.microsoft.com/office/powerpoint/2010/main" val="357339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A35C00-F635-409C-8112-62A479216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392438"/>
            <a:ext cx="6518800" cy="436725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32" y="2930816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Church of England Colours for Worship </a:t>
            </a: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9AFB3-5DC8-44D9-87A3-9258BAF45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22" y="5016685"/>
            <a:ext cx="281659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6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32" y="2930816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Church of England</a:t>
            </a:r>
            <a:b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US" sz="36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COLLective</a:t>
            </a: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worship</a:t>
            </a: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9AFB3-5DC8-44D9-87A3-9258BAF45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22" y="5016685"/>
            <a:ext cx="2816596" cy="829128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3C6333F-A527-48A5-9AD8-6C8CA3F7A522}"/>
              </a:ext>
            </a:extLst>
          </p:cNvPr>
          <p:cNvSpPr txBox="1">
            <a:spLocks/>
          </p:cNvSpPr>
          <p:nvPr/>
        </p:nvSpPr>
        <p:spPr>
          <a:xfrm>
            <a:off x="1547582" y="1099459"/>
            <a:ext cx="5027389" cy="4844142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ABSTRACT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Collective worship in a classroom has a different feel from worship in the hall.  The more intimate nature of the worship can make everyone feel more readily included. 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It is also the perfect setting to look at some of life’s big issues in a prayerful and reflective manner. 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This resource supports small group worship through the theme of Parables</a:t>
            </a:r>
          </a:p>
        </p:txBody>
      </p:sp>
    </p:spTree>
    <p:extLst>
      <p:ext uri="{BB962C8B-B14F-4D97-AF65-F5344CB8AC3E}">
        <p14:creationId xmlns:p14="http://schemas.microsoft.com/office/powerpoint/2010/main" val="312506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Classroom Worship </a:t>
            </a: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000" dirty="0">
                <a:solidFill>
                  <a:srgbClr val="FFFFFF"/>
                </a:solidFill>
                <a:latin typeface="Century Gothic" panose="020B0502020202020204" pitchFamily="34" charset="0"/>
              </a:rPr>
              <a:t>Introduction for Teachers</a:t>
            </a: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F7F7C6C-F9E6-473C-AC88-ED2F2CC25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038" y="590550"/>
            <a:ext cx="6537325" cy="5657850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Ideas for the Worship Table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Special covering – possibly using liturgical colours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Candle or candles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Cross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Prayer box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Pebbles (prayer)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Flowers</a:t>
            </a:r>
          </a:p>
        </p:txBody>
      </p:sp>
      <p:pic>
        <p:nvPicPr>
          <p:cNvPr id="1026" name="Picture 2" descr="Collective Worship – Martley CE Primary School">
            <a:extLst>
              <a:ext uri="{FF2B5EF4-FFF2-40B4-BE49-F238E27FC236}">
                <a16:creationId xmlns:a16="http://schemas.microsoft.com/office/drawing/2014/main" id="{C4840575-5DEE-47DC-B4D2-45AD4D3D8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881">
            <a:off x="9124156" y="3390900"/>
            <a:ext cx="26765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maculate Heart Of Mary Catholic Primary School A Voluntary Academy -  Collective Worship">
            <a:extLst>
              <a:ext uri="{FF2B5EF4-FFF2-40B4-BE49-F238E27FC236}">
                <a16:creationId xmlns:a16="http://schemas.microsoft.com/office/drawing/2014/main" id="{8D0D05E5-7CAB-49A3-9043-B26A55800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65" y="4171517"/>
            <a:ext cx="2591243" cy="19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3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Classroom Worship </a:t>
            </a: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Possible music</a:t>
            </a: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A6BE65-F111-4901-953B-3CBC056F1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547" y="694290"/>
            <a:ext cx="6538255" cy="565777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098" name="Picture 2" descr="Migration &amp; Music, Part 1 | Musical Space | KMUW">
            <a:extLst>
              <a:ext uri="{FF2B5EF4-FFF2-40B4-BE49-F238E27FC236}">
                <a16:creationId xmlns:a16="http://schemas.microsoft.com/office/drawing/2014/main" id="{90402C7B-2262-43A3-8EBC-A78B72505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78" y="3762775"/>
            <a:ext cx="3443428" cy="2293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DE9C0B-2054-42A1-843E-C62A34A78DCF}"/>
              </a:ext>
            </a:extLst>
          </p:cNvPr>
          <p:cNvSpPr/>
          <p:nvPr/>
        </p:nvSpPr>
        <p:spPr>
          <a:xfrm>
            <a:off x="5133899" y="694290"/>
            <a:ext cx="6711259" cy="382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3F02A-DE5B-4ABA-AAFF-CC49EC8793C6}"/>
              </a:ext>
            </a:extLst>
          </p:cNvPr>
          <p:cNvSpPr txBox="1"/>
          <p:nvPr/>
        </p:nvSpPr>
        <p:spPr>
          <a:xfrm>
            <a:off x="4839003" y="1422301"/>
            <a:ext cx="7118645" cy="400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Good </a:t>
            </a:r>
            <a:r>
              <a:rPr lang="en-GB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Good</a:t>
            </a: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Father</a:t>
            </a:r>
          </a:p>
          <a:p>
            <a:r>
              <a:rPr lang="en-GB" sz="2400" dirty="0">
                <a:latin typeface="Century Gothic" panose="020B0502020202020204" pitchFamily="34" charset="0"/>
                <a:hlinkClick r:id="rId3"/>
              </a:rPr>
              <a:t>https://www.youtube.com/watch?v=gFayN_nkzaU</a:t>
            </a:r>
            <a:endParaRPr lang="en-GB" sz="2400" dirty="0">
              <a:latin typeface="Century Gothic" panose="020B0502020202020204" pitchFamily="34" charset="0"/>
            </a:endParaRP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My Lighthouse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4"/>
              </a:rPr>
              <a:t>https://www.youtube.com/watch?v=JeJvKkBV6rY</a:t>
            </a: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Be Praised</a:t>
            </a:r>
          </a:p>
          <a:p>
            <a:r>
              <a:rPr lang="en-GB" sz="2400" dirty="0">
                <a:latin typeface="Century Gothic" panose="020B0502020202020204" pitchFamily="34" charset="0"/>
                <a:hlinkClick r:id="rId5"/>
              </a:rPr>
              <a:t>https://www.youtube.com/watch?v=WT3UviMrudA</a:t>
            </a:r>
            <a:r>
              <a:rPr lang="en-GB" sz="24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550ACD-EF2C-4ADA-98C0-F5D03422D04A}"/>
              </a:ext>
            </a:extLst>
          </p:cNvPr>
          <p:cNvSpPr txBox="1"/>
          <p:nvPr/>
        </p:nvSpPr>
        <p:spPr>
          <a:xfrm>
            <a:off x="6537960" y="39433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18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77" y="971524"/>
            <a:ext cx="3269749" cy="46243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Gathering </a:t>
            </a: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these can be used at the beginning of each session </a:t>
            </a: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571403"/>
            <a:ext cx="6436655" cy="5888772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Once everyone is set up ready for worship you may want to start by lighting a candle, followed by one of these: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Leader: Peace be with you.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Pupils:  </a:t>
            </a: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also with you.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Leader: Welcome everyone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Pupils: </a:t>
            </a: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It is good to be here together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Play a ‘Welcome’ song as children settle.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We meet in the name of God: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Father,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Son,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Spirit: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is one.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Sign: ‘Welcome everybody here’ in BSL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D0413-29BD-4473-8832-3D2A945F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13" y="4466075"/>
            <a:ext cx="1432684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77" y="971524"/>
            <a:ext cx="3269749" cy="46243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Gathering </a:t>
            </a: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these can be used at the beginning of each session </a:t>
            </a: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485678"/>
            <a:ext cx="6436655" cy="5888772"/>
          </a:xfrm>
        </p:spPr>
        <p:txBody>
          <a:bodyPr anchor="ctr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Christ the light of the world is here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God help us to speak positive words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To share peace with everyone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To remember that you are with 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 us celebrate what God has made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Let’s remember to show God’s love,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to show a bit of heaven to everyone we meet</a:t>
            </a:r>
            <a:r>
              <a:rPr lang="en-GB" b="1" dirty="0">
                <a:latin typeface="Century Gothic" panose="020B0502020202020204" pitchFamily="34" charset="0"/>
                <a:cs typeface="Segoe UI" panose="020B0502040204020203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                                                   </a:t>
            </a:r>
            <a:endParaRPr lang="en-GB" sz="2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D0413-29BD-4473-8832-3D2A945F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13" y="4466075"/>
            <a:ext cx="1432684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5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Sending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kumimoji="0" lang="en-GB" sz="25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</a:rPr>
              <a:t>these can be used at the End of each session</a:t>
            </a: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endParaRPr lang="en-GB" sz="25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199" y="969228"/>
            <a:ext cx="6346644" cy="588877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You may want to end your time together with one of these short prayers or blessings: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end this time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May we live with your love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Build on your truth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Share your forgiveness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Rest in your peace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For the whole of the day. 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for this day,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For fun, friendship and learning.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We give thanks for this time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share peace with each other. 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Help us as we as we move on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carry hope in us for the day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Turning our thoughts towards others,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Our hearts towards love,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our hands towards serving those in need.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FA1BC-FC3D-4092-8A91-F0D549A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49" y="4333845"/>
            <a:ext cx="15424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Sending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kumimoji="0" lang="en-GB" sz="25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</a:rPr>
              <a:t>these can be used at the End of each session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endParaRPr lang="en-GB" sz="25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199" y="869854"/>
            <a:ext cx="6346644" cy="588877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The Lord bless us and watch over us, he is kind and helps us to show peace. 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Let’s remember today to show peace and love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forgive when others upset us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remember that we are all equal to God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think about what we say before we say it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thank God for a new day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God for all your good gifts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Christ our Lord,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Just as kings bowed down and offered you gifts,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May we know your strength and peace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see all the free gifts you have given to us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the blessing of the Father, Son and Holy Spirit,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be with you all, evermore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FA1BC-FC3D-4092-8A91-F0D549A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49" y="4333845"/>
            <a:ext cx="15424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15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" name="Rectangle 203">
            <a:extLst>
              <a:ext uri="{FF2B5EF4-FFF2-40B4-BE49-F238E27FC236}">
                <a16:creationId xmlns:a16="http://schemas.microsoft.com/office/drawing/2014/main" id="{28D511D2-9CF1-40DE-BB88-A5A48A0E8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0ADCA80-A0B1-4379-94EC-0A1A73BE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EB4D79C-3A0E-4CB5-9A3D-BB816FD52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839C3D0-536E-4C48-A1C1-D9B718A84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12F48A-0055-4DF2-852E-6230BD32A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200" y="2142067"/>
            <a:ext cx="3412067" cy="2971801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parable of the LOST son</a:t>
            </a:r>
            <a:b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B139F13-B6DF-4E3D-A0B5-CBD435594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248" y="440444"/>
            <a:ext cx="5719763" cy="5977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23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75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77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Rectangle 79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85951"/>
            <a:ext cx="3412067" cy="1372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Century Gothic" panose="020B0502020202020204" pitchFamily="34" charset="0"/>
              </a:rPr>
              <a:t>Classroom Worship </a:t>
            </a:r>
            <a:br>
              <a:rPr lang="en-US" sz="2700" b="1" dirty="0">
                <a:latin typeface="Century Gothic" panose="020B0502020202020204" pitchFamily="34" charset="0"/>
              </a:rPr>
            </a:br>
            <a:br>
              <a:rPr lang="en-US" sz="2700" b="1" dirty="0">
                <a:latin typeface="Century Gothic" panose="020B0502020202020204" pitchFamily="34" charset="0"/>
              </a:rPr>
            </a:br>
            <a:r>
              <a:rPr lang="en-US" sz="2700" b="1" dirty="0">
                <a:latin typeface="Century Gothic" panose="020B0502020202020204" pitchFamily="34" charset="0"/>
              </a:rPr>
              <a:t>Reflection Space</a:t>
            </a: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27EB0B-9991-4D01-A6B2-42B5CA775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334" y="761928"/>
            <a:ext cx="7573932" cy="5334143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C4D13A1-90DA-47E6-9222-E745A1843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6" y="2820334"/>
            <a:ext cx="3188017" cy="3331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17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75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77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Rectangle 79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85951"/>
            <a:ext cx="3412067" cy="1372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Century Gothic" panose="020B0502020202020204" pitchFamily="34" charset="0"/>
              </a:rPr>
              <a:t>Classroom Worship </a:t>
            </a:r>
            <a:br>
              <a:rPr lang="en-US" sz="2700" b="1" dirty="0">
                <a:latin typeface="Century Gothic" panose="020B0502020202020204" pitchFamily="34" charset="0"/>
              </a:rPr>
            </a:br>
            <a:br>
              <a:rPr lang="en-US" sz="2700" b="1" dirty="0">
                <a:latin typeface="Century Gothic" panose="020B0502020202020204" pitchFamily="34" charset="0"/>
              </a:rPr>
            </a:br>
            <a:r>
              <a:rPr lang="en-US" sz="2700" b="1" dirty="0">
                <a:latin typeface="Century Gothic" panose="020B0502020202020204" pitchFamily="34" charset="0"/>
              </a:rPr>
              <a:t>Reflection Space</a:t>
            </a: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C4D13A1-90DA-47E6-9222-E745A1843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6" y="2820334"/>
            <a:ext cx="3188017" cy="3331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C266DC-0075-4572-9C59-9F342C2D8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334" y="662139"/>
            <a:ext cx="7845556" cy="553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5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75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77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Rectangle 79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85951"/>
            <a:ext cx="3412067" cy="1372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Century Gothic" panose="020B0502020202020204" pitchFamily="34" charset="0"/>
              </a:rPr>
              <a:t>Classroom Worship </a:t>
            </a:r>
            <a:br>
              <a:rPr lang="en-US" sz="2700" b="1" dirty="0">
                <a:latin typeface="Century Gothic" panose="020B0502020202020204" pitchFamily="34" charset="0"/>
              </a:rPr>
            </a:br>
            <a:br>
              <a:rPr lang="en-US" sz="2700" b="1" dirty="0">
                <a:latin typeface="Century Gothic" panose="020B0502020202020204" pitchFamily="34" charset="0"/>
              </a:rPr>
            </a:br>
            <a:r>
              <a:rPr lang="en-US" sz="2700" b="1" dirty="0">
                <a:latin typeface="Century Gothic" panose="020B0502020202020204" pitchFamily="34" charset="0"/>
              </a:rPr>
              <a:t>Reflection Space</a:t>
            </a: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C4D13A1-90DA-47E6-9222-E745A1843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6" y="2820334"/>
            <a:ext cx="3188017" cy="3331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7FF553-3A02-4A1A-A10E-822B90833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127" y="755269"/>
            <a:ext cx="7607947" cy="53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37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75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77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Rectangle 79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85951"/>
            <a:ext cx="3412067" cy="1372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Century Gothic" panose="020B0502020202020204" pitchFamily="34" charset="0"/>
              </a:rPr>
              <a:t>Classroom Worship </a:t>
            </a:r>
            <a:br>
              <a:rPr lang="en-US" sz="2700" b="1" dirty="0">
                <a:latin typeface="Century Gothic" panose="020B0502020202020204" pitchFamily="34" charset="0"/>
              </a:rPr>
            </a:br>
            <a:br>
              <a:rPr lang="en-US" sz="2700" b="1" dirty="0">
                <a:latin typeface="Century Gothic" panose="020B0502020202020204" pitchFamily="34" charset="0"/>
              </a:rPr>
            </a:br>
            <a:r>
              <a:rPr lang="en-US" sz="2700" b="1" dirty="0">
                <a:latin typeface="Century Gothic" panose="020B0502020202020204" pitchFamily="34" charset="0"/>
              </a:rPr>
              <a:t>Reflection Space</a:t>
            </a: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C4D13A1-90DA-47E6-9222-E745A1843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6" y="2820334"/>
            <a:ext cx="3188017" cy="3331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A38572-C028-41B4-B656-675C29EC2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260" y="782893"/>
            <a:ext cx="7581306" cy="529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89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window, clock&#10;&#10;Description automatically generated">
            <a:extLst>
              <a:ext uri="{FF2B5EF4-FFF2-40B4-BE49-F238E27FC236}">
                <a16:creationId xmlns:a16="http://schemas.microsoft.com/office/drawing/2014/main" id="{6496E400-8232-44C6-AD56-AADF8770A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37" y="1208531"/>
            <a:ext cx="5029858" cy="473506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Monday</a:t>
            </a:r>
          </a:p>
        </p:txBody>
      </p:sp>
    </p:spTree>
    <p:extLst>
      <p:ext uri="{BB962C8B-B14F-4D97-AF65-F5344CB8AC3E}">
        <p14:creationId xmlns:p14="http://schemas.microsoft.com/office/powerpoint/2010/main" val="1517866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5EADEF-714A-4DF7-A106-88447DBB5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5682" y="830382"/>
            <a:ext cx="3780636" cy="56681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19567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5309410" y="673605"/>
            <a:ext cx="6440630" cy="183206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5642491" y="927916"/>
            <a:ext cx="5774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What do you see in the picture?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5309410" y="2754114"/>
            <a:ext cx="6440630" cy="183206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Can you make a prediction about what we are going to talk about today?</a:t>
            </a:r>
          </a:p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584953-1ADF-4EB2-B636-BD4C68A796B0}"/>
              </a:ext>
            </a:extLst>
          </p:cNvPr>
          <p:cNvSpPr/>
          <p:nvPr/>
        </p:nvSpPr>
        <p:spPr>
          <a:xfrm>
            <a:off x="5309410" y="4836816"/>
            <a:ext cx="6440630" cy="183206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What questions does this picture make you ask?</a:t>
            </a:r>
          </a:p>
          <a:p>
            <a:pPr algn="ctr"/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Think of two or three questions.</a:t>
            </a:r>
          </a:p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5C37D5-F9A2-460B-9DB7-2B8493985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87" y="735677"/>
            <a:ext cx="3813501" cy="57174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82" y="5441951"/>
            <a:ext cx="98763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4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534063"/>
          </a:xfrm>
        </p:spPr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Bible passage: The parable of the Lost son</a:t>
            </a:r>
            <a:endParaRPr lang="en-GB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356173" y="2013736"/>
            <a:ext cx="11602946" cy="44777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baseline="30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709782" y="2175124"/>
            <a:ext cx="112493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Luke 15:11-32 Two Sons</a:t>
            </a:r>
          </a:p>
          <a:p>
            <a:pPr algn="l"/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11 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Jesus also told them another story:</a:t>
            </a:r>
          </a:p>
          <a:p>
            <a:pPr algn="l"/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Once a man had two sons. </a:t>
            </a:r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12 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younger son said to his father, “Give me my share of the property.” So the father divided his property between his two sons.</a:t>
            </a:r>
          </a:p>
          <a:p>
            <a:pPr algn="l"/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13 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Not long after that, the younger son packed up everything he owned and left for a foreign country, where he wasted all his money in wild living. </a:t>
            </a:r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14 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 had spent everything, when a bad famine spread through that whole land. Soon he had nothing to eat.</a:t>
            </a:r>
          </a:p>
          <a:p>
            <a:pPr algn="l"/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15 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 went to work for a man in that country, and the man sent him out to take care of his pigs.</a:t>
            </a:r>
            <a:r>
              <a:rPr lang="en-GB" sz="16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en-GB" sz="1600" b="0" i="0" baseline="30000" dirty="0">
                <a:solidFill>
                  <a:srgbClr val="4A4A4A"/>
                </a:solidFill>
                <a:effectLst/>
                <a:latin typeface="Century Gothic" panose="020B0502020202020204" pitchFamily="34" charset="0"/>
                <a:hlinkClick r:id="rId2" tooltip="See footnote a"/>
              </a:rPr>
              <a:t>a</a:t>
            </a:r>
            <a:r>
              <a:rPr lang="en-GB" sz="16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]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16 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 would have been glad to eat what the pigs were eating,</a:t>
            </a:r>
            <a:r>
              <a:rPr lang="en-GB" sz="16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en-GB" sz="1600" b="0" i="0" baseline="30000" dirty="0">
                <a:solidFill>
                  <a:srgbClr val="4A4A4A"/>
                </a:solidFill>
                <a:effectLst/>
                <a:latin typeface="Century Gothic" panose="020B0502020202020204" pitchFamily="34" charset="0"/>
                <a:hlinkClick r:id="rId3" tooltip="See footnote b"/>
              </a:rPr>
              <a:t>b</a:t>
            </a:r>
            <a:r>
              <a:rPr lang="en-GB" sz="16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]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but no one gave him a thing.</a:t>
            </a:r>
          </a:p>
          <a:p>
            <a:pPr algn="l"/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17 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Finally, he came to his senses and said, “My father’s workers have plenty to eat, and here I am, starving to death! </a:t>
            </a:r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18 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 will go to my father and say to him, ‘Father, I have sinned against God in heaven and against you. </a:t>
            </a:r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19 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 am no longer good enough to be called your son. Treat me like one of your workers.’”</a:t>
            </a:r>
          </a:p>
          <a:p>
            <a:pPr algn="l"/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20 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younger son got up and started back to his father. But when he was still a long way off, his father saw him and felt sorry for him. He ran to his son and hugged and kissed him.</a:t>
            </a:r>
          </a:p>
          <a:p>
            <a:pPr algn="l"/>
            <a:r>
              <a:rPr lang="en-GB" sz="16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21 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son said, “Father, I have sinned against God in heaven and against you. I am no longer good enough to be called your son.”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9236" y="729658"/>
            <a:ext cx="764412" cy="9883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59991F-BCEA-436A-AD42-7A7838CAF441}"/>
              </a:ext>
            </a:extLst>
          </p:cNvPr>
          <p:cNvSpPr txBox="1"/>
          <p:nvPr/>
        </p:nvSpPr>
        <p:spPr>
          <a:xfrm>
            <a:off x="586490" y="1284268"/>
            <a:ext cx="102527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or Watch </a:t>
            </a:r>
            <a:r>
              <a:rPr lang="en-GB" sz="1800" u="sng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https://www.youtube.com/watch?v=zNuBLJ1Aw0o</a:t>
            </a:r>
            <a:r>
              <a:rPr lang="en-GB" sz="1800" u="sng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537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Bible passage: The parable of the Lost son</a:t>
            </a:r>
            <a:endParaRPr lang="en-GB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462338" y="2024010"/>
            <a:ext cx="11270750" cy="44674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baseline="30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671244" y="2103114"/>
            <a:ext cx="110584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22 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But his father said to the servants, “Hurry and bring the best clothes and put them on him. Give him a ring for his finger and sandals</a:t>
            </a:r>
            <a:r>
              <a:rPr lang="en-GB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en-GB" b="0" i="0" baseline="30000" dirty="0">
                <a:solidFill>
                  <a:srgbClr val="4A4A4A"/>
                </a:solidFill>
                <a:effectLst/>
                <a:latin typeface="Century Gothic" panose="020B0502020202020204" pitchFamily="34" charset="0"/>
                <a:hlinkClick r:id="rId2" tooltip="See footnote c"/>
              </a:rPr>
              <a:t>c</a:t>
            </a:r>
            <a:r>
              <a:rPr lang="en-GB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]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for his feet.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23 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Get the best calf and prepare it, so we can eat and celebrate.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24 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son of mine was dead, but has now come back to life. He was lost and has now been found.” And they began to celebrate.</a:t>
            </a:r>
          </a:p>
          <a:p>
            <a:pPr algn="l"/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25 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older son had been out in the field. But when he came near the house, he heard the music and dancing.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26 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 he called one of the servants over and asked, “What’s going on here?”</a:t>
            </a:r>
          </a:p>
          <a:p>
            <a:pPr algn="l"/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27 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servant answered, “Your brother has come home safe and sound, and your father ordered us to kill the best calf.”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28 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older brother got so angry that he would not even go into the house.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His father came out and begged him to go in.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29 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But he said to his father, “For years I have worked for you like a slave and have always obeyed you. But you have never even given me a little goat, so that I could give a dinner for my friends.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other son of yours wasted your money. And now that he has come home, you ordered the best calf to be killed for a feast.”</a:t>
            </a:r>
          </a:p>
          <a:p>
            <a:pPr algn="l"/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31 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His father replied, “My son, you are always with me, and everything I have is yours. </a:t>
            </a:r>
            <a:r>
              <a:rPr lang="en-GB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32 </a:t>
            </a:r>
            <a:r>
              <a:rPr lang="en-GB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But we should be glad and celebrate! Your brother was dead, but he is now alive. He was lost and has now been found.”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1098" y="729658"/>
            <a:ext cx="764412" cy="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7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Reflection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90619-E9E9-482D-94C7-572378412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76" y="5069895"/>
            <a:ext cx="1280271" cy="1652159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9A98FB6-9AFC-481B-AA9E-E100AD6253F3}"/>
              </a:ext>
            </a:extLst>
          </p:cNvPr>
          <p:cNvSpPr/>
          <p:nvPr/>
        </p:nvSpPr>
        <p:spPr>
          <a:xfrm>
            <a:off x="9221506" y="3181161"/>
            <a:ext cx="2970494" cy="1888734"/>
          </a:xfrm>
          <a:prstGeom prst="cloudCallout">
            <a:avLst>
              <a:gd name="adj1" fmla="val -77097"/>
              <a:gd name="adj2" fmla="val 63811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Jealousy?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D167E862-11C4-478B-B882-C0730560610D}"/>
              </a:ext>
            </a:extLst>
          </p:cNvPr>
          <p:cNvSpPr/>
          <p:nvPr/>
        </p:nvSpPr>
        <p:spPr>
          <a:xfrm>
            <a:off x="140376" y="1788105"/>
            <a:ext cx="2970494" cy="2018877"/>
          </a:xfrm>
          <a:prstGeom prst="wedgeEllipseCallout">
            <a:avLst>
              <a:gd name="adj1" fmla="val -25997"/>
              <a:gd name="adj2" fmla="val 92799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Is this story about… 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DC50C414-5C7F-4F13-8660-946BCA711128}"/>
              </a:ext>
            </a:extLst>
          </p:cNvPr>
          <p:cNvSpPr/>
          <p:nvPr/>
        </p:nvSpPr>
        <p:spPr>
          <a:xfrm>
            <a:off x="3500052" y="2081778"/>
            <a:ext cx="3027958" cy="1888734"/>
          </a:xfrm>
          <a:prstGeom prst="cloudCallout">
            <a:avLst>
              <a:gd name="adj1" fmla="val 50876"/>
              <a:gd name="adj2" fmla="val 7904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Family?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BC3E29EA-049F-4A86-A3C8-A569D9DB11B7}"/>
              </a:ext>
            </a:extLst>
          </p:cNvPr>
          <p:cNvSpPr/>
          <p:nvPr/>
        </p:nvSpPr>
        <p:spPr>
          <a:xfrm>
            <a:off x="1591365" y="3671705"/>
            <a:ext cx="2516188" cy="1761932"/>
          </a:xfrm>
          <a:prstGeom prst="cloudCallout">
            <a:avLst>
              <a:gd name="adj1" fmla="val 96608"/>
              <a:gd name="adj2" fmla="val 44638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Greed?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09C0DC72-7AC8-4C3E-BC2A-44B13EA5782F}"/>
              </a:ext>
            </a:extLst>
          </p:cNvPr>
          <p:cNvSpPr/>
          <p:nvPr/>
        </p:nvSpPr>
        <p:spPr>
          <a:xfrm>
            <a:off x="8691949" y="1223824"/>
            <a:ext cx="3188471" cy="1888734"/>
          </a:xfrm>
          <a:prstGeom prst="cloudCallout">
            <a:avLst>
              <a:gd name="adj1" fmla="val -66737"/>
              <a:gd name="adj2" fmla="val 1301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Forgiveness?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2B96D396-8FE0-4CB5-8FC9-0C14F3632CBF}"/>
              </a:ext>
            </a:extLst>
          </p:cNvPr>
          <p:cNvSpPr/>
          <p:nvPr/>
        </p:nvSpPr>
        <p:spPr>
          <a:xfrm>
            <a:off x="5907688" y="908809"/>
            <a:ext cx="2970494" cy="1888734"/>
          </a:xfrm>
          <a:prstGeom prst="cloudCallout">
            <a:avLst>
              <a:gd name="adj1" fmla="val -2674"/>
              <a:gd name="adj2" fmla="val 148364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Money?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3838EE7C-5D24-40B2-A9C8-481A1A061F0F}"/>
              </a:ext>
            </a:extLst>
          </p:cNvPr>
          <p:cNvSpPr/>
          <p:nvPr/>
        </p:nvSpPr>
        <p:spPr>
          <a:xfrm>
            <a:off x="9102903" y="5138498"/>
            <a:ext cx="2640459" cy="1395866"/>
          </a:xfrm>
          <a:prstGeom prst="cloudCallout">
            <a:avLst>
              <a:gd name="adj1" fmla="val -85803"/>
              <a:gd name="adj2" fmla="val 431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Something else?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BCB99A-BCD5-4BE2-8423-522ACC795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039" y="4812925"/>
            <a:ext cx="2129719" cy="204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76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Reflection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90619-E9E9-482D-94C7-572378412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6" y="5069895"/>
            <a:ext cx="1280271" cy="1652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E33354-751E-4B95-8C56-22A45753D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617" y="2307139"/>
            <a:ext cx="2548713" cy="3821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9A98FB6-9AFC-481B-AA9E-E100AD6253F3}"/>
              </a:ext>
            </a:extLst>
          </p:cNvPr>
          <p:cNvSpPr/>
          <p:nvPr/>
        </p:nvSpPr>
        <p:spPr>
          <a:xfrm>
            <a:off x="140376" y="2057400"/>
            <a:ext cx="3597234" cy="2469792"/>
          </a:xfrm>
          <a:prstGeom prst="cloudCallout">
            <a:avLst>
              <a:gd name="adj1" fmla="val 90401"/>
              <a:gd name="adj2" fmla="val -2679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How do you think the father felt when his son left home?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AB62774C-8567-4AE6-B892-8B68EFD49A12}"/>
              </a:ext>
            </a:extLst>
          </p:cNvPr>
          <p:cNvSpPr/>
          <p:nvPr/>
        </p:nvSpPr>
        <p:spPr>
          <a:xfrm>
            <a:off x="8454391" y="2057400"/>
            <a:ext cx="3597233" cy="2183130"/>
          </a:xfrm>
          <a:prstGeom prst="cloudCallout">
            <a:avLst>
              <a:gd name="adj1" fmla="val -109813"/>
              <a:gd name="adj2" fmla="val -2353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did he feel when his son came home?</a:t>
            </a:r>
          </a:p>
          <a:p>
            <a:pPr algn="ctr"/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en-GB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9E089B-C992-4594-8D8F-23628EAD0725}"/>
              </a:ext>
            </a:extLst>
          </p:cNvPr>
          <p:cNvSpPr/>
          <p:nvPr/>
        </p:nvSpPr>
        <p:spPr>
          <a:xfrm>
            <a:off x="7856814" y="4509011"/>
            <a:ext cx="4194810" cy="19941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dirty="0"/>
              <a:t>How is the father in </a:t>
            </a:r>
          </a:p>
          <a:p>
            <a:r>
              <a:rPr lang="en-GB" sz="2800" dirty="0"/>
              <a:t>the story like God?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29DADD-F62D-4C18-B183-673BC1187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3359" y="5069895"/>
            <a:ext cx="1028265" cy="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05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2E508A-8117-4645-ABD8-B53493E69158}"/>
              </a:ext>
            </a:extLst>
          </p:cNvPr>
          <p:cNvSpPr/>
          <p:nvPr/>
        </p:nvSpPr>
        <p:spPr>
          <a:xfrm>
            <a:off x="888497" y="2253349"/>
            <a:ext cx="10921631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first, using the class prayer space/area or with the prayer below:</a:t>
            </a:r>
          </a:p>
          <a:p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God for loving each and every one of us.</a:t>
            </a:r>
          </a:p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	Thank you that you are always willing to forgive us.</a:t>
            </a:r>
          </a:p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	Help us to remember that you are like the father in the story, </a:t>
            </a:r>
          </a:p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ready to welcome us with open arms.</a:t>
            </a:r>
          </a:p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	Amen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2789" y="729658"/>
            <a:ext cx="732903" cy="94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89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ndoor, monitor, photo, sitting&#10;&#10;Description automatically generated">
            <a:extLst>
              <a:ext uri="{FF2B5EF4-FFF2-40B4-BE49-F238E27FC236}">
                <a16:creationId xmlns:a16="http://schemas.microsoft.com/office/drawing/2014/main" id="{BA311D33-1474-47AA-98BC-F6A16AC14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321" y="1208531"/>
            <a:ext cx="4122490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13116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7980BE3-BAD9-48C9-B8E2-13153091E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118" y="778018"/>
            <a:ext cx="5719763" cy="597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196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5309410" y="673605"/>
            <a:ext cx="6440630" cy="183206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5642491" y="927916"/>
            <a:ext cx="5774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What do you see in the picture?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5309410" y="2754114"/>
            <a:ext cx="6440630" cy="183206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Can you make a prediction about what we are going to talk about today?</a:t>
            </a:r>
          </a:p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584953-1ADF-4EB2-B636-BD4C68A796B0}"/>
              </a:ext>
            </a:extLst>
          </p:cNvPr>
          <p:cNvSpPr/>
          <p:nvPr/>
        </p:nvSpPr>
        <p:spPr>
          <a:xfrm>
            <a:off x="5309410" y="4836816"/>
            <a:ext cx="6440630" cy="183206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What questions does this picture make you ask?</a:t>
            </a:r>
          </a:p>
          <a:p>
            <a:pPr algn="ctr"/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Think of two or three questions.</a:t>
            </a:r>
          </a:p>
          <a:p>
            <a:pPr algn="ctr"/>
            <a:endParaRPr lang="en-GB" dirty="0"/>
          </a:p>
        </p:txBody>
      </p:sp>
      <p:pic>
        <p:nvPicPr>
          <p:cNvPr id="3074" name="Picture 2" descr="nicoles-picture">
            <a:extLst>
              <a:ext uri="{FF2B5EF4-FFF2-40B4-BE49-F238E27FC236}">
                <a16:creationId xmlns:a16="http://schemas.microsoft.com/office/drawing/2014/main" id="{8C06A949-4E8C-45B1-9388-F90B6F2A1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01" y="673605"/>
            <a:ext cx="3925473" cy="5861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82" y="5441951"/>
            <a:ext cx="98763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8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595708"/>
          </a:xfrm>
        </p:spPr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Bible passage: The parable of the LOST son</a:t>
            </a:r>
            <a:endParaRPr lang="en-GB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349321" y="1989762"/>
            <a:ext cx="11455685" cy="464734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000" b="1" baseline="30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25 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older son had been out in the field. But when he came near the house, he heard the music and dancing. </a:t>
            </a:r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26 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So he called one of the servants over and asked, “What’s going on here?”</a:t>
            </a:r>
          </a:p>
          <a:p>
            <a:pPr algn="l"/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27 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servant answered, “Your brother has come home safe and sound, and your father ordered us to kill the best calf.” </a:t>
            </a:r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28 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older brother got so angry that he would not even go into the house.</a:t>
            </a:r>
          </a:p>
          <a:p>
            <a:pPr algn="l"/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His father came out and begged him to go in. </a:t>
            </a:r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29 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But he said to his father, “For years I have worked for you like a slave and have always obeyed you. But you have never even given me a little goat, so that I could give a dinner for my friends. </a:t>
            </a:r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30 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other son of yours wasted your money. And now that he has come home, you ordered the best calf to be killed for a feast.”</a:t>
            </a:r>
          </a:p>
          <a:p>
            <a:pPr algn="l"/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31 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His father replied, “My son, you are always with me, and everything I have is yours. </a:t>
            </a:r>
            <a:r>
              <a:rPr lang="en-GB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32 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But we should be glad and celebrate! Your brother was dead, but he is now alive. He was lost and has now been found.”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CCA4E-1CEF-4D0E-843E-DFD92D16E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9653" y="5773301"/>
            <a:ext cx="905464" cy="11387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B23548-A237-4F76-85E9-AE8B488314B5}"/>
              </a:ext>
            </a:extLst>
          </p:cNvPr>
          <p:cNvSpPr txBox="1"/>
          <p:nvPr/>
        </p:nvSpPr>
        <p:spPr>
          <a:xfrm>
            <a:off x="586490" y="1284268"/>
            <a:ext cx="102527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Recap the end of the story: Luke 15 25-32 </a:t>
            </a:r>
            <a:endParaRPr lang="en-GB" sz="18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11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pic>
        <p:nvPicPr>
          <p:cNvPr id="9" name="Picture 2" descr="nicoles-picture">
            <a:extLst>
              <a:ext uri="{FF2B5EF4-FFF2-40B4-BE49-F238E27FC236}">
                <a16:creationId xmlns:a16="http://schemas.microsoft.com/office/drawing/2014/main" id="{E0DF1EB1-8DA0-477F-B4D0-7FF2A7FFE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206" y="1953555"/>
            <a:ext cx="3105859" cy="4637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1D3B7AD-C33E-4DF0-B54B-E4078EAA8738}"/>
              </a:ext>
            </a:extLst>
          </p:cNvPr>
          <p:cNvSpPr/>
          <p:nvPr/>
        </p:nvSpPr>
        <p:spPr>
          <a:xfrm>
            <a:off x="5831604" y="827876"/>
            <a:ext cx="4843246" cy="2726982"/>
          </a:xfrm>
          <a:prstGeom prst="cloudCallout">
            <a:avLst>
              <a:gd name="adj1" fmla="val -98882"/>
              <a:gd name="adj2" fmla="val -2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3200" b="1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feeling…</a:t>
            </a:r>
            <a:endParaRPr lang="en-GB" sz="32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44A7207-3F01-4023-AD9F-F6AA3A645557}"/>
              </a:ext>
            </a:extLst>
          </p:cNvPr>
          <p:cNvSpPr/>
          <p:nvPr/>
        </p:nvSpPr>
        <p:spPr>
          <a:xfrm>
            <a:off x="4980050" y="4142937"/>
            <a:ext cx="6773586" cy="213457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Can you imagine and describe how the older brother is feeling?</a:t>
            </a:r>
          </a:p>
        </p:txBody>
      </p:sp>
    </p:spTree>
    <p:extLst>
      <p:ext uri="{BB962C8B-B14F-4D97-AF65-F5344CB8AC3E}">
        <p14:creationId xmlns:p14="http://schemas.microsoft.com/office/powerpoint/2010/main" val="1480879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FDA2C6C-F902-4236-8EDB-B88C50DDB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2" y="2366009"/>
            <a:ext cx="2179024" cy="32538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1D3B7AD-C33E-4DF0-B54B-E4078EAA8738}"/>
              </a:ext>
            </a:extLst>
          </p:cNvPr>
          <p:cNvSpPr/>
          <p:nvPr/>
        </p:nvSpPr>
        <p:spPr>
          <a:xfrm>
            <a:off x="8496728" y="2443286"/>
            <a:ext cx="3486652" cy="1934666"/>
          </a:xfrm>
          <a:prstGeom prst="cloudCallout">
            <a:avLst>
              <a:gd name="adj1" fmla="val -51428"/>
              <a:gd name="adj2" fmla="val 7422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32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</a:p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A200DA-5ACC-4D86-B83B-A7B4C7F4A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700" y="4596352"/>
            <a:ext cx="2129719" cy="2047011"/>
          </a:xfrm>
          <a:prstGeom prst="rect">
            <a:avLst/>
          </a:prstGeom>
        </p:spPr>
      </p:pic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C1F3A70A-B0D3-4722-B975-47E9744E0601}"/>
              </a:ext>
            </a:extLst>
          </p:cNvPr>
          <p:cNvSpPr/>
          <p:nvPr/>
        </p:nvSpPr>
        <p:spPr>
          <a:xfrm>
            <a:off x="2852684" y="2464192"/>
            <a:ext cx="3486652" cy="1934666"/>
          </a:xfrm>
          <a:prstGeom prst="cloudCallout">
            <a:avLst>
              <a:gd name="adj1" fmla="val 45225"/>
              <a:gd name="adj2" fmla="val 837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32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</a:p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886865-7C4B-4B6D-8E16-048E509A0B3D}"/>
              </a:ext>
            </a:extLst>
          </p:cNvPr>
          <p:cNvSpPr/>
          <p:nvPr/>
        </p:nvSpPr>
        <p:spPr>
          <a:xfrm>
            <a:off x="3795132" y="1076158"/>
            <a:ext cx="6773586" cy="12898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2060"/>
                </a:solidFill>
              </a:rPr>
              <a:t>Is he right to feel this way? Pick your response and explain why…</a:t>
            </a:r>
          </a:p>
        </p:txBody>
      </p:sp>
    </p:spTree>
    <p:extLst>
      <p:ext uri="{BB962C8B-B14F-4D97-AF65-F5344CB8AC3E}">
        <p14:creationId xmlns:p14="http://schemas.microsoft.com/office/powerpoint/2010/main" val="2406145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2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in the prayer space or use the prayer below:</a:t>
            </a:r>
          </a:p>
          <a:p>
            <a:endParaRPr lang="en-GB" sz="22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The light of God surrounds me,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the love of God enfolds me,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the power of God protects me,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the presence of God watches over me,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wherever I am, God is,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and where God is, all is perfect.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5973002"/>
            <a:ext cx="684490" cy="8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73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itting, computer&#10;&#10;Description automatically generated">
            <a:extLst>
              <a:ext uri="{FF2B5EF4-FFF2-40B4-BE49-F238E27FC236}">
                <a16:creationId xmlns:a16="http://schemas.microsoft.com/office/drawing/2014/main" id="{7A348043-2C3F-4802-AABD-E3E86DD5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80" y="1208531"/>
            <a:ext cx="3457572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419225"/>
            <a:ext cx="3225165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Wednesday</a:t>
            </a:r>
          </a:p>
        </p:txBody>
      </p:sp>
    </p:spTree>
    <p:extLst>
      <p:ext uri="{BB962C8B-B14F-4D97-AF65-F5344CB8AC3E}">
        <p14:creationId xmlns:p14="http://schemas.microsoft.com/office/powerpoint/2010/main" val="3536110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Prompted to action - challenge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189ABD-5484-446E-9E4C-7B92793D8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031" y="5608212"/>
            <a:ext cx="987638" cy="1249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87D43C-AE15-4577-8FB0-EFBC34B20DE8}"/>
              </a:ext>
            </a:extLst>
          </p:cNvPr>
          <p:cNvSpPr txBox="1"/>
          <p:nvPr/>
        </p:nvSpPr>
        <p:spPr>
          <a:xfrm>
            <a:off x="5155633" y="2453391"/>
            <a:ext cx="31425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Can you remember our theme for worship this week?</a:t>
            </a:r>
          </a:p>
          <a:p>
            <a:pPr algn="ctr"/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The Parable of the Lost Son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8090310-7D8C-4BC2-B77A-B696198AD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" y="1926048"/>
            <a:ext cx="4550093" cy="475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232EFD-D6D3-4DE3-A5FA-9269A8730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513" y="1926048"/>
            <a:ext cx="3142547" cy="4711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87073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Prompted to action – challenge ideas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4823459" y="2004364"/>
            <a:ext cx="7204277" cy="456399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latin typeface="Century Gothic" panose="020B0502020202020204" pitchFamily="34" charset="0"/>
              </a:rPr>
              <a:t>This painting, and the sculpture of the father and son, were created by Charlie </a:t>
            </a:r>
            <a:r>
              <a:rPr lang="en-GB" sz="2200" dirty="0" err="1">
                <a:latin typeface="Century Gothic" panose="020B0502020202020204" pitchFamily="34" charset="0"/>
              </a:rPr>
              <a:t>Mackesy</a:t>
            </a:r>
            <a:r>
              <a:rPr lang="en-GB" sz="2200" dirty="0">
                <a:latin typeface="Century Gothic" panose="020B0502020202020204" pitchFamily="34" charset="0"/>
              </a:rPr>
              <a:t>, author of ‘The Boy, the Mole, the Fox and the Horse’.</a:t>
            </a:r>
          </a:p>
          <a:p>
            <a:pPr algn="ctr"/>
            <a:r>
              <a:rPr lang="en-GB" sz="22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2200" dirty="0">
                <a:latin typeface="Century Gothic" panose="020B0502020202020204" pitchFamily="34" charset="0"/>
              </a:rPr>
              <a:t>The writing behind the painting says,</a:t>
            </a:r>
          </a:p>
          <a:p>
            <a:pPr algn="ctr"/>
            <a:r>
              <a:rPr lang="en-GB" sz="2200" dirty="0">
                <a:latin typeface="Century Gothic" panose="020B0502020202020204" pitchFamily="34" charset="0"/>
              </a:rPr>
              <a:t>‘This is the story of the prodigal son.  It should really be called the running father – who waited every day for his boy to return.  The boy who had rejected him so badly and finally, when he saw him from a long way off – his father ran to him and hugged him, and kissed him. Luke 15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14728BE-6479-4A11-8CE7-847F1E73B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43" y="2004364"/>
            <a:ext cx="4367494" cy="456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451" y="5673042"/>
            <a:ext cx="918233" cy="1184958"/>
          </a:xfrm>
          <a:prstGeom prst="rect">
            <a:avLst/>
          </a:prstGeom>
        </p:spPr>
      </p:pic>
      <p:pic>
        <p:nvPicPr>
          <p:cNvPr id="7170" name="Picture 2" descr="The Boy The Mole The Fox and The Horse by Charlie Mackesy 9780062976581 for  sale online | eBay">
            <a:extLst>
              <a:ext uri="{FF2B5EF4-FFF2-40B4-BE49-F238E27FC236}">
                <a16:creationId xmlns:a16="http://schemas.microsoft.com/office/drawing/2014/main" id="{7EB5EC3D-9367-44BD-8C19-9AF9384A6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4551" y="151347"/>
            <a:ext cx="1591555" cy="214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254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Prompted to action – challenge ideas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09928"/>
            <a:ext cx="1113409" cy="143682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5875EA-A6DD-4D5C-9BBA-216D073457FD}"/>
              </a:ext>
            </a:extLst>
          </p:cNvPr>
          <p:cNvSpPr/>
          <p:nvPr/>
        </p:nvSpPr>
        <p:spPr>
          <a:xfrm>
            <a:off x="434778" y="2022906"/>
            <a:ext cx="11311847" cy="11096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Think about the idea of the ‘running father’ – not standing still and waiting, but running to offer forgiveness to his son.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8772E8-0CE8-47A8-BC4C-F346B1ACC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264" y="4166897"/>
            <a:ext cx="2129719" cy="2047011"/>
          </a:xfrm>
          <a:prstGeom prst="rect">
            <a:avLst/>
          </a:prstGeom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54852170-0035-45E7-9E8C-14EC43F55169}"/>
              </a:ext>
            </a:extLst>
          </p:cNvPr>
          <p:cNvSpPr/>
          <p:nvPr/>
        </p:nvSpPr>
        <p:spPr>
          <a:xfrm>
            <a:off x="4878838" y="2968164"/>
            <a:ext cx="5009437" cy="3160177"/>
          </a:xfrm>
          <a:prstGeom prst="cloudCallout">
            <a:avLst>
              <a:gd name="adj1" fmla="val -73627"/>
              <a:gd name="adj2" fmla="val 7043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Century Gothic" panose="020B0502020202020204" pitchFamily="34" charset="0"/>
              </a:rPr>
              <a:t>Do we ‘run’ to forgive our friends or family when they hurt or upset us or do we find it hard to forgive?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57B23-7421-4A85-AE63-24E5DD465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8397" y="4166897"/>
            <a:ext cx="1815166" cy="237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92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Prompted to action – challenge ideas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09928"/>
            <a:ext cx="1113409" cy="1436828"/>
          </a:xfrm>
          <a:prstGeom prst="rect">
            <a:avLst/>
          </a:prstGeom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8A5A9493-A2D0-4CA5-9EDE-6955F0DD7376}"/>
              </a:ext>
            </a:extLst>
          </p:cNvPr>
          <p:cNvSpPr/>
          <p:nvPr/>
        </p:nvSpPr>
        <p:spPr>
          <a:xfrm>
            <a:off x="10597" y="1717990"/>
            <a:ext cx="5188030" cy="2839462"/>
          </a:xfrm>
          <a:prstGeom prst="cloudCallout">
            <a:avLst>
              <a:gd name="adj1" fmla="val 64096"/>
              <a:gd name="adj2" fmla="val 5984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It can be really helpful to let go of the things that have hurt us and forgive other people.  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FBBEBFAC-EA71-4D64-84BF-7FD2BDCEC2E4}"/>
              </a:ext>
            </a:extLst>
          </p:cNvPr>
          <p:cNvSpPr/>
          <p:nvPr/>
        </p:nvSpPr>
        <p:spPr>
          <a:xfrm>
            <a:off x="6328881" y="1673557"/>
            <a:ext cx="5852523" cy="2839462"/>
          </a:xfrm>
          <a:prstGeom prst="cloudCallout">
            <a:avLst>
              <a:gd name="adj1" fmla="val -51906"/>
              <a:gd name="adj2" fmla="val 6168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rgbClr val="002060"/>
                </a:solidFill>
                <a:latin typeface="Century Gothic" panose="020B0502020202020204" pitchFamily="34" charset="0"/>
              </a:rPr>
              <a:t>The Bible reminds us to forgive each other, just as God forgives us.  It is even mentioned in The Lord’s Prayer, which Jesus taught us to say.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B3A05FE-1B49-46A2-B445-46E0626ABEA7}"/>
              </a:ext>
            </a:extLst>
          </p:cNvPr>
          <p:cNvSpPr/>
          <p:nvPr/>
        </p:nvSpPr>
        <p:spPr>
          <a:xfrm>
            <a:off x="2754379" y="4993240"/>
            <a:ext cx="5639608" cy="166955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Watch this video to see Fizzy Forgiveness in action.  Think about how it could help you to forgive others.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https://www.youtube.com/watch?v=27zmOJGpzBw</a:t>
            </a:r>
            <a:endParaRPr lang="en-GB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71DFFA-8F4E-43EC-A8D2-0ED9F896F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196" y="4803811"/>
            <a:ext cx="3304854" cy="18589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9BECF9-C5FE-4659-945D-93815F31F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8618" y="4993240"/>
            <a:ext cx="1250552" cy="166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9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066261" y="2460943"/>
            <a:ext cx="983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1" dirty="0"/>
          </a:p>
          <a:p>
            <a:endParaRPr lang="en-GB" sz="1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B2208B-DC1F-44A9-8339-10403C383C75}"/>
              </a:ext>
            </a:extLst>
          </p:cNvPr>
          <p:cNvSpPr/>
          <p:nvPr/>
        </p:nvSpPr>
        <p:spPr>
          <a:xfrm>
            <a:off x="678205" y="1993692"/>
            <a:ext cx="10824993" cy="476280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in the class prayer space/area. You could use the school’s prayer or the Lord’s Prayer:</a:t>
            </a:r>
          </a:p>
          <a:p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Our Father, in heaven,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Holy is your name.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Your Kingdom come,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Your will be done on earth, as it is in heaven.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Give us this day our daily bread,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forgive us our sins,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forgive those who sin against us,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lead us not into temptation,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But deliver us from evil.</a:t>
            </a:r>
          </a:p>
          <a:p>
            <a:pPr algn="ctr"/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Amen.</a:t>
            </a:r>
          </a:p>
          <a:p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endParaRPr lang="en-GB" sz="24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60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1F98A14-C471-4F62-BD64-15FDC07CC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087" y="1208531"/>
            <a:ext cx="5100958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Thursday</a:t>
            </a:r>
          </a:p>
        </p:txBody>
      </p:sp>
    </p:spTree>
    <p:extLst>
      <p:ext uri="{BB962C8B-B14F-4D97-AF65-F5344CB8AC3E}">
        <p14:creationId xmlns:p14="http://schemas.microsoft.com/office/powerpoint/2010/main" val="2651417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CC2B463-6BD5-411E-A3CA-67A9FE003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3E6F24-3E64-4893-9F13-7BEE01C8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293" y="999896"/>
            <a:ext cx="6798608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Use the Meditation resource alongside the Spiritual Encounters – bible-based meditation teacher’s pack:</a:t>
            </a: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http://www.ldbe.co.uk/about/guidance- resources/worship-and-meditation/</a:t>
            </a: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18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This creative paraphrase of Psalm 32 by Bob Hartmann could work well as a meditation on forgiveness.</a:t>
            </a: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endParaRPr lang="en-US" sz="900" dirty="0">
              <a:solidFill>
                <a:srgbClr val="FFFFFF"/>
              </a:solidFill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1F98A14-C471-4F62-BD64-15FDC07CC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166" y="2315051"/>
            <a:ext cx="2716911" cy="2522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3AF07-01D0-4CCB-ACBA-9D9A0398C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547" y="2996230"/>
            <a:ext cx="4172160" cy="317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2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49EEA-BC2E-4468-8249-D70D484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796" y="1208531"/>
            <a:ext cx="6129539" cy="47350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3387072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DBD0C3-6AFE-46BD-8ABC-CDC8962CCE63}"/>
              </a:ext>
            </a:extLst>
          </p:cNvPr>
          <p:cNvSpPr txBox="1"/>
          <p:nvPr/>
        </p:nvSpPr>
        <p:spPr>
          <a:xfrm>
            <a:off x="591224" y="1119035"/>
            <a:ext cx="3409782" cy="4647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Take this time to celebrate what has happened during the week – you may want to give out awards. If possible, join the bubbles using Zoom or Teams so that the whole school can come together in a time of celebration.</a:t>
            </a:r>
            <a:b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Remember that this should also be a time of worship and celebration so begin with a gathering, include a prayer, a blessing, and a song of celebration.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49EEA-BC2E-4468-8249-D70D484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61" y="1111641"/>
            <a:ext cx="6026340" cy="465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958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AFF88B-B708-4FF1-86E7-87773B7C9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177" y="5214711"/>
            <a:ext cx="281659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807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9275</TotalTime>
  <Words>2618</Words>
  <Application>Microsoft Office PowerPoint</Application>
  <PresentationFormat>Widescreen</PresentationFormat>
  <Paragraphs>235</Paragraphs>
  <Slides>40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 Rounded MT Bold</vt:lpstr>
      <vt:lpstr>Calibri</vt:lpstr>
      <vt:lpstr>Century Gothic</vt:lpstr>
      <vt:lpstr>Courier New</vt:lpstr>
      <vt:lpstr>Gill Sans MT</vt:lpstr>
      <vt:lpstr>Segoe UI</vt:lpstr>
      <vt:lpstr>Wingdings 2</vt:lpstr>
      <vt:lpstr>Dividend</vt:lpstr>
      <vt:lpstr>Class Worship and Reflections</vt:lpstr>
      <vt:lpstr>     Church of England Colours for Worship      </vt:lpstr>
      <vt:lpstr>     Church of England  COLLective worship     </vt:lpstr>
      <vt:lpstr>Classroom Worship   Introduction for Teachers   </vt:lpstr>
      <vt:lpstr>Classroom Worship   Possible music   </vt:lpstr>
      <vt:lpstr>     Gathering   these can be used at the beginning of each session       </vt:lpstr>
      <vt:lpstr>     Gathering   these can be used at the beginning of each session       </vt:lpstr>
      <vt:lpstr>   Sending  these can be used at the End of each session     </vt:lpstr>
      <vt:lpstr>   Sending  these can be used at the End of each session     </vt:lpstr>
      <vt:lpstr>The parable of the LOST son </vt:lpstr>
      <vt:lpstr>Classroom Worship   Reflection Space      </vt:lpstr>
      <vt:lpstr>Classroom Worship   Reflection Space      </vt:lpstr>
      <vt:lpstr>Classroom Worship   Reflection Space      </vt:lpstr>
      <vt:lpstr>Classroom Worship   Reflection Space      </vt:lpstr>
      <vt:lpstr>Monday</vt:lpstr>
      <vt:lpstr>PowerPoint Presentation</vt:lpstr>
      <vt:lpstr>PowerPoint Presentation</vt:lpstr>
      <vt:lpstr>Bible passage: The parable of the Lost son</vt:lpstr>
      <vt:lpstr>Bible passage: The parable of the Lost son</vt:lpstr>
      <vt:lpstr>Reflection questions</vt:lpstr>
      <vt:lpstr>Reflection questions</vt:lpstr>
      <vt:lpstr>Prayer</vt:lpstr>
      <vt:lpstr>Tuesday</vt:lpstr>
      <vt:lpstr>PowerPoint Presentation</vt:lpstr>
      <vt:lpstr>PowerPoint Presentation</vt:lpstr>
      <vt:lpstr>Bible passage: The parable of the LOST son</vt:lpstr>
      <vt:lpstr>Responding </vt:lpstr>
      <vt:lpstr>Responding </vt:lpstr>
      <vt:lpstr>Prayer</vt:lpstr>
      <vt:lpstr>Wednesday</vt:lpstr>
      <vt:lpstr>Prompted to action - challenge</vt:lpstr>
      <vt:lpstr>Prompted to action – challenge ideas</vt:lpstr>
      <vt:lpstr>Prompted to action – challenge ideas</vt:lpstr>
      <vt:lpstr>Prompted to action – challenge ideas</vt:lpstr>
      <vt:lpstr>Prayer</vt:lpstr>
      <vt:lpstr>Thursday</vt:lpstr>
      <vt:lpstr>    Use the Meditation resource alongside the Spiritual Encounters – bible-based meditation teacher’s pack:  http://www.ldbe.co.uk/about/guidance- resources/worship-and-meditation/  This creative paraphrase of Psalm 32 by Bob Hartmann could work well as a meditation on forgiveness. </vt:lpstr>
      <vt:lpstr>Friday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Worship and Reflections</dc:title>
  <dc:creator>Lynsay Jennings</dc:creator>
  <cp:lastModifiedBy>Alex Wolvers</cp:lastModifiedBy>
  <cp:revision>81</cp:revision>
  <dcterms:created xsi:type="dcterms:W3CDTF">2020-12-01T11:41:13Z</dcterms:created>
  <dcterms:modified xsi:type="dcterms:W3CDTF">2021-04-14T07:35:25Z</dcterms:modified>
</cp:coreProperties>
</file>