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2"/>
  </p:notesMasterIdLst>
  <p:sldIdLst>
    <p:sldId id="256" r:id="rId2"/>
    <p:sldId id="267" r:id="rId3"/>
    <p:sldId id="310" r:id="rId4"/>
    <p:sldId id="270" r:id="rId5"/>
    <p:sldId id="296" r:id="rId6"/>
    <p:sldId id="268" r:id="rId7"/>
    <p:sldId id="289" r:id="rId8"/>
    <p:sldId id="269" r:id="rId9"/>
    <p:sldId id="290" r:id="rId10"/>
    <p:sldId id="292" r:id="rId11"/>
    <p:sldId id="277" r:id="rId12"/>
    <p:sldId id="315" r:id="rId13"/>
    <p:sldId id="271" r:id="rId14"/>
    <p:sldId id="304" r:id="rId15"/>
    <p:sldId id="312" r:id="rId16"/>
    <p:sldId id="285" r:id="rId17"/>
    <p:sldId id="316" r:id="rId18"/>
    <p:sldId id="297" r:id="rId19"/>
    <p:sldId id="317" r:id="rId20"/>
    <p:sldId id="313" r:id="rId21"/>
    <p:sldId id="318" r:id="rId22"/>
    <p:sldId id="279" r:id="rId23"/>
    <p:sldId id="272" r:id="rId24"/>
    <p:sldId id="314" r:id="rId25"/>
    <p:sldId id="307" r:id="rId26"/>
    <p:sldId id="266" r:id="rId27"/>
    <p:sldId id="258" r:id="rId28"/>
    <p:sldId id="319" r:id="rId29"/>
    <p:sldId id="276" r:id="rId30"/>
    <p:sldId id="273" r:id="rId31"/>
    <p:sldId id="286" r:id="rId32"/>
    <p:sldId id="301" r:id="rId33"/>
    <p:sldId id="320" r:id="rId34"/>
    <p:sldId id="321" r:id="rId35"/>
    <p:sldId id="282" r:id="rId36"/>
    <p:sldId id="274" r:id="rId37"/>
    <p:sldId id="283" r:id="rId38"/>
    <p:sldId id="275" r:id="rId39"/>
    <p:sldId id="284" r:id="rId40"/>
    <p:sldId id="28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556" autoAdjust="0"/>
    <p:restoredTop sz="94660"/>
  </p:normalViewPr>
  <p:slideViewPr>
    <p:cSldViewPr snapToGrid="0">
      <p:cViewPr varScale="1">
        <p:scale>
          <a:sx n="62" d="100"/>
          <a:sy n="62" d="100"/>
        </p:scale>
        <p:origin x="4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14/04/2021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14</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20</a:t>
            </a:fld>
            <a:endParaRPr lang="en-GB"/>
          </a:p>
        </p:txBody>
      </p:sp>
    </p:spTree>
    <p:extLst>
      <p:ext uri="{BB962C8B-B14F-4D97-AF65-F5344CB8AC3E}">
        <p14:creationId xmlns:p14="http://schemas.microsoft.com/office/powerpoint/2010/main" val="283922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21</a:t>
            </a:fld>
            <a:endParaRPr lang="en-GB"/>
          </a:p>
        </p:txBody>
      </p:sp>
    </p:spTree>
    <p:extLst>
      <p:ext uri="{BB962C8B-B14F-4D97-AF65-F5344CB8AC3E}">
        <p14:creationId xmlns:p14="http://schemas.microsoft.com/office/powerpoint/2010/main" val="2432865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26</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27</a:t>
            </a:fld>
            <a:endParaRPr lang="en-GB"/>
          </a:p>
        </p:txBody>
      </p:sp>
    </p:spTree>
    <p:extLst>
      <p:ext uri="{BB962C8B-B14F-4D97-AF65-F5344CB8AC3E}">
        <p14:creationId xmlns:p14="http://schemas.microsoft.com/office/powerpoint/2010/main" val="23699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28</a:t>
            </a:fld>
            <a:endParaRPr lang="en-GB"/>
          </a:p>
        </p:txBody>
      </p:sp>
    </p:spTree>
    <p:extLst>
      <p:ext uri="{BB962C8B-B14F-4D97-AF65-F5344CB8AC3E}">
        <p14:creationId xmlns:p14="http://schemas.microsoft.com/office/powerpoint/2010/main" val="3304058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2722737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2106462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34</a:t>
            </a:fld>
            <a:endParaRPr lang="en-GB"/>
          </a:p>
        </p:txBody>
      </p:sp>
    </p:spTree>
    <p:extLst>
      <p:ext uri="{BB962C8B-B14F-4D97-AF65-F5344CB8AC3E}">
        <p14:creationId xmlns:p14="http://schemas.microsoft.com/office/powerpoint/2010/main" val="2879450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4/14/2021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4/14/2021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Pwsm5-inRM" TargetMode="External"/><Relationship Id="rId2" Type="http://schemas.openxmlformats.org/officeDocument/2006/relationships/hyperlink" Target="https://www.youtube.com/watch?v=se6gQUVscnw"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https://www.youtube.com/watch?v=hQS2HHayr38"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78a" TargetMode="External"/><Relationship Id="rId2" Type="http://schemas.openxmlformats.org/officeDocument/2006/relationships/hyperlink" Target="https://www.youtube.com/watch?v=osfQg4yKtq8" TargetMode="Externa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s://www.biblegateway.com/passage/?search=Luke%2010%3A25-37&amp;version=ICB#fen-ICB-25278b"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84d" TargetMode="External"/><Relationship Id="rId2" Type="http://schemas.openxmlformats.org/officeDocument/2006/relationships/hyperlink" Target="https://www.biblegateway.com/passage/?search=Luke%2010%3A25-37&amp;version=ICB#fen-ICB-25283c" TargetMode="Externa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hyperlink" Target="https://www.biblegateway.com/passage/?search=Luke%2010%3A25-37&amp;version=ICB#fen-ICB-25286f" TargetMode="External"/><Relationship Id="rId4" Type="http://schemas.openxmlformats.org/officeDocument/2006/relationships/hyperlink" Target="https://www.biblegateway.com/passage/?search=Luke%2010%3A25-37&amp;version=ICB#fen-ICB-25285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biblegateway.com/passage/?search=Luke%2010%3A25-37&amp;version=ICB#fen-ICB-25284d" TargetMode="External"/><Relationship Id="rId2" Type="http://schemas.openxmlformats.org/officeDocument/2006/relationships/hyperlink" Target="https://www.biblegateway.com/passage/?search=Luke%2010%3A25-37&amp;version=ICB#fen-ICB-25283c" TargetMode="Externa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hyperlink" Target="https://www.biblegateway.com/passage/?search=Luke%2010%3A25-37&amp;version=ICB#fen-ICB-25286f" TargetMode="External"/><Relationship Id="rId4" Type="http://schemas.openxmlformats.org/officeDocument/2006/relationships/hyperlink" Target="https://www.biblegateway.com/passage/?search=Luke%2010%3A25-37&amp;version=ICB#fen-ICB-25285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1.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1086611" y="1421296"/>
            <a:ext cx="5009388" cy="2585323"/>
          </a:xfrm>
          <a:prstGeom prst="rect">
            <a:avLst/>
          </a:prstGeom>
          <a:solidFill>
            <a:schemeClr val="bg1">
              <a:lumMod val="95000"/>
            </a:schemeClr>
          </a:solidFill>
        </p:spPr>
        <p:txBody>
          <a:bodyPr wrap="square" rtlCol="0">
            <a:spAutoFit/>
          </a:bodyPr>
          <a:lstStyle/>
          <a:p>
            <a:pPr algn="ctr"/>
            <a:r>
              <a:rPr lang="en-GB" sz="5400" b="1" dirty="0">
                <a:solidFill>
                  <a:srgbClr val="002060"/>
                </a:solidFill>
                <a:latin typeface="Century Gothic" panose="020B0502020202020204" pitchFamily="34" charset="0"/>
              </a:rPr>
              <a:t>Parable of the Good Samaritan</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err="1">
                <a:solidFill>
                  <a:srgbClr val="FFFFFF"/>
                </a:solidFill>
                <a:latin typeface="Century Gothic" panose="020B0502020202020204" pitchFamily="34" charset="0"/>
              </a:rPr>
              <a:t>COLLective</a:t>
            </a:r>
            <a:r>
              <a:rPr lang="en-US" sz="3600" b="1" dirty="0">
                <a:solidFill>
                  <a:srgbClr val="FFFFFF"/>
                </a:solidFill>
                <a:latin typeface="Century Gothic" panose="020B0502020202020204" pitchFamily="34" charset="0"/>
              </a:rPr>
              <a:t>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It is also the perfect setting to look at some of life’s big issues in a prayerful and reflective manner.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small group worship through the theme of Parables</a:t>
            </a: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2400" b="1" dirty="0">
                <a:solidFill>
                  <a:srgbClr val="002060"/>
                </a:solidFill>
                <a:latin typeface="Century Gothic" panose="020B0502020202020204" pitchFamily="34" charset="0"/>
                <a:cs typeface="Segoe UI" panose="020B0502040204020203" pitchFamily="34" charset="0"/>
              </a:rPr>
              <a:t>The Golden Rule</a:t>
            </a:r>
          </a:p>
          <a:p>
            <a:pPr marL="0" indent="0">
              <a:lnSpc>
                <a:spcPct val="90000"/>
              </a:lnSpc>
              <a:buNone/>
            </a:pPr>
            <a:r>
              <a:rPr lang="en-GB" sz="2000" dirty="0">
                <a:solidFill>
                  <a:srgbClr val="002060"/>
                </a:solidFill>
                <a:latin typeface="Century Gothic" panose="020B0502020202020204" pitchFamily="34" charset="0"/>
                <a:cs typeface="Segoe UI" panose="020B0502040204020203" pitchFamily="34" charset="0"/>
                <a:hlinkClick r:id="rId2"/>
              </a:rPr>
              <a:t>https://www.youtube.com/watch?v=se6gQUVscnw</a:t>
            </a:r>
            <a:r>
              <a:rPr lang="en-GB" sz="2000" dirty="0">
                <a:solidFill>
                  <a:srgbClr val="002060"/>
                </a:solidFill>
                <a:latin typeface="Century Gothic" panose="020B0502020202020204" pitchFamily="34" charset="0"/>
                <a:cs typeface="Segoe UI" panose="020B0502040204020203" pitchFamily="34" charset="0"/>
              </a:rPr>
              <a:t> </a:t>
            </a:r>
          </a:p>
          <a:p>
            <a:pPr marL="0" indent="0">
              <a:buNone/>
            </a:pPr>
            <a:r>
              <a:rPr lang="en-GB" sz="2400" b="1" dirty="0">
                <a:solidFill>
                  <a:srgbClr val="002060"/>
                </a:solidFill>
                <a:latin typeface="Century Gothic" panose="020B0502020202020204" pitchFamily="34" charset="0"/>
              </a:rPr>
              <a:t>Feels Good</a:t>
            </a:r>
          </a:p>
          <a:p>
            <a:pPr marL="0" indent="0">
              <a:buNone/>
            </a:pPr>
            <a:r>
              <a:rPr lang="en-GB" sz="2000" dirty="0">
                <a:solidFill>
                  <a:srgbClr val="002060"/>
                </a:solidFill>
                <a:latin typeface="Century Gothic" panose="020B0502020202020204" pitchFamily="34" charset="0"/>
                <a:hlinkClick r:id="rId3"/>
              </a:rPr>
              <a:t>https://www.youtube.com/watch?v=bPwsm5-inRM</a:t>
            </a:r>
            <a:endParaRPr lang="en-GB" sz="2000" dirty="0">
              <a:solidFill>
                <a:srgbClr val="002060"/>
              </a:solidFill>
              <a:latin typeface="Century Gothic" panose="020B0502020202020204" pitchFamily="34" charset="0"/>
            </a:endParaRPr>
          </a:p>
          <a:p>
            <a:pPr marL="0" indent="0">
              <a:buNone/>
            </a:pPr>
            <a:r>
              <a:rPr lang="en-GB" sz="2400" b="1" dirty="0">
                <a:solidFill>
                  <a:srgbClr val="002060"/>
                </a:solidFill>
                <a:latin typeface="Century Gothic" panose="020B0502020202020204" pitchFamily="34" charset="0"/>
              </a:rPr>
              <a:t>All Through History</a:t>
            </a:r>
          </a:p>
          <a:p>
            <a:pPr marL="0" indent="0">
              <a:buNone/>
            </a:pPr>
            <a:r>
              <a:rPr lang="en-GB" sz="2000" dirty="0">
                <a:solidFill>
                  <a:srgbClr val="002060"/>
                </a:solidFill>
                <a:latin typeface="Century Gothic" panose="020B0502020202020204" pitchFamily="34" charset="0"/>
                <a:hlinkClick r:id="rId4"/>
              </a:rPr>
              <a:t>https://www.youtube.com/watch?v=hQS2HHayr38</a:t>
            </a:r>
            <a:r>
              <a:rPr lang="en-GB" sz="2000" b="1" dirty="0">
                <a:solidFill>
                  <a:srgbClr val="002060"/>
                </a:solidFill>
                <a:latin typeface="Century Gothic" panose="020B0502020202020204" pitchFamily="34" charset="0"/>
              </a:rPr>
              <a:t> </a:t>
            </a:r>
            <a:endParaRPr lang="en-GB" sz="2400" b="1" dirty="0">
              <a:solidFill>
                <a:srgbClr val="002060"/>
              </a:solidFill>
              <a:latin typeface="Century Gothic" panose="020B0502020202020204" pitchFamily="34" charset="0"/>
              <a:cs typeface="Segoe UI" panose="020B0502040204020203" pitchFamily="34" charset="0"/>
            </a:endParaRPr>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dirty="0">
                <a:solidFill>
                  <a:schemeClr val="bg1"/>
                </a:solidFill>
                <a:latin typeface="Century Gothic" panose="020B0502020202020204" pitchFamily="34" charset="0"/>
              </a:rPr>
              <a:t>The parable of the good </a:t>
            </a:r>
            <a:r>
              <a:rPr lang="en-GB" b="1" dirty="0" err="1">
                <a:solidFill>
                  <a:schemeClr val="bg1"/>
                </a:solidFill>
                <a:latin typeface="Century Gothic" panose="020B0502020202020204" pitchFamily="34" charset="0"/>
              </a:rPr>
              <a:t>samaritan</a:t>
            </a:r>
            <a:br>
              <a:rPr lang="en-GB" b="1" dirty="0">
                <a:solidFill>
                  <a:schemeClr val="bg1"/>
                </a:solidFill>
                <a:latin typeface="Century Gothic" panose="020B0502020202020204" pitchFamily="34" charset="0"/>
              </a:rPr>
            </a:br>
            <a:endParaRPr lang="en-GB" b="1" dirty="0">
              <a:solidFill>
                <a:schemeClr val="bg1"/>
              </a:solidFill>
              <a:latin typeface="Century Gothic" panose="020B0502020202020204" pitchFamily="34" charset="0"/>
            </a:endParaRPr>
          </a:p>
        </p:txBody>
      </p:sp>
      <p:pic>
        <p:nvPicPr>
          <p:cNvPr id="8" name="Picture 7">
            <a:extLst>
              <a:ext uri="{FF2B5EF4-FFF2-40B4-BE49-F238E27FC236}">
                <a16:creationId xmlns:a16="http://schemas.microsoft.com/office/drawing/2014/main" id="{640515E4-43B0-4803-B0B5-1938A42BF4C7}"/>
              </a:ext>
            </a:extLst>
          </p:cNvPr>
          <p:cNvPicPr>
            <a:picLocks noChangeAspect="1"/>
          </p:cNvPicPr>
          <p:nvPr/>
        </p:nvPicPr>
        <p:blipFill>
          <a:blip r:embed="rId2"/>
          <a:stretch>
            <a:fillRect/>
          </a:stretch>
        </p:blipFill>
        <p:spPr>
          <a:xfrm>
            <a:off x="6199646" y="535625"/>
            <a:ext cx="4454361" cy="5939148"/>
          </a:xfrm>
          <a:prstGeom prst="rect">
            <a:avLst/>
          </a:prstGeom>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buNone/>
            </a:pPr>
            <a:r>
              <a:rPr lang="en-US" b="1" cap="all" dirty="0">
                <a:solidFill>
                  <a:schemeClr val="bg1"/>
                </a:solidFill>
              </a:rPr>
              <a:t> </a:t>
            </a:r>
          </a:p>
        </p:txBody>
      </p:sp>
      <p:pic>
        <p:nvPicPr>
          <p:cNvPr id="6" name="Picture 5">
            <a:extLst>
              <a:ext uri="{FF2B5EF4-FFF2-40B4-BE49-F238E27FC236}">
                <a16:creationId xmlns:a16="http://schemas.microsoft.com/office/drawing/2014/main" id="{692D62E0-5CB8-464E-A776-377F9A1B180D}"/>
              </a:ext>
            </a:extLst>
          </p:cNvPr>
          <p:cNvPicPr>
            <a:picLocks noChangeAspect="1"/>
          </p:cNvPicPr>
          <p:nvPr/>
        </p:nvPicPr>
        <p:blipFill>
          <a:blip r:embed="rId2"/>
          <a:stretch>
            <a:fillRect/>
          </a:stretch>
        </p:blipFill>
        <p:spPr>
          <a:xfrm>
            <a:off x="4319993" y="714375"/>
            <a:ext cx="7692215" cy="5429250"/>
          </a:xfrm>
          <a:prstGeom prst="rect">
            <a:avLst/>
          </a:prstGeom>
        </p:spPr>
      </p:pic>
      <p:pic>
        <p:nvPicPr>
          <p:cNvPr id="17" name="Picture 16">
            <a:extLst>
              <a:ext uri="{FF2B5EF4-FFF2-40B4-BE49-F238E27FC236}">
                <a16:creationId xmlns:a16="http://schemas.microsoft.com/office/drawing/2014/main" id="{FD387325-5BBF-4A6B-9F9A-D386CA399DC8}"/>
              </a:ext>
            </a:extLst>
          </p:cNvPr>
          <p:cNvPicPr>
            <a:picLocks noChangeAspect="1"/>
          </p:cNvPicPr>
          <p:nvPr/>
        </p:nvPicPr>
        <p:blipFill>
          <a:blip r:embed="rId3"/>
          <a:stretch>
            <a:fillRect/>
          </a:stretch>
        </p:blipFill>
        <p:spPr>
          <a:xfrm>
            <a:off x="1199369" y="3023998"/>
            <a:ext cx="2178722" cy="2904962"/>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45CFB7-DD40-45B0-A95F-D5BD0894FFB6}"/>
              </a:ext>
            </a:extLst>
          </p:cNvPr>
          <p:cNvPicPr>
            <a:picLocks noChangeAspect="1"/>
          </p:cNvPicPr>
          <p:nvPr/>
        </p:nvPicPr>
        <p:blipFill>
          <a:blip r:embed="rId2"/>
          <a:stretch>
            <a:fillRect/>
          </a:stretch>
        </p:blipFill>
        <p:spPr>
          <a:xfrm>
            <a:off x="1712822" y="650115"/>
            <a:ext cx="8766355" cy="6062265"/>
          </a:xfrm>
          <a:prstGeom prst="rect">
            <a:avLst/>
          </a:prstGeom>
          <a:effectLst>
            <a:softEdge rad="63500"/>
          </a:effectLst>
        </p:spPr>
      </p:pic>
    </p:spTree>
    <p:extLst>
      <p:ext uri="{BB962C8B-B14F-4D97-AF65-F5344CB8AC3E}">
        <p14:creationId xmlns:p14="http://schemas.microsoft.com/office/powerpoint/2010/main" val="899469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7" name="Picture 4">
            <a:extLst>
              <a:ext uri="{FF2B5EF4-FFF2-40B4-BE49-F238E27FC236}">
                <a16:creationId xmlns:a16="http://schemas.microsoft.com/office/drawing/2014/main" id="{E3B6000A-F5E9-4313-832E-9D6F071B63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11069" y="151603"/>
            <a:ext cx="4369862" cy="6554793"/>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5457412" y="643467"/>
            <a:ext cx="6265401" cy="1805358"/>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5640511" y="701869"/>
            <a:ext cx="5938463" cy="1569660"/>
          </a:xfrm>
          <a:prstGeom prst="rect">
            <a:avLst/>
          </a:prstGeom>
          <a:noFill/>
        </p:spPr>
        <p:txBody>
          <a:bodyPr wrap="square" rtlCol="0">
            <a:spAutoFit/>
          </a:bodyPr>
          <a:lstStyle/>
          <a:p>
            <a:pPr algn="ctr"/>
            <a:r>
              <a:rPr lang="en-GB" sz="4800" b="1" dirty="0">
                <a:solidFill>
                  <a:srgbClr val="002060"/>
                </a:solidFill>
                <a:latin typeface="Century Gothic" panose="020B0502020202020204" pitchFamily="34" charset="0"/>
              </a:rPr>
              <a:t>What do you see in the picture?</a:t>
            </a:r>
          </a:p>
        </p:txBody>
      </p:sp>
      <p:sp>
        <p:nvSpPr>
          <p:cNvPr id="13" name="Rectangle: Rounded Corners 12">
            <a:extLst>
              <a:ext uri="{FF2B5EF4-FFF2-40B4-BE49-F238E27FC236}">
                <a16:creationId xmlns:a16="http://schemas.microsoft.com/office/drawing/2014/main" id="{FC5527CC-54EE-43AC-9420-952365576B1D}"/>
              </a:ext>
            </a:extLst>
          </p:cNvPr>
          <p:cNvSpPr/>
          <p:nvPr/>
        </p:nvSpPr>
        <p:spPr>
          <a:xfrm>
            <a:off x="5459245" y="2646888"/>
            <a:ext cx="6263568" cy="2007306"/>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solidFill>
                  <a:srgbClr val="002060"/>
                </a:solidFill>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5457412" y="4852257"/>
            <a:ext cx="6347596" cy="1805358"/>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solidFill>
                  <a:srgbClr val="002060"/>
                </a:solidFill>
                <a:latin typeface="Century Gothic" panose="020B0502020202020204" pitchFamily="34" charset="0"/>
              </a:rPr>
              <a:t>What questions does this picture make you ask?</a:t>
            </a:r>
          </a:p>
          <a:p>
            <a:pPr algn="ctr"/>
            <a:r>
              <a:rPr lang="en-GB" sz="2800" dirty="0">
                <a:solidFill>
                  <a:srgbClr val="002060"/>
                </a:solidFill>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1028" name="Picture 4" descr="Patrick Hutchinson on Twitter: &quot;Unbelievable art work from #hectorguest.  The curator of this sculpture is @olumidegallery @how2fashion. Still  getting my head around all this. It's mind blowing. @UTCAI_ preparing for  an incredible #">
            <a:extLst>
              <a:ext uri="{FF2B5EF4-FFF2-40B4-BE49-F238E27FC236}">
                <a16:creationId xmlns:a16="http://schemas.microsoft.com/office/drawing/2014/main" id="{815CFB35-0605-472A-90DE-19B49F25D0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481" y="643467"/>
            <a:ext cx="3871020" cy="580653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4"/>
          <a:stretch>
            <a:fillRect/>
          </a:stretch>
        </p:blipFill>
        <p:spPr>
          <a:xfrm>
            <a:off x="211013" y="5520883"/>
            <a:ext cx="987638" cy="1249788"/>
          </a:xfrm>
          <a:prstGeom prst="rect">
            <a:avLst/>
          </a:prstGeom>
        </p:spPr>
      </p:pic>
    </p:spTree>
    <p:extLst>
      <p:ext uri="{BB962C8B-B14F-4D97-AF65-F5344CB8AC3E}">
        <p14:creationId xmlns:p14="http://schemas.microsoft.com/office/powerpoint/2010/main" val="425794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sp>
        <p:nvSpPr>
          <p:cNvPr id="7" name="Thought Bubble: Cloud 6">
            <a:extLst>
              <a:ext uri="{FF2B5EF4-FFF2-40B4-BE49-F238E27FC236}">
                <a16:creationId xmlns:a16="http://schemas.microsoft.com/office/drawing/2014/main" id="{A9A98FB6-9AFC-481B-AA9E-E100AD6253F3}"/>
              </a:ext>
            </a:extLst>
          </p:cNvPr>
          <p:cNvSpPr/>
          <p:nvPr/>
        </p:nvSpPr>
        <p:spPr>
          <a:xfrm>
            <a:off x="7489861" y="863028"/>
            <a:ext cx="4624064" cy="2835669"/>
          </a:xfrm>
          <a:prstGeom prst="cloudCallout">
            <a:avLst>
              <a:gd name="adj1" fmla="val 41441"/>
              <a:gd name="adj2" fmla="val 68767"/>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400" b="1" dirty="0">
                <a:solidFill>
                  <a:schemeClr val="bg1"/>
                </a:solidFill>
                <a:latin typeface="Century Gothic" panose="020B0502020202020204" pitchFamily="34" charset="0"/>
              </a:rPr>
              <a:t>Do you recognise this moment in recent history, that has been cast as a bronze sculpture?</a:t>
            </a:r>
          </a:p>
        </p:txBody>
      </p:sp>
      <p:pic>
        <p:nvPicPr>
          <p:cNvPr id="4" name="Picture 3">
            <a:extLst>
              <a:ext uri="{FF2B5EF4-FFF2-40B4-BE49-F238E27FC236}">
                <a16:creationId xmlns:a16="http://schemas.microsoft.com/office/drawing/2014/main" id="{EBBFC2AC-B4AC-4525-8262-C1378AFD34E4}"/>
              </a:ext>
            </a:extLst>
          </p:cNvPr>
          <p:cNvPicPr>
            <a:picLocks noChangeAspect="1"/>
          </p:cNvPicPr>
          <p:nvPr/>
        </p:nvPicPr>
        <p:blipFill>
          <a:blip r:embed="rId2"/>
          <a:stretch>
            <a:fillRect/>
          </a:stretch>
        </p:blipFill>
        <p:spPr>
          <a:xfrm>
            <a:off x="3564767" y="1931541"/>
            <a:ext cx="3129701" cy="4700427"/>
          </a:xfrm>
          <a:prstGeom prst="rect">
            <a:avLst/>
          </a:prstGeom>
          <a:ln>
            <a:solidFill>
              <a:schemeClr val="bg1"/>
            </a:solidFill>
          </a:ln>
        </p:spPr>
      </p:pic>
      <p:sp>
        <p:nvSpPr>
          <p:cNvPr id="6" name="Thought Bubble: Cloud 5">
            <a:extLst>
              <a:ext uri="{FF2B5EF4-FFF2-40B4-BE49-F238E27FC236}">
                <a16:creationId xmlns:a16="http://schemas.microsoft.com/office/drawing/2014/main" id="{026E96FF-C49E-4DBE-9252-8A8770AA2D20}"/>
              </a:ext>
            </a:extLst>
          </p:cNvPr>
          <p:cNvSpPr/>
          <p:nvPr/>
        </p:nvSpPr>
        <p:spPr>
          <a:xfrm>
            <a:off x="6203879" y="3722176"/>
            <a:ext cx="4624064" cy="2835669"/>
          </a:xfrm>
          <a:prstGeom prst="cloudCallout">
            <a:avLst>
              <a:gd name="adj1" fmla="val 64549"/>
              <a:gd name="adj2" fmla="val 44492"/>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Do you know who the man is and why he was carrying another man on his shoulder?</a:t>
            </a:r>
          </a:p>
        </p:txBody>
      </p:sp>
      <p:pic>
        <p:nvPicPr>
          <p:cNvPr id="3" name="Picture 2">
            <a:extLst>
              <a:ext uri="{FF2B5EF4-FFF2-40B4-BE49-F238E27FC236}">
                <a16:creationId xmlns:a16="http://schemas.microsoft.com/office/drawing/2014/main" id="{017DD1ED-4D21-4ED7-8BA1-13ACCB80CC27}"/>
              </a:ext>
            </a:extLst>
          </p:cNvPr>
          <p:cNvPicPr>
            <a:picLocks noChangeAspect="1"/>
          </p:cNvPicPr>
          <p:nvPr/>
        </p:nvPicPr>
        <p:blipFill>
          <a:blip r:embed="rId3"/>
          <a:stretch>
            <a:fillRect/>
          </a:stretch>
        </p:blipFill>
        <p:spPr>
          <a:xfrm>
            <a:off x="322887" y="2764560"/>
            <a:ext cx="3458003" cy="2305335"/>
          </a:xfrm>
          <a:prstGeom prst="rect">
            <a:avLst/>
          </a:prstGeom>
          <a:ln>
            <a:solidFill>
              <a:schemeClr val="bg1"/>
            </a:solidFill>
          </a:ln>
        </p:spPr>
      </p:pic>
      <p:pic>
        <p:nvPicPr>
          <p:cNvPr id="9" name="Picture 8">
            <a:extLst>
              <a:ext uri="{FF2B5EF4-FFF2-40B4-BE49-F238E27FC236}">
                <a16:creationId xmlns:a16="http://schemas.microsoft.com/office/drawing/2014/main" id="{BCA7359B-6A7F-44EE-BDC1-59B6DF8E5F2C}"/>
              </a:ext>
            </a:extLst>
          </p:cNvPr>
          <p:cNvPicPr>
            <a:picLocks noChangeAspect="1"/>
          </p:cNvPicPr>
          <p:nvPr/>
        </p:nvPicPr>
        <p:blipFill>
          <a:blip r:embed="rId4"/>
          <a:stretch>
            <a:fillRect/>
          </a:stretch>
        </p:blipFill>
        <p:spPr>
          <a:xfrm>
            <a:off x="278424" y="5387403"/>
            <a:ext cx="987638" cy="1249788"/>
          </a:xfrm>
          <a:prstGeom prst="rect">
            <a:avLst/>
          </a:prstGeom>
        </p:spPr>
      </p:pic>
    </p:spTree>
    <p:extLst>
      <p:ext uri="{BB962C8B-B14F-4D97-AF65-F5344CB8AC3E}">
        <p14:creationId xmlns:p14="http://schemas.microsoft.com/office/powerpoint/2010/main" val="4101505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0483082" y="335236"/>
            <a:ext cx="1280271" cy="1652159"/>
          </a:xfrm>
          <a:prstGeom prst="rect">
            <a:avLst/>
          </a:prstGeom>
        </p:spPr>
      </p:pic>
      <p:sp>
        <p:nvSpPr>
          <p:cNvPr id="8" name="Rectangle: Rounded Corners 7">
            <a:extLst>
              <a:ext uri="{FF2B5EF4-FFF2-40B4-BE49-F238E27FC236}">
                <a16:creationId xmlns:a16="http://schemas.microsoft.com/office/drawing/2014/main" id="{D7E36329-DBE0-46BC-B76B-D48A780C0CB5}"/>
              </a:ext>
            </a:extLst>
          </p:cNvPr>
          <p:cNvSpPr/>
          <p:nvPr/>
        </p:nvSpPr>
        <p:spPr>
          <a:xfrm>
            <a:off x="324491" y="2256801"/>
            <a:ext cx="2932415" cy="433087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sz="2000" dirty="0">
                <a:solidFill>
                  <a:schemeClr val="bg1"/>
                </a:solidFill>
              </a:rPr>
              <a:t>During the Black Lives Matter protests in London, in the summer of 2020, Patrick Hutchinson helped a man who had been badly hurt during the protests.  </a:t>
            </a:r>
          </a:p>
          <a:p>
            <a:pPr algn="ctr"/>
            <a:r>
              <a:rPr lang="en-GB" sz="2000" dirty="0">
                <a:solidFill>
                  <a:schemeClr val="bg1"/>
                </a:solidFill>
              </a:rPr>
              <a:t>The man that he helped was not a supporter of the Black Lives Matter campaign but Patrick chose to help him anyway.</a:t>
            </a:r>
          </a:p>
        </p:txBody>
      </p:sp>
      <p:sp>
        <p:nvSpPr>
          <p:cNvPr id="7" name="Thought Bubble: Cloud 6">
            <a:extLst>
              <a:ext uri="{FF2B5EF4-FFF2-40B4-BE49-F238E27FC236}">
                <a16:creationId xmlns:a16="http://schemas.microsoft.com/office/drawing/2014/main" id="{A9A98FB6-9AFC-481B-AA9E-E100AD6253F3}"/>
              </a:ext>
            </a:extLst>
          </p:cNvPr>
          <p:cNvSpPr/>
          <p:nvPr/>
        </p:nvSpPr>
        <p:spPr>
          <a:xfrm>
            <a:off x="3154166" y="1815770"/>
            <a:ext cx="4678469" cy="3136374"/>
          </a:xfrm>
          <a:prstGeom prst="cloudCallout">
            <a:avLst>
              <a:gd name="adj1" fmla="val 51116"/>
              <a:gd name="adj2" fmla="val 55889"/>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Why do you think Patrick chose to help this man, even though they were not in agreement over the protests?</a:t>
            </a:r>
          </a:p>
        </p:txBody>
      </p:sp>
      <p:pic>
        <p:nvPicPr>
          <p:cNvPr id="2050" name="Picture 2" descr="Protect people as quickly as statues | Coronavirus | The Guardian">
            <a:extLst>
              <a:ext uri="{FF2B5EF4-FFF2-40B4-BE49-F238E27FC236}">
                <a16:creationId xmlns:a16="http://schemas.microsoft.com/office/drawing/2014/main" id="{18F78D5B-7F23-4C20-8450-4829CBFFDE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0479" y="2256801"/>
            <a:ext cx="3970106" cy="3970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567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good Samaritan</a:t>
            </a:r>
            <a:br>
              <a:rPr lang="en-GB" b="1" dirty="0">
                <a:latin typeface="Century Gothic" panose="020B0502020202020204" pitchFamily="34" charset="0"/>
              </a:rPr>
            </a:br>
            <a:r>
              <a:rPr lang="en-GB" b="1" dirty="0">
                <a:latin typeface="Century Gothic" panose="020B0502020202020204" pitchFamily="34" charset="0"/>
              </a:rPr>
              <a:t>Luke 10:25-37</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1" i="1"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r>
              <a:rPr lang="en-GB" sz="2400" b="1" i="1" baseline="30000" dirty="0">
                <a:latin typeface="Century Gothic" panose="020B0502020202020204" pitchFamily="34" charset="0"/>
                <a:ea typeface="Calibri" panose="020F0502020204030204" pitchFamily="34" charset="0"/>
                <a:cs typeface="Times New Roman" panose="02020603050405020304" pitchFamily="18" charset="0"/>
              </a:rPr>
              <a:t>Read or Watch: </a:t>
            </a:r>
            <a:r>
              <a:rPr lang="en-GB" sz="2400" b="1" i="1" baseline="30000" dirty="0">
                <a:latin typeface="Century Gothic" panose="020B0502020202020204" pitchFamily="34" charset="0"/>
                <a:ea typeface="Calibri" panose="020F0502020204030204" pitchFamily="34" charset="0"/>
                <a:cs typeface="Times New Roman" panose="02020603050405020304" pitchFamily="18" charset="0"/>
                <a:hlinkClick r:id="rId2"/>
              </a:rPr>
              <a:t>https://www.youtube.com/watch?v=osfQg4yKtq8</a:t>
            </a:r>
            <a:r>
              <a:rPr lang="en-GB" sz="2400" b="1" i="1" baseline="30000" dirty="0">
                <a:latin typeface="Century Gothic" panose="020B0502020202020204" pitchFamily="34" charset="0"/>
                <a:ea typeface="Calibri" panose="020F0502020204030204" pitchFamily="34" charset="0"/>
                <a:cs typeface="Times New Roman" panose="02020603050405020304" pitchFamily="18" charset="0"/>
              </a:rPr>
              <a:t> </a:t>
            </a:r>
          </a:p>
          <a:p>
            <a:pPr algn="ctr"/>
            <a:endParaRPr lang="en-GB" sz="2400" b="1" i="1"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pPr algn="l"/>
            <a:r>
              <a:rPr lang="en-GB" sz="2000" b="1" i="0" dirty="0">
                <a:solidFill>
                  <a:srgbClr val="000000"/>
                </a:solidFill>
                <a:effectLst/>
                <a:latin typeface="Century Gothic" panose="020B0502020202020204" pitchFamily="34" charset="0"/>
              </a:rPr>
              <a:t>The Good Samaritan</a:t>
            </a:r>
          </a:p>
          <a:p>
            <a:pPr algn="l"/>
            <a:r>
              <a:rPr lang="en-GB" sz="2000" b="1" i="0" baseline="30000" dirty="0">
                <a:solidFill>
                  <a:srgbClr val="000000"/>
                </a:solidFill>
                <a:effectLst/>
                <a:latin typeface="Century Gothic" panose="020B0502020202020204" pitchFamily="34" charset="0"/>
              </a:rPr>
              <a:t>25 </a:t>
            </a:r>
            <a:r>
              <a:rPr lang="en-GB" sz="2000" b="0" i="0" dirty="0">
                <a:solidFill>
                  <a:srgbClr val="000000"/>
                </a:solidFill>
                <a:effectLst/>
                <a:latin typeface="Century Gothic" panose="020B0502020202020204" pitchFamily="34" charset="0"/>
              </a:rPr>
              <a:t>Then a teacher of the law stood up. He was trying to test Jesus. He said, “Teacher, what must I do to get life forever?”</a:t>
            </a:r>
          </a:p>
          <a:p>
            <a:pPr algn="l"/>
            <a:r>
              <a:rPr lang="en-GB" sz="2000" b="1" i="0" baseline="30000" dirty="0">
                <a:solidFill>
                  <a:srgbClr val="000000"/>
                </a:solidFill>
                <a:effectLst/>
                <a:latin typeface="Century Gothic" panose="020B0502020202020204" pitchFamily="34" charset="0"/>
              </a:rPr>
              <a:t>26 </a:t>
            </a:r>
            <a:r>
              <a:rPr lang="en-GB" sz="2000" b="0" i="0" dirty="0">
                <a:solidFill>
                  <a:srgbClr val="000000"/>
                </a:solidFill>
                <a:effectLst/>
                <a:latin typeface="Century Gothic" panose="020B0502020202020204" pitchFamily="34" charset="0"/>
              </a:rPr>
              <a:t>Jesus said to him, “What is written in the law? What do you read there?”</a:t>
            </a:r>
          </a:p>
          <a:p>
            <a:pPr algn="l"/>
            <a:r>
              <a:rPr lang="en-GB" sz="2000" b="1" i="0" baseline="30000" dirty="0">
                <a:solidFill>
                  <a:srgbClr val="000000"/>
                </a:solidFill>
                <a:effectLst/>
                <a:latin typeface="Century Gothic" panose="020B0502020202020204" pitchFamily="34" charset="0"/>
              </a:rPr>
              <a:t>27 </a:t>
            </a:r>
            <a:r>
              <a:rPr lang="en-GB" sz="2000" b="0" i="0" dirty="0">
                <a:solidFill>
                  <a:srgbClr val="000000"/>
                </a:solidFill>
                <a:effectLst/>
                <a:latin typeface="Century Gothic" panose="020B0502020202020204" pitchFamily="34" charset="0"/>
              </a:rPr>
              <a:t>The man answered, “Love the Lord your God. Love him with all your heart, all your soul, all your strength, and all your mind.”</a:t>
            </a:r>
            <a:r>
              <a:rPr lang="en-GB" sz="2000" b="0" i="0" baseline="30000" dirty="0">
                <a:solidFill>
                  <a:srgbClr val="000000"/>
                </a:solidFill>
                <a:effectLst/>
                <a:latin typeface="Century Gothic" panose="020B0502020202020204" pitchFamily="34" charset="0"/>
              </a:rPr>
              <a:t>[</a:t>
            </a:r>
            <a:r>
              <a:rPr lang="en-GB" sz="2000" b="0" i="0" baseline="30000" dirty="0">
                <a:solidFill>
                  <a:srgbClr val="4A4A4A"/>
                </a:solidFill>
                <a:effectLst/>
                <a:latin typeface="Century Gothic" panose="020B0502020202020204" pitchFamily="34" charset="0"/>
                <a:hlinkClick r:id="rId3" tooltip="See footnote a"/>
              </a:rPr>
              <a:t>a</a:t>
            </a:r>
            <a:r>
              <a:rPr lang="en-GB" sz="2000" b="0" i="0" baseline="30000" dirty="0">
                <a:solidFill>
                  <a:srgbClr val="000000"/>
                </a:solidFill>
                <a:effectLst/>
                <a:latin typeface="Century Gothic" panose="020B0502020202020204" pitchFamily="34" charset="0"/>
              </a:rPr>
              <a:t>]</a:t>
            </a:r>
            <a:r>
              <a:rPr lang="en-GB" sz="2000" b="0" i="0" dirty="0">
                <a:solidFill>
                  <a:srgbClr val="000000"/>
                </a:solidFill>
                <a:effectLst/>
                <a:latin typeface="Century Gothic" panose="020B0502020202020204" pitchFamily="34" charset="0"/>
              </a:rPr>
              <a:t> Also, “You must love your neighbour as you love yourself.”</a:t>
            </a:r>
            <a:r>
              <a:rPr lang="en-GB" sz="2000" b="0" i="0" baseline="30000" dirty="0">
                <a:solidFill>
                  <a:srgbClr val="000000"/>
                </a:solidFill>
                <a:effectLst/>
                <a:latin typeface="Century Gothic" panose="020B0502020202020204" pitchFamily="34" charset="0"/>
              </a:rPr>
              <a:t>[</a:t>
            </a:r>
            <a:r>
              <a:rPr lang="en-GB" sz="2000" b="0" i="0" baseline="30000" dirty="0">
                <a:solidFill>
                  <a:srgbClr val="4A4A4A"/>
                </a:solidFill>
                <a:effectLst/>
                <a:latin typeface="Century Gothic" panose="020B0502020202020204" pitchFamily="34" charset="0"/>
                <a:hlinkClick r:id="rId4" tooltip="See footnote b"/>
              </a:rPr>
              <a:t>b</a:t>
            </a:r>
            <a:r>
              <a:rPr lang="en-GB" sz="2000" b="0" i="0" baseline="30000" dirty="0">
                <a:solidFill>
                  <a:srgbClr val="000000"/>
                </a:solidFill>
                <a:effectLst/>
                <a:latin typeface="Century Gothic" panose="020B0502020202020204" pitchFamily="34" charset="0"/>
              </a:rPr>
              <a:t>]</a:t>
            </a:r>
            <a:endParaRPr lang="en-GB" sz="2000" b="0" i="0" dirty="0">
              <a:solidFill>
                <a:srgbClr val="000000"/>
              </a:solidFill>
              <a:effectLst/>
              <a:latin typeface="Century Gothic" panose="020B0502020202020204" pitchFamily="34" charset="0"/>
            </a:endParaRPr>
          </a:p>
          <a:p>
            <a:pPr algn="l"/>
            <a:r>
              <a:rPr lang="en-GB" sz="2000" b="1" i="0" baseline="30000" dirty="0">
                <a:solidFill>
                  <a:srgbClr val="000000"/>
                </a:solidFill>
                <a:effectLst/>
                <a:latin typeface="Century Gothic" panose="020B0502020202020204" pitchFamily="34" charset="0"/>
              </a:rPr>
              <a:t>28 </a:t>
            </a:r>
            <a:r>
              <a:rPr lang="en-GB" sz="2000" b="0" i="0" dirty="0">
                <a:solidFill>
                  <a:srgbClr val="000000"/>
                </a:solidFill>
                <a:effectLst/>
                <a:latin typeface="Century Gothic" panose="020B0502020202020204" pitchFamily="34" charset="0"/>
              </a:rPr>
              <a:t>Jesus said to him, “Your answer is right. Do this and you will have life forever.”</a:t>
            </a:r>
          </a:p>
          <a:p>
            <a:pPr algn="l"/>
            <a:r>
              <a:rPr lang="en-GB" sz="2000" b="1" i="0" baseline="30000" dirty="0">
                <a:solidFill>
                  <a:srgbClr val="000000"/>
                </a:solidFill>
                <a:effectLst/>
                <a:latin typeface="Century Gothic" panose="020B0502020202020204" pitchFamily="34" charset="0"/>
              </a:rPr>
              <a:t>29 </a:t>
            </a:r>
            <a:r>
              <a:rPr lang="en-GB" sz="2000" b="0" i="0" dirty="0">
                <a:solidFill>
                  <a:srgbClr val="000000"/>
                </a:solidFill>
                <a:effectLst/>
                <a:latin typeface="Century Gothic" panose="020B0502020202020204" pitchFamily="34" charset="0"/>
              </a:rPr>
              <a:t>But the man wanted to show that the way he was living was right. So he said to Jesus, “And who is my neighbour?”</a:t>
            </a:r>
          </a:p>
          <a:p>
            <a:pPr algn="ctr"/>
            <a:endParaRPr lang="en-GB" sz="2400" dirty="0">
              <a:latin typeface="Century Gothic" panose="020B0502020202020204" pitchFamily="34" charset="0"/>
            </a:endParaRPr>
          </a:p>
        </p:txBody>
      </p:sp>
      <p:pic>
        <p:nvPicPr>
          <p:cNvPr id="7" name="Picture 6">
            <a:extLst>
              <a:ext uri="{FF2B5EF4-FFF2-40B4-BE49-F238E27FC236}">
                <a16:creationId xmlns:a16="http://schemas.microsoft.com/office/drawing/2014/main" id="{315278C2-E2C1-4C86-8CE2-27B8280E7879}"/>
              </a:ext>
            </a:extLst>
          </p:cNvPr>
          <p:cNvPicPr>
            <a:picLocks noChangeAspect="1"/>
          </p:cNvPicPr>
          <p:nvPr/>
        </p:nvPicPr>
        <p:blipFill>
          <a:blip r:embed="rId5"/>
          <a:stretch>
            <a:fillRect/>
          </a:stretch>
        </p:blipFill>
        <p:spPr>
          <a:xfrm>
            <a:off x="10715946" y="598930"/>
            <a:ext cx="1019483" cy="1290086"/>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The parable of the good </a:t>
            </a:r>
            <a:r>
              <a:rPr lang="en-GB" b="1" dirty="0" err="1">
                <a:latin typeface="Century Gothic" panose="020B0502020202020204" pitchFamily="34" charset="0"/>
              </a:rPr>
              <a:t>samaritan</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71271" y="1952090"/>
            <a:ext cx="11423461" cy="471583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1" i="1"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pPr algn="l"/>
            <a:r>
              <a:rPr lang="en-GB" b="1" i="0" baseline="30000" dirty="0">
                <a:solidFill>
                  <a:srgbClr val="000000"/>
                </a:solidFill>
                <a:effectLst/>
                <a:latin typeface="Century Gothic" panose="020B0502020202020204" pitchFamily="34" charset="0"/>
              </a:rPr>
              <a:t>30 </a:t>
            </a:r>
            <a:r>
              <a:rPr lang="en-GB" b="0" i="0" dirty="0">
                <a:solidFill>
                  <a:srgbClr val="000000"/>
                </a:solidFill>
                <a:effectLst/>
                <a:latin typeface="Century Gothic" panose="020B0502020202020204" pitchFamily="34" charset="0"/>
              </a:rPr>
              <a:t>To answer this question, Jesus said, “A man was going down the road from Jerusalem to Jericho. Some robbers attacked him. They tore off his clothes and beat him. Then they left him lying there, almost dead. </a:t>
            </a:r>
            <a:r>
              <a:rPr lang="en-GB" b="1" i="0" baseline="30000" dirty="0">
                <a:solidFill>
                  <a:srgbClr val="000000"/>
                </a:solidFill>
                <a:effectLst/>
                <a:latin typeface="Century Gothic" panose="020B0502020202020204" pitchFamily="34" charset="0"/>
              </a:rPr>
              <a:t>31 </a:t>
            </a:r>
            <a:r>
              <a:rPr lang="en-GB" b="0" i="0" dirty="0">
                <a:solidFill>
                  <a:srgbClr val="000000"/>
                </a:solidFill>
                <a:effectLst/>
                <a:latin typeface="Century Gothic" panose="020B0502020202020204" pitchFamily="34" charset="0"/>
              </a:rPr>
              <a:t>It happened that a Jewish priest was going down that road. When the priest saw the man, he walked by on the other side of the road. </a:t>
            </a:r>
            <a:r>
              <a:rPr lang="en-GB" b="1" i="0" baseline="30000" dirty="0">
                <a:solidFill>
                  <a:srgbClr val="000000"/>
                </a:solidFill>
                <a:effectLst/>
                <a:latin typeface="Century Gothic" panose="020B0502020202020204" pitchFamily="34" charset="0"/>
              </a:rPr>
              <a:t>32 </a:t>
            </a:r>
            <a:r>
              <a:rPr lang="en-GB" b="0" i="0" dirty="0">
                <a:solidFill>
                  <a:srgbClr val="000000"/>
                </a:solidFill>
                <a:effectLst/>
                <a:latin typeface="Century Gothic" panose="020B0502020202020204" pitchFamily="34" charset="0"/>
              </a:rPr>
              <a:t>Next, a Levite</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2" tooltip="See footnote c"/>
              </a:rPr>
              <a:t>c</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came there. He went over and looked at the man. Then he walked by on the other side of the road. </a:t>
            </a:r>
            <a:r>
              <a:rPr lang="en-GB" b="1" i="0" baseline="30000" dirty="0">
                <a:solidFill>
                  <a:srgbClr val="000000"/>
                </a:solidFill>
                <a:effectLst/>
                <a:latin typeface="Century Gothic" panose="020B0502020202020204" pitchFamily="34" charset="0"/>
              </a:rPr>
              <a:t>33 </a:t>
            </a:r>
            <a:r>
              <a:rPr lang="en-GB" b="0" i="0" dirty="0">
                <a:solidFill>
                  <a:srgbClr val="000000"/>
                </a:solidFill>
                <a:effectLst/>
                <a:latin typeface="Century Gothic" panose="020B0502020202020204" pitchFamily="34" charset="0"/>
              </a:rPr>
              <a:t>Then a Samaritan</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3" tooltip="See footnote d"/>
              </a:rPr>
              <a:t>d</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traveling down the road came to where the hurt man was lying. He saw the man and felt very sorry for him. </a:t>
            </a:r>
            <a:r>
              <a:rPr lang="en-GB" b="1" i="0" baseline="30000" dirty="0">
                <a:solidFill>
                  <a:srgbClr val="000000"/>
                </a:solidFill>
                <a:effectLst/>
                <a:latin typeface="Century Gothic" panose="020B0502020202020204" pitchFamily="34" charset="0"/>
              </a:rPr>
              <a:t>34 </a:t>
            </a:r>
            <a:r>
              <a:rPr lang="en-GB" b="0" i="0" dirty="0">
                <a:solidFill>
                  <a:srgbClr val="000000"/>
                </a:solidFill>
                <a:effectLst/>
                <a:latin typeface="Century Gothic" panose="020B0502020202020204" pitchFamily="34" charset="0"/>
              </a:rPr>
              <a:t>The Samaritan went to him and poured olive oil and wine</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4" tooltip="See footnote e"/>
              </a:rPr>
              <a:t>e</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on his wounds and bandaged them. He put the hurt man on his own donkey and took him to an inn. At the inn, the Samaritan took care of him. </a:t>
            </a:r>
            <a:r>
              <a:rPr lang="en-GB" b="1" i="0" baseline="30000" dirty="0">
                <a:solidFill>
                  <a:srgbClr val="000000"/>
                </a:solidFill>
                <a:effectLst/>
                <a:latin typeface="Century Gothic" panose="020B0502020202020204" pitchFamily="34" charset="0"/>
              </a:rPr>
              <a:t>35 </a:t>
            </a:r>
            <a:r>
              <a:rPr lang="en-GB" b="0" i="0" dirty="0">
                <a:solidFill>
                  <a:srgbClr val="000000"/>
                </a:solidFill>
                <a:effectLst/>
                <a:latin typeface="Century Gothic" panose="020B0502020202020204" pitchFamily="34" charset="0"/>
              </a:rPr>
              <a:t>The next day, the Samaritan brought out two silver coins</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5" tooltip="See footnote f"/>
              </a:rPr>
              <a:t>f</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and gave them to the innkeeper. The Samaritan said, ‘Take care of this man. If you spend more money on him, I will pay it back to you when I come again.’”</a:t>
            </a:r>
          </a:p>
          <a:p>
            <a:pPr algn="l"/>
            <a:endParaRPr lang="en-GB" b="0" i="0" dirty="0">
              <a:solidFill>
                <a:srgbClr val="000000"/>
              </a:solidFill>
              <a:effectLst/>
              <a:latin typeface="Century Gothic" panose="020B0502020202020204" pitchFamily="34" charset="0"/>
            </a:endParaRPr>
          </a:p>
          <a:p>
            <a:pPr algn="l"/>
            <a:r>
              <a:rPr lang="en-GB" b="1" i="0" baseline="30000" dirty="0">
                <a:solidFill>
                  <a:srgbClr val="000000"/>
                </a:solidFill>
                <a:effectLst/>
                <a:latin typeface="Century Gothic" panose="020B0502020202020204" pitchFamily="34" charset="0"/>
              </a:rPr>
              <a:t>36 </a:t>
            </a:r>
            <a:r>
              <a:rPr lang="en-GB" b="0" i="0" dirty="0">
                <a:solidFill>
                  <a:srgbClr val="000000"/>
                </a:solidFill>
                <a:effectLst/>
                <a:latin typeface="Century Gothic" panose="020B0502020202020204" pitchFamily="34" charset="0"/>
              </a:rPr>
              <a:t>Then Jesus said, “Which one of these three men do you think was a neighbour to the man who was attacked by the robbers?”</a:t>
            </a:r>
          </a:p>
          <a:p>
            <a:pPr algn="l"/>
            <a:r>
              <a:rPr lang="en-GB" b="1" i="0" baseline="30000" dirty="0">
                <a:solidFill>
                  <a:srgbClr val="000000"/>
                </a:solidFill>
                <a:effectLst/>
                <a:latin typeface="Century Gothic" panose="020B0502020202020204" pitchFamily="34" charset="0"/>
              </a:rPr>
              <a:t>37 </a:t>
            </a:r>
            <a:r>
              <a:rPr lang="en-GB" b="0" i="0" dirty="0">
                <a:solidFill>
                  <a:srgbClr val="000000"/>
                </a:solidFill>
                <a:effectLst/>
                <a:latin typeface="Century Gothic" panose="020B0502020202020204" pitchFamily="34" charset="0"/>
              </a:rPr>
              <a:t>The teacher of the law answered, “The one who helped him.”</a:t>
            </a:r>
          </a:p>
          <a:p>
            <a:pPr algn="l"/>
            <a:r>
              <a:rPr lang="en-GB" b="0" i="0" dirty="0">
                <a:solidFill>
                  <a:srgbClr val="000000"/>
                </a:solidFill>
                <a:effectLst/>
                <a:latin typeface="Century Gothic" panose="020B0502020202020204" pitchFamily="34" charset="0"/>
              </a:rPr>
              <a:t>Jesus said to him, “Then go and do the same thing he did!”</a:t>
            </a:r>
          </a:p>
          <a:p>
            <a:pPr algn="ctr"/>
            <a:endParaRPr lang="en-GB" sz="2400" dirty="0">
              <a:latin typeface="Century Gothic" panose="020B0502020202020204" pitchFamily="34" charset="0"/>
            </a:endParaRPr>
          </a:p>
        </p:txBody>
      </p:sp>
      <p:pic>
        <p:nvPicPr>
          <p:cNvPr id="7" name="Picture 6">
            <a:extLst>
              <a:ext uri="{FF2B5EF4-FFF2-40B4-BE49-F238E27FC236}">
                <a16:creationId xmlns:a16="http://schemas.microsoft.com/office/drawing/2014/main" id="{175FD5A4-3CD9-4C8E-884A-B1DC1374B1AA}"/>
              </a:ext>
            </a:extLst>
          </p:cNvPr>
          <p:cNvPicPr>
            <a:picLocks noChangeAspect="1"/>
          </p:cNvPicPr>
          <p:nvPr/>
        </p:nvPicPr>
        <p:blipFill>
          <a:blip r:embed="rId6"/>
          <a:stretch>
            <a:fillRect/>
          </a:stretch>
        </p:blipFill>
        <p:spPr>
          <a:xfrm>
            <a:off x="10807094" y="598930"/>
            <a:ext cx="987638" cy="1249788"/>
          </a:xfrm>
          <a:prstGeom prst="rect">
            <a:avLst/>
          </a:prstGeom>
        </p:spPr>
      </p:pic>
    </p:spTree>
    <p:extLst>
      <p:ext uri="{BB962C8B-B14F-4D97-AF65-F5344CB8AC3E}">
        <p14:creationId xmlns:p14="http://schemas.microsoft.com/office/powerpoint/2010/main" val="1652841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5704114" cy="3507162"/>
          </a:xfrm>
          <a:prstGeom prst="cloudCallout">
            <a:avLst>
              <a:gd name="adj1" fmla="val 56820"/>
              <a:gd name="adj2" fmla="val 6146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Who is my neighbour?</a:t>
            </a:r>
          </a:p>
        </p:txBody>
      </p:sp>
      <p:sp>
        <p:nvSpPr>
          <p:cNvPr id="3" name="Speech Bubble: Oval 2">
            <a:extLst>
              <a:ext uri="{FF2B5EF4-FFF2-40B4-BE49-F238E27FC236}">
                <a16:creationId xmlns:a16="http://schemas.microsoft.com/office/drawing/2014/main" id="{D167E862-11C4-478B-B882-C0730560610D}"/>
              </a:ext>
            </a:extLst>
          </p:cNvPr>
          <p:cNvSpPr/>
          <p:nvPr/>
        </p:nvSpPr>
        <p:spPr>
          <a:xfrm>
            <a:off x="7751135" y="2097481"/>
            <a:ext cx="4048979" cy="2360428"/>
          </a:xfrm>
          <a:prstGeom prst="wedgeEllipseCallout">
            <a:avLst>
              <a:gd name="adj1" fmla="val -63374"/>
              <a:gd name="adj2" fmla="val 71059"/>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latin typeface="Century Gothic" panose="020B0502020202020204" pitchFamily="34" charset="0"/>
              </a:rPr>
              <a:t>Talk to your partner and decide on your answer to the question…be ready to share your ideas!</a:t>
            </a:r>
            <a:endParaRPr lang="en-GB" sz="2000" dirty="0">
              <a:latin typeface="Century Gothic" panose="020B0502020202020204" pitchFamily="34" charset="0"/>
            </a:endParaRPr>
          </a:p>
        </p:txBody>
      </p:sp>
    </p:spTree>
    <p:extLst>
      <p:ext uri="{BB962C8B-B14F-4D97-AF65-F5344CB8AC3E}">
        <p14:creationId xmlns:p14="http://schemas.microsoft.com/office/powerpoint/2010/main" val="668376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3"/>
          <a:stretch>
            <a:fillRect/>
          </a:stretch>
        </p:blipFill>
        <p:spPr>
          <a:xfrm>
            <a:off x="140376" y="5069895"/>
            <a:ext cx="1280271" cy="1652159"/>
          </a:xfrm>
          <a:prstGeom prst="rect">
            <a:avLst/>
          </a:prstGeom>
        </p:spPr>
      </p:pic>
      <p:pic>
        <p:nvPicPr>
          <p:cNvPr id="6" name="Picture 5">
            <a:extLst>
              <a:ext uri="{FF2B5EF4-FFF2-40B4-BE49-F238E27FC236}">
                <a16:creationId xmlns:a16="http://schemas.microsoft.com/office/drawing/2014/main" id="{9788D204-0E7B-4ED8-9203-C629F480E34B}"/>
              </a:ext>
            </a:extLst>
          </p:cNvPr>
          <p:cNvPicPr>
            <a:picLocks noChangeAspect="1"/>
          </p:cNvPicPr>
          <p:nvPr/>
        </p:nvPicPr>
        <p:blipFill>
          <a:blip r:embed="rId4"/>
          <a:stretch>
            <a:fillRect/>
          </a:stretch>
        </p:blipFill>
        <p:spPr>
          <a:xfrm>
            <a:off x="7345753" y="606604"/>
            <a:ext cx="4454361" cy="5939148"/>
          </a:xfrm>
          <a:prstGeom prst="rect">
            <a:avLst/>
          </a:prstGeom>
        </p:spPr>
      </p:pic>
      <p:sp>
        <p:nvSpPr>
          <p:cNvPr id="3" name="Speech Bubble: Oval 2">
            <a:extLst>
              <a:ext uri="{FF2B5EF4-FFF2-40B4-BE49-F238E27FC236}">
                <a16:creationId xmlns:a16="http://schemas.microsoft.com/office/drawing/2014/main" id="{D167E862-11C4-478B-B882-C0730560610D}"/>
              </a:ext>
            </a:extLst>
          </p:cNvPr>
          <p:cNvSpPr/>
          <p:nvPr/>
        </p:nvSpPr>
        <p:spPr>
          <a:xfrm>
            <a:off x="140376" y="822960"/>
            <a:ext cx="6431874" cy="3943350"/>
          </a:xfrm>
          <a:prstGeom prst="wedgeEllipseCallout">
            <a:avLst>
              <a:gd name="adj1" fmla="val 74516"/>
              <a:gd name="adj2" fmla="val 4815"/>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dirty="0">
                <a:solidFill>
                  <a:srgbClr val="002060"/>
                </a:solidFill>
                <a:latin typeface="Century Gothic" panose="020B0502020202020204" pitchFamily="34" charset="0"/>
              </a:rPr>
              <a:t>Jesus wanted the man who asked ‘Who is my neighbour?’ to understand that everyone is our neighbour, not just those who live next door to us but those who live on the other side of the world too.  </a:t>
            </a:r>
          </a:p>
          <a:p>
            <a:pPr algn="ctr"/>
            <a:r>
              <a:rPr lang="en-GB" sz="2200" dirty="0">
                <a:solidFill>
                  <a:srgbClr val="002060"/>
                </a:solidFill>
                <a:latin typeface="Century Gothic" panose="020B0502020202020204" pitchFamily="34" charset="0"/>
              </a:rPr>
              <a:t>Anyone who needs our help is our neighbour.</a:t>
            </a:r>
            <a:endParaRPr lang="en-GB" sz="2200" dirty="0">
              <a:latin typeface="Century Gothic" panose="020B0502020202020204" pitchFamily="34" charset="0"/>
            </a:endParaRPr>
          </a:p>
        </p:txBody>
      </p:sp>
    </p:spTree>
    <p:extLst>
      <p:ext uri="{BB962C8B-B14F-4D97-AF65-F5344CB8AC3E}">
        <p14:creationId xmlns:p14="http://schemas.microsoft.com/office/powerpoint/2010/main" val="2992086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using the class prayer space/area or with the prayer below:</a:t>
            </a:r>
          </a:p>
          <a:p>
            <a:endParaRPr lang="en-GB" sz="2000" dirty="0">
              <a:latin typeface="Century Gothic" panose="020B0502020202020204" pitchFamily="34" charset="0"/>
              <a:cs typeface="Segoe UI" panose="020B0502040204020203" pitchFamily="34" charset="0"/>
            </a:endParaRPr>
          </a:p>
          <a:p>
            <a:r>
              <a:rPr lang="en-GB" sz="20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Thank you God for the stories told by Jesus which show us how to 	live.</a:t>
            </a:r>
          </a:p>
          <a:p>
            <a:r>
              <a:rPr lang="en-GB" sz="2400" b="1" dirty="0">
                <a:latin typeface="Century Gothic" panose="020B0502020202020204" pitchFamily="34" charset="0"/>
                <a:cs typeface="Segoe UI" panose="020B0502040204020203" pitchFamily="34" charset="0"/>
              </a:rPr>
              <a:t>	Help us to learn from these stories </a:t>
            </a:r>
          </a:p>
          <a:p>
            <a:r>
              <a:rPr lang="en-GB" sz="2400" b="1" dirty="0">
                <a:latin typeface="Century Gothic" panose="020B0502020202020204" pitchFamily="34" charset="0"/>
                <a:cs typeface="Segoe UI" panose="020B0502040204020203" pitchFamily="34" charset="0"/>
              </a:rPr>
              <a:t>	And become more like Him.</a:t>
            </a:r>
          </a:p>
          <a:p>
            <a:r>
              <a:rPr lang="en-GB" sz="2400" b="1" dirty="0">
                <a:latin typeface="Century Gothic" panose="020B0502020202020204" pitchFamily="34" charset="0"/>
                <a:cs typeface="Segoe UI" panose="020B0502040204020203" pitchFamily="34" charset="0"/>
              </a:rPr>
              <a:t>	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story recap: The parable of the Good Samaritan</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12189" y="2003462"/>
            <a:ext cx="11557025" cy="46541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GB" b="1" i="0" baseline="30000" dirty="0">
                <a:solidFill>
                  <a:srgbClr val="000000"/>
                </a:solidFill>
                <a:effectLst/>
                <a:latin typeface="Century Gothic" panose="020B0502020202020204" pitchFamily="34" charset="0"/>
              </a:rPr>
              <a:t>30 </a:t>
            </a:r>
            <a:r>
              <a:rPr lang="en-GB" b="0" i="0" dirty="0">
                <a:solidFill>
                  <a:srgbClr val="000000"/>
                </a:solidFill>
                <a:effectLst/>
                <a:latin typeface="Century Gothic" panose="020B0502020202020204" pitchFamily="34" charset="0"/>
              </a:rPr>
              <a:t>To answer this question, Jesus said, “A man was going down the road from Jerusalem to Jericho. Some robbers attacked him. They tore off his clothes and beat him. Then they left him lying there, almost dead. </a:t>
            </a:r>
            <a:r>
              <a:rPr lang="en-GB" b="1" i="0" baseline="30000" dirty="0">
                <a:solidFill>
                  <a:srgbClr val="000000"/>
                </a:solidFill>
                <a:effectLst/>
                <a:latin typeface="Century Gothic" panose="020B0502020202020204" pitchFamily="34" charset="0"/>
              </a:rPr>
              <a:t>31 </a:t>
            </a:r>
            <a:r>
              <a:rPr lang="en-GB" b="0" i="0" dirty="0">
                <a:solidFill>
                  <a:srgbClr val="000000"/>
                </a:solidFill>
                <a:effectLst/>
                <a:latin typeface="Century Gothic" panose="020B0502020202020204" pitchFamily="34" charset="0"/>
              </a:rPr>
              <a:t>It happened that a Jewish priest was going down that road. When the priest saw the man, he walked by on the other side of the road. </a:t>
            </a:r>
            <a:r>
              <a:rPr lang="en-GB" b="1" i="0" baseline="30000" dirty="0">
                <a:solidFill>
                  <a:srgbClr val="000000"/>
                </a:solidFill>
                <a:effectLst/>
                <a:latin typeface="Century Gothic" panose="020B0502020202020204" pitchFamily="34" charset="0"/>
              </a:rPr>
              <a:t>32 </a:t>
            </a:r>
            <a:r>
              <a:rPr lang="en-GB" b="0" i="0" dirty="0">
                <a:solidFill>
                  <a:srgbClr val="000000"/>
                </a:solidFill>
                <a:effectLst/>
                <a:latin typeface="Century Gothic" panose="020B0502020202020204" pitchFamily="34" charset="0"/>
              </a:rPr>
              <a:t>Next, a Levite</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2" tooltip="See footnote c"/>
              </a:rPr>
              <a:t>c</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came there. He went over and looked at the man. Then he walked by on the other side of the road. </a:t>
            </a:r>
            <a:r>
              <a:rPr lang="en-GB" b="1" i="0" baseline="30000" dirty="0">
                <a:solidFill>
                  <a:srgbClr val="000000"/>
                </a:solidFill>
                <a:effectLst/>
                <a:latin typeface="Century Gothic" panose="020B0502020202020204" pitchFamily="34" charset="0"/>
              </a:rPr>
              <a:t>33 </a:t>
            </a:r>
            <a:r>
              <a:rPr lang="en-GB" b="0" i="0" dirty="0">
                <a:solidFill>
                  <a:srgbClr val="000000"/>
                </a:solidFill>
                <a:effectLst/>
                <a:latin typeface="Century Gothic" panose="020B0502020202020204" pitchFamily="34" charset="0"/>
              </a:rPr>
              <a:t>Then a Samaritan</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3" tooltip="See footnote d"/>
              </a:rPr>
              <a:t>d</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traveling down the road came to where the hurt man was lying. He saw the man and felt very sorry for him. </a:t>
            </a:r>
            <a:r>
              <a:rPr lang="en-GB" b="1" i="0" baseline="30000" dirty="0">
                <a:solidFill>
                  <a:srgbClr val="000000"/>
                </a:solidFill>
                <a:effectLst/>
                <a:latin typeface="Century Gothic" panose="020B0502020202020204" pitchFamily="34" charset="0"/>
              </a:rPr>
              <a:t>34 </a:t>
            </a:r>
            <a:r>
              <a:rPr lang="en-GB" b="0" i="0" dirty="0">
                <a:solidFill>
                  <a:srgbClr val="000000"/>
                </a:solidFill>
                <a:effectLst/>
                <a:latin typeface="Century Gothic" panose="020B0502020202020204" pitchFamily="34" charset="0"/>
              </a:rPr>
              <a:t>The Samaritan went to him and poured olive oil and wine</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4" tooltip="See footnote e"/>
              </a:rPr>
              <a:t>e</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on his wounds and bandaged them. He put the hurt man on his own donkey and took him to an inn. At the inn, the Samaritan took care of him. </a:t>
            </a:r>
            <a:r>
              <a:rPr lang="en-GB" b="1" i="0" baseline="30000" dirty="0">
                <a:solidFill>
                  <a:srgbClr val="000000"/>
                </a:solidFill>
                <a:effectLst/>
                <a:latin typeface="Century Gothic" panose="020B0502020202020204" pitchFamily="34" charset="0"/>
              </a:rPr>
              <a:t>35 </a:t>
            </a:r>
            <a:r>
              <a:rPr lang="en-GB" b="0" i="0" dirty="0">
                <a:solidFill>
                  <a:srgbClr val="000000"/>
                </a:solidFill>
                <a:effectLst/>
                <a:latin typeface="Century Gothic" panose="020B0502020202020204" pitchFamily="34" charset="0"/>
              </a:rPr>
              <a:t>The next day, the Samaritan brought out two silver coins</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5" tooltip="See footnote f"/>
              </a:rPr>
              <a:t>f</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and gave them to the innkeeper. The Samaritan said, ‘Take care of this man. If you spend more money on him, I will pay it back to you when I come again.’”</a:t>
            </a:r>
          </a:p>
          <a:p>
            <a:pPr algn="l"/>
            <a:endParaRPr lang="en-GB" b="0" i="0" dirty="0">
              <a:solidFill>
                <a:srgbClr val="000000"/>
              </a:solidFill>
              <a:effectLst/>
              <a:latin typeface="Century Gothic" panose="020B0502020202020204" pitchFamily="34" charset="0"/>
            </a:endParaRPr>
          </a:p>
          <a:p>
            <a:pPr algn="l"/>
            <a:r>
              <a:rPr lang="en-GB" b="1" i="0" baseline="30000" dirty="0">
                <a:solidFill>
                  <a:srgbClr val="000000"/>
                </a:solidFill>
                <a:effectLst/>
                <a:latin typeface="Century Gothic" panose="020B0502020202020204" pitchFamily="34" charset="0"/>
              </a:rPr>
              <a:t>36 </a:t>
            </a:r>
            <a:r>
              <a:rPr lang="en-GB" b="0" i="0" dirty="0">
                <a:solidFill>
                  <a:srgbClr val="000000"/>
                </a:solidFill>
                <a:effectLst/>
                <a:latin typeface="Century Gothic" panose="020B0502020202020204" pitchFamily="34" charset="0"/>
              </a:rPr>
              <a:t>Then Jesus said, “Which one of these three men do you think was a neighbour to the man who was attacked by the robbers?”</a:t>
            </a:r>
          </a:p>
          <a:p>
            <a:pPr algn="l"/>
            <a:r>
              <a:rPr lang="en-GB" b="1" i="0" baseline="30000" dirty="0">
                <a:solidFill>
                  <a:srgbClr val="000000"/>
                </a:solidFill>
                <a:effectLst/>
                <a:latin typeface="Century Gothic" panose="020B0502020202020204" pitchFamily="34" charset="0"/>
              </a:rPr>
              <a:t>37 </a:t>
            </a:r>
            <a:r>
              <a:rPr lang="en-GB" b="0" i="0" dirty="0">
                <a:solidFill>
                  <a:srgbClr val="000000"/>
                </a:solidFill>
                <a:effectLst/>
                <a:latin typeface="Century Gothic" panose="020B0502020202020204" pitchFamily="34" charset="0"/>
              </a:rPr>
              <a:t>The teacher of the law answered, “The one who helped him.”</a:t>
            </a:r>
          </a:p>
          <a:p>
            <a:pPr algn="l"/>
            <a:r>
              <a:rPr lang="en-GB" b="0" i="0" dirty="0">
                <a:solidFill>
                  <a:srgbClr val="000000"/>
                </a:solidFill>
                <a:effectLst/>
                <a:latin typeface="Century Gothic" panose="020B0502020202020204" pitchFamily="34" charset="0"/>
              </a:rPr>
              <a:t>Jesus said to him, “Then go and do the same thing he did!”</a:t>
            </a:r>
          </a:p>
        </p:txBody>
      </p:sp>
      <p:pic>
        <p:nvPicPr>
          <p:cNvPr id="7" name="Picture 6">
            <a:extLst>
              <a:ext uri="{FF2B5EF4-FFF2-40B4-BE49-F238E27FC236}">
                <a16:creationId xmlns:a16="http://schemas.microsoft.com/office/drawing/2014/main" id="{176BECB2-179D-4B62-8EED-7E0CE8E46F49}"/>
              </a:ext>
            </a:extLst>
          </p:cNvPr>
          <p:cNvPicPr>
            <a:picLocks noChangeAspect="1"/>
          </p:cNvPicPr>
          <p:nvPr/>
        </p:nvPicPr>
        <p:blipFill>
          <a:blip r:embed="rId6"/>
          <a:stretch>
            <a:fillRect/>
          </a:stretch>
        </p:blipFill>
        <p:spPr>
          <a:xfrm>
            <a:off x="11015140" y="610938"/>
            <a:ext cx="987638" cy="1249788"/>
          </a:xfrm>
          <a:prstGeom prst="rect">
            <a:avLst/>
          </a:prstGeom>
        </p:spPr>
      </p:pic>
    </p:spTree>
    <p:extLst>
      <p:ext uri="{BB962C8B-B14F-4D97-AF65-F5344CB8AC3E}">
        <p14:creationId xmlns:p14="http://schemas.microsoft.com/office/powerpoint/2010/main" val="1331011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41169" y="5103248"/>
            <a:ext cx="1278686" cy="1653252"/>
          </a:xfrm>
          <a:prstGeom prst="rect">
            <a:avLst/>
          </a:prstGeom>
        </p:spPr>
      </p:pic>
      <p:sp>
        <p:nvSpPr>
          <p:cNvPr id="7" name="Thought Bubble: Cloud 6">
            <a:extLst>
              <a:ext uri="{FF2B5EF4-FFF2-40B4-BE49-F238E27FC236}">
                <a16:creationId xmlns:a16="http://schemas.microsoft.com/office/drawing/2014/main" id="{9617E923-DC9E-4A21-B6BD-5315DE1D59AD}"/>
              </a:ext>
            </a:extLst>
          </p:cNvPr>
          <p:cNvSpPr/>
          <p:nvPr/>
        </p:nvSpPr>
        <p:spPr>
          <a:xfrm>
            <a:off x="575894" y="2062140"/>
            <a:ext cx="5704114" cy="3507162"/>
          </a:xfrm>
          <a:prstGeom prst="cloudCallout">
            <a:avLst>
              <a:gd name="adj1" fmla="val 69969"/>
              <a:gd name="adj2" fmla="val 24554"/>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What is compassion?</a:t>
            </a:r>
          </a:p>
        </p:txBody>
      </p:sp>
      <p:pic>
        <p:nvPicPr>
          <p:cNvPr id="8" name="Picture 7">
            <a:extLst>
              <a:ext uri="{FF2B5EF4-FFF2-40B4-BE49-F238E27FC236}">
                <a16:creationId xmlns:a16="http://schemas.microsoft.com/office/drawing/2014/main" id="{AEB6EBFB-6032-485B-B03B-C08A5C4C1516}"/>
              </a:ext>
            </a:extLst>
          </p:cNvPr>
          <p:cNvPicPr>
            <a:picLocks noChangeAspect="1"/>
          </p:cNvPicPr>
          <p:nvPr/>
        </p:nvPicPr>
        <p:blipFill>
          <a:blip r:embed="rId4"/>
          <a:stretch>
            <a:fillRect/>
          </a:stretch>
        </p:blipFill>
        <p:spPr>
          <a:xfrm>
            <a:off x="7584114" y="4545796"/>
            <a:ext cx="2129719" cy="2047011"/>
          </a:xfrm>
          <a:prstGeom prst="rect">
            <a:avLst/>
          </a:prstGeom>
        </p:spPr>
      </p:pic>
      <p:sp>
        <p:nvSpPr>
          <p:cNvPr id="9" name="Speech Bubble: Oval 8">
            <a:extLst>
              <a:ext uri="{FF2B5EF4-FFF2-40B4-BE49-F238E27FC236}">
                <a16:creationId xmlns:a16="http://schemas.microsoft.com/office/drawing/2014/main" id="{96405F6A-99A7-4FA3-B5E5-E4B7CA25DF85}"/>
              </a:ext>
            </a:extLst>
          </p:cNvPr>
          <p:cNvSpPr/>
          <p:nvPr/>
        </p:nvSpPr>
        <p:spPr>
          <a:xfrm>
            <a:off x="8143021" y="1809805"/>
            <a:ext cx="4048979" cy="2360428"/>
          </a:xfrm>
          <a:prstGeom prst="wedgeEllipseCallout">
            <a:avLst>
              <a:gd name="adj1" fmla="val -16938"/>
              <a:gd name="adj2" fmla="val 73671"/>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latin typeface="Century Gothic" panose="020B0502020202020204" pitchFamily="34" charset="0"/>
              </a:rPr>
              <a:t>Talk to your partner and decide on your answer to the question…be ready to share your ideas!</a:t>
            </a:r>
            <a:endParaRPr lang="en-GB" sz="2000" dirty="0">
              <a:latin typeface="Century Gothic" panose="020B0502020202020204" pitchFamily="34" charset="0"/>
            </a:endParaRPr>
          </a:p>
        </p:txBody>
      </p:sp>
    </p:spTree>
    <p:extLst>
      <p:ext uri="{BB962C8B-B14F-4D97-AF65-F5344CB8AC3E}">
        <p14:creationId xmlns:p14="http://schemas.microsoft.com/office/powerpoint/2010/main" val="14808798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Rounded Corners 24">
            <a:extLst>
              <a:ext uri="{FF2B5EF4-FFF2-40B4-BE49-F238E27FC236}">
                <a16:creationId xmlns:a16="http://schemas.microsoft.com/office/drawing/2014/main" id="{95918BC9-7300-4A91-B404-B8C6ACB8AB10}"/>
              </a:ext>
            </a:extLst>
          </p:cNvPr>
          <p:cNvSpPr/>
          <p:nvPr/>
        </p:nvSpPr>
        <p:spPr>
          <a:xfrm>
            <a:off x="446533" y="876323"/>
            <a:ext cx="5872631" cy="455617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GB" sz="2000" b="1" i="0" dirty="0">
                <a:solidFill>
                  <a:schemeClr val="accent1"/>
                </a:solidFill>
                <a:effectLst/>
                <a:latin typeface="Century Gothic" panose="020B0502020202020204" pitchFamily="34" charset="0"/>
              </a:rPr>
              <a:t>Compassion</a:t>
            </a:r>
            <a:r>
              <a:rPr lang="en-GB" sz="2000" b="0" i="0" dirty="0">
                <a:solidFill>
                  <a:schemeClr val="accent1"/>
                </a:solidFill>
                <a:effectLst/>
                <a:latin typeface="Century Gothic" panose="020B0502020202020204" pitchFamily="34" charset="0"/>
              </a:rPr>
              <a:t>- is all about putting yourself in someone else’s shoes, especially when they are having a hard time. It’s about trying to understand how they are feeling and then being pro-active in wanting to help.</a:t>
            </a:r>
          </a:p>
          <a:p>
            <a:pPr algn="l"/>
            <a:r>
              <a:rPr lang="en-GB" sz="2000" b="0" i="0" dirty="0">
                <a:solidFill>
                  <a:schemeClr val="accent1"/>
                </a:solidFill>
                <a:effectLst/>
                <a:latin typeface="Century Gothic" panose="020B0502020202020204" pitchFamily="34" charset="0"/>
              </a:rPr>
              <a:t>Colossians 3 v12 ‘Clothe yourselves with compassion, kindness, humility, gentleness and patience.</a:t>
            </a:r>
          </a:p>
          <a:p>
            <a:pPr algn="l"/>
            <a:r>
              <a:rPr lang="en-GB" sz="2000" b="0" i="0" dirty="0">
                <a:solidFill>
                  <a:schemeClr val="accent1"/>
                </a:solidFill>
                <a:effectLst/>
                <a:latin typeface="Century Gothic" panose="020B0502020202020204" pitchFamily="34" charset="0"/>
              </a:rPr>
              <a:t>The difference between pity and compassion: pity just feels sorry, compassion does something about it.</a:t>
            </a:r>
          </a:p>
        </p:txBody>
      </p:sp>
      <p:sp>
        <p:nvSpPr>
          <p:cNvPr id="26" name="Rectangle: Rounded Corners 25">
            <a:extLst>
              <a:ext uri="{FF2B5EF4-FFF2-40B4-BE49-F238E27FC236}">
                <a16:creationId xmlns:a16="http://schemas.microsoft.com/office/drawing/2014/main" id="{35C564DF-5D97-4952-B0E2-D96498AF345B}"/>
              </a:ext>
            </a:extLst>
          </p:cNvPr>
          <p:cNvSpPr/>
          <p:nvPr/>
        </p:nvSpPr>
        <p:spPr>
          <a:xfrm>
            <a:off x="2874887" y="89930"/>
            <a:ext cx="5872631" cy="60001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200" b="1" dirty="0">
                <a:solidFill>
                  <a:schemeClr val="accent1"/>
                </a:solidFill>
                <a:latin typeface="Century Gothic" panose="020B0502020202020204" pitchFamily="34" charset="0"/>
              </a:rPr>
              <a:t>COMPASSION</a:t>
            </a:r>
            <a:endParaRPr lang="en-GB" dirty="0">
              <a:solidFill>
                <a:schemeClr val="accent1"/>
              </a:solidFill>
              <a:latin typeface="Century Gothic" panose="020B0502020202020204" pitchFamily="34" charset="0"/>
            </a:endParaRPr>
          </a:p>
        </p:txBody>
      </p:sp>
      <p:pic>
        <p:nvPicPr>
          <p:cNvPr id="24" name="Picture 23">
            <a:extLst>
              <a:ext uri="{FF2B5EF4-FFF2-40B4-BE49-F238E27FC236}">
                <a16:creationId xmlns:a16="http://schemas.microsoft.com/office/drawing/2014/main" id="{6593BBFC-EAB5-4A09-A84F-A9664EE74846}"/>
              </a:ext>
            </a:extLst>
          </p:cNvPr>
          <p:cNvPicPr>
            <a:picLocks noChangeAspect="1"/>
          </p:cNvPicPr>
          <p:nvPr/>
        </p:nvPicPr>
        <p:blipFill>
          <a:blip r:embed="rId3"/>
          <a:stretch>
            <a:fillRect/>
          </a:stretch>
        </p:blipFill>
        <p:spPr>
          <a:xfrm>
            <a:off x="6642556" y="3826664"/>
            <a:ext cx="2129719" cy="2047011"/>
          </a:xfrm>
          <a:prstGeom prst="rect">
            <a:avLst/>
          </a:prstGeom>
        </p:spPr>
      </p:pic>
      <p:sp>
        <p:nvSpPr>
          <p:cNvPr id="27" name="Thought Bubble: Cloud 26">
            <a:extLst>
              <a:ext uri="{FF2B5EF4-FFF2-40B4-BE49-F238E27FC236}">
                <a16:creationId xmlns:a16="http://schemas.microsoft.com/office/drawing/2014/main" id="{E3717B65-F1EB-4F50-99BA-58EED119EBF5}"/>
              </a:ext>
            </a:extLst>
          </p:cNvPr>
          <p:cNvSpPr/>
          <p:nvPr/>
        </p:nvSpPr>
        <p:spPr>
          <a:xfrm>
            <a:off x="7325473" y="359430"/>
            <a:ext cx="4594027" cy="2813213"/>
          </a:xfrm>
          <a:prstGeom prst="cloudCallout">
            <a:avLst>
              <a:gd name="adj1" fmla="val -25520"/>
              <a:gd name="adj2" fmla="val 77386"/>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Could you show compassion to someone who didn’t like you, or someone who disagreed with you?</a:t>
            </a:r>
          </a:p>
        </p:txBody>
      </p:sp>
      <p:pic>
        <p:nvPicPr>
          <p:cNvPr id="28" name="Picture 27" descr="A drawing of a face&#10;&#10;Description automatically generated">
            <a:extLst>
              <a:ext uri="{FF2B5EF4-FFF2-40B4-BE49-F238E27FC236}">
                <a16:creationId xmlns:a16="http://schemas.microsoft.com/office/drawing/2014/main" id="{41449B4D-6814-4FCC-B361-F54612F3F22D}"/>
              </a:ext>
            </a:extLst>
          </p:cNvPr>
          <p:cNvPicPr>
            <a:picLocks noChangeAspect="1"/>
          </p:cNvPicPr>
          <p:nvPr/>
        </p:nvPicPr>
        <p:blipFill>
          <a:blip r:embed="rId4"/>
          <a:stretch>
            <a:fillRect/>
          </a:stretch>
        </p:blipFill>
        <p:spPr>
          <a:xfrm>
            <a:off x="11269749" y="5637954"/>
            <a:ext cx="764412" cy="988332"/>
          </a:xfrm>
          <a:prstGeom prst="rect">
            <a:avLst/>
          </a:prstGeom>
        </p:spPr>
      </p:pic>
    </p:spTree>
    <p:extLst>
      <p:ext uri="{BB962C8B-B14F-4D97-AF65-F5344CB8AC3E}">
        <p14:creationId xmlns:p14="http://schemas.microsoft.com/office/powerpoint/2010/main" val="427217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FC5527CC-54EE-43AC-9420-952365576B1D}"/>
              </a:ext>
            </a:extLst>
          </p:cNvPr>
          <p:cNvSpPr/>
          <p:nvPr/>
        </p:nvSpPr>
        <p:spPr>
          <a:xfrm>
            <a:off x="361196" y="778651"/>
            <a:ext cx="5734804" cy="5396118"/>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dirty="0">
                <a:solidFill>
                  <a:schemeClr val="accent1"/>
                </a:solidFill>
                <a:latin typeface="Century Gothic" panose="020B0502020202020204" pitchFamily="34" charset="0"/>
              </a:rPr>
              <a:t>It’s interesting to know that the Jews and the Samaritans were enemies and did not like each other, at the time that Jesus told this story. </a:t>
            </a:r>
          </a:p>
          <a:p>
            <a:pPr algn="ctr"/>
            <a:endParaRPr lang="en-GB" sz="2400" dirty="0">
              <a:solidFill>
                <a:schemeClr val="accent1"/>
              </a:solidFill>
              <a:latin typeface="Century Gothic" panose="020B0502020202020204" pitchFamily="34" charset="0"/>
            </a:endParaRPr>
          </a:p>
          <a:p>
            <a:pPr algn="ctr"/>
            <a:r>
              <a:rPr lang="en-GB" sz="2400" dirty="0">
                <a:solidFill>
                  <a:schemeClr val="accent1"/>
                </a:solidFill>
                <a:latin typeface="Century Gothic" panose="020B0502020202020204" pitchFamily="34" charset="0"/>
              </a:rPr>
              <a:t>Most Jews would not travel through Samaria. They went by a longer route to avoid Samaria and any contact with Samaritans.</a:t>
            </a:r>
          </a:p>
          <a:p>
            <a:pPr algn="ctr"/>
            <a:endParaRPr lang="en-GB" sz="2400" dirty="0">
              <a:solidFill>
                <a:schemeClr val="accent1"/>
              </a:solidFill>
              <a:latin typeface="Century Gothic" panose="020B0502020202020204" pitchFamily="34" charset="0"/>
            </a:endParaRPr>
          </a:p>
          <a:p>
            <a:pPr algn="ctr"/>
            <a:r>
              <a:rPr lang="en-GB" sz="2400" dirty="0">
                <a:solidFill>
                  <a:schemeClr val="accent1"/>
                </a:solidFill>
                <a:latin typeface="Century Gothic" panose="020B0502020202020204" pitchFamily="34" charset="0"/>
              </a:rPr>
              <a:t>So Jesus chose a very interesting character to be the hero of this story.</a:t>
            </a:r>
          </a:p>
        </p:txBody>
      </p:sp>
      <p:pic>
        <p:nvPicPr>
          <p:cNvPr id="5" name="Picture 4">
            <a:extLst>
              <a:ext uri="{FF2B5EF4-FFF2-40B4-BE49-F238E27FC236}">
                <a16:creationId xmlns:a16="http://schemas.microsoft.com/office/drawing/2014/main" id="{B65665BE-984B-4BDB-A716-9DFE72C5BF4D}"/>
              </a:ext>
            </a:extLst>
          </p:cNvPr>
          <p:cNvPicPr>
            <a:picLocks noChangeAspect="1"/>
          </p:cNvPicPr>
          <p:nvPr/>
        </p:nvPicPr>
        <p:blipFill>
          <a:blip r:embed="rId3"/>
          <a:stretch>
            <a:fillRect/>
          </a:stretch>
        </p:blipFill>
        <p:spPr>
          <a:xfrm>
            <a:off x="9778306" y="4327295"/>
            <a:ext cx="2129719" cy="2047011"/>
          </a:xfrm>
          <a:prstGeom prst="rect">
            <a:avLst/>
          </a:prstGeom>
        </p:spPr>
      </p:pic>
      <p:sp>
        <p:nvSpPr>
          <p:cNvPr id="6" name="Thought Bubble: Cloud 5">
            <a:extLst>
              <a:ext uri="{FF2B5EF4-FFF2-40B4-BE49-F238E27FC236}">
                <a16:creationId xmlns:a16="http://schemas.microsoft.com/office/drawing/2014/main" id="{2A6E51E7-36E7-4595-B326-19614979F105}"/>
              </a:ext>
            </a:extLst>
          </p:cNvPr>
          <p:cNvSpPr/>
          <p:nvPr/>
        </p:nvSpPr>
        <p:spPr>
          <a:xfrm>
            <a:off x="5919583" y="571501"/>
            <a:ext cx="5064647" cy="2924944"/>
          </a:xfrm>
          <a:prstGeom prst="cloudCallout">
            <a:avLst>
              <a:gd name="adj1" fmla="val 48374"/>
              <a:gd name="adj2" fmla="val 71292"/>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What did Jesus want us to understand about who we should show compassion to?</a:t>
            </a:r>
          </a:p>
        </p:txBody>
      </p:sp>
      <p:pic>
        <p:nvPicPr>
          <p:cNvPr id="7" name="Picture 6" descr="A drawing of a face&#10;&#10;Description automatically generated">
            <a:extLst>
              <a:ext uri="{FF2B5EF4-FFF2-40B4-BE49-F238E27FC236}">
                <a16:creationId xmlns:a16="http://schemas.microsoft.com/office/drawing/2014/main" id="{A307329E-5059-47F7-A50C-1A3E98676269}"/>
              </a:ext>
            </a:extLst>
          </p:cNvPr>
          <p:cNvPicPr>
            <a:picLocks noChangeAspect="1"/>
          </p:cNvPicPr>
          <p:nvPr/>
        </p:nvPicPr>
        <p:blipFill>
          <a:blip r:embed="rId4"/>
          <a:stretch>
            <a:fillRect/>
          </a:stretch>
        </p:blipFill>
        <p:spPr>
          <a:xfrm>
            <a:off x="11143613" y="284485"/>
            <a:ext cx="764412" cy="988332"/>
          </a:xfrm>
          <a:prstGeom prst="rect">
            <a:avLst/>
          </a:prstGeom>
        </p:spPr>
      </p:pic>
      <p:pic>
        <p:nvPicPr>
          <p:cNvPr id="3" name="Picture 2">
            <a:extLst>
              <a:ext uri="{FF2B5EF4-FFF2-40B4-BE49-F238E27FC236}">
                <a16:creationId xmlns:a16="http://schemas.microsoft.com/office/drawing/2014/main" id="{7B545C04-AA3A-4793-96C6-C683C23B07D7}"/>
              </a:ext>
            </a:extLst>
          </p:cNvPr>
          <p:cNvPicPr>
            <a:picLocks noChangeAspect="1"/>
          </p:cNvPicPr>
          <p:nvPr/>
        </p:nvPicPr>
        <p:blipFill>
          <a:blip r:embed="rId5"/>
          <a:stretch>
            <a:fillRect/>
          </a:stretch>
        </p:blipFill>
        <p:spPr>
          <a:xfrm>
            <a:off x="6302998" y="3540615"/>
            <a:ext cx="1846072" cy="2924944"/>
          </a:xfrm>
          <a:prstGeom prst="rect">
            <a:avLst/>
          </a:prstGeom>
        </p:spPr>
      </p:pic>
    </p:spTree>
    <p:extLst>
      <p:ext uri="{BB962C8B-B14F-4D97-AF65-F5344CB8AC3E}">
        <p14:creationId xmlns:p14="http://schemas.microsoft.com/office/powerpoint/2010/main" val="1723506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rawing of a face&#10;&#10;Description automatically generated">
            <a:extLst>
              <a:ext uri="{FF2B5EF4-FFF2-40B4-BE49-F238E27FC236}">
                <a16:creationId xmlns:a16="http://schemas.microsoft.com/office/drawing/2014/main" id="{0174FD35-85EC-4E3F-959F-AB5AEFB86233}"/>
              </a:ext>
            </a:extLst>
          </p:cNvPr>
          <p:cNvPicPr>
            <a:picLocks noChangeAspect="1"/>
          </p:cNvPicPr>
          <p:nvPr/>
        </p:nvPicPr>
        <p:blipFill>
          <a:blip r:embed="rId3"/>
          <a:stretch>
            <a:fillRect/>
          </a:stretch>
        </p:blipFill>
        <p:spPr>
          <a:xfrm>
            <a:off x="11201556" y="5602540"/>
            <a:ext cx="764412" cy="988332"/>
          </a:xfrm>
          <a:prstGeom prst="rect">
            <a:avLst/>
          </a:prstGeom>
        </p:spPr>
      </p:pic>
      <p:pic>
        <p:nvPicPr>
          <p:cNvPr id="8" name="Picture 7">
            <a:extLst>
              <a:ext uri="{FF2B5EF4-FFF2-40B4-BE49-F238E27FC236}">
                <a16:creationId xmlns:a16="http://schemas.microsoft.com/office/drawing/2014/main" id="{389A56B2-32B7-4CE2-8A13-BA899A2D3C2E}"/>
              </a:ext>
            </a:extLst>
          </p:cNvPr>
          <p:cNvPicPr>
            <a:picLocks noChangeAspect="1"/>
          </p:cNvPicPr>
          <p:nvPr/>
        </p:nvPicPr>
        <p:blipFill>
          <a:blip r:embed="rId4"/>
          <a:stretch>
            <a:fillRect/>
          </a:stretch>
        </p:blipFill>
        <p:spPr>
          <a:xfrm>
            <a:off x="1500175" y="1226605"/>
            <a:ext cx="3129701" cy="4700427"/>
          </a:xfrm>
          <a:prstGeom prst="rect">
            <a:avLst/>
          </a:prstGeom>
          <a:ln>
            <a:solidFill>
              <a:schemeClr val="bg1"/>
            </a:solidFill>
          </a:ln>
        </p:spPr>
      </p:pic>
      <p:sp>
        <p:nvSpPr>
          <p:cNvPr id="9" name="Thought Bubble: Cloud 8">
            <a:extLst>
              <a:ext uri="{FF2B5EF4-FFF2-40B4-BE49-F238E27FC236}">
                <a16:creationId xmlns:a16="http://schemas.microsoft.com/office/drawing/2014/main" id="{8B81FAFF-C9BA-4A58-BF0E-E5BDAC7BD373}"/>
              </a:ext>
            </a:extLst>
          </p:cNvPr>
          <p:cNvSpPr/>
          <p:nvPr/>
        </p:nvSpPr>
        <p:spPr>
          <a:xfrm>
            <a:off x="6901321" y="651874"/>
            <a:ext cx="5064647" cy="2924944"/>
          </a:xfrm>
          <a:prstGeom prst="cloudCallout">
            <a:avLst>
              <a:gd name="adj1" fmla="val -42802"/>
              <a:gd name="adj2" fmla="val 72074"/>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Do you agree that Patrick Hutchinson was like the Good Samaritan?  Why?</a:t>
            </a:r>
          </a:p>
        </p:txBody>
      </p:sp>
      <p:pic>
        <p:nvPicPr>
          <p:cNvPr id="10" name="Picture 9">
            <a:extLst>
              <a:ext uri="{FF2B5EF4-FFF2-40B4-BE49-F238E27FC236}">
                <a16:creationId xmlns:a16="http://schemas.microsoft.com/office/drawing/2014/main" id="{FA5C7D4D-35A6-440E-AC2D-53F021CA7F79}"/>
              </a:ext>
            </a:extLst>
          </p:cNvPr>
          <p:cNvPicPr>
            <a:picLocks noChangeAspect="1"/>
          </p:cNvPicPr>
          <p:nvPr/>
        </p:nvPicPr>
        <p:blipFill>
          <a:blip r:embed="rId5"/>
          <a:stretch>
            <a:fillRect/>
          </a:stretch>
        </p:blipFill>
        <p:spPr>
          <a:xfrm>
            <a:off x="5432407" y="4281575"/>
            <a:ext cx="2129719" cy="2047011"/>
          </a:xfrm>
          <a:prstGeom prst="rect">
            <a:avLst/>
          </a:prstGeom>
        </p:spPr>
      </p:pic>
    </p:spTree>
    <p:extLst>
      <p:ext uri="{BB962C8B-B14F-4D97-AF65-F5344CB8AC3E}">
        <p14:creationId xmlns:p14="http://schemas.microsoft.com/office/powerpoint/2010/main" val="518439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dirty="0">
              <a:latin typeface="Century Gothic" panose="020B0502020202020204" pitchFamily="34" charset="0"/>
              <a:cs typeface="Segoe UI" panose="020B0502040204020203" pitchFamily="34" charset="0"/>
            </a:endParaRPr>
          </a:p>
          <a:p>
            <a:pPr algn="ctr"/>
            <a:r>
              <a:rPr lang="en-GB" dirty="0">
                <a:latin typeface="Century Gothic" panose="020B0502020202020204" pitchFamily="34" charset="0"/>
                <a:cs typeface="Segoe UI" panose="020B0502040204020203" pitchFamily="34" charset="0"/>
              </a:rPr>
              <a:t>	</a:t>
            </a:r>
            <a:r>
              <a:rPr lang="en-GB" b="1" dirty="0">
                <a:latin typeface="Century Gothic" panose="020B0502020202020204" pitchFamily="34" charset="0"/>
                <a:cs typeface="Segoe UI" panose="020B0502040204020203" pitchFamily="34" charset="0"/>
              </a:rPr>
              <a:t>Our Father, in heaven,</a:t>
            </a:r>
          </a:p>
          <a:p>
            <a:pPr algn="ctr"/>
            <a:r>
              <a:rPr lang="en-GB" b="1" dirty="0">
                <a:latin typeface="Century Gothic" panose="020B0502020202020204" pitchFamily="34" charset="0"/>
                <a:cs typeface="Segoe UI" panose="020B0502040204020203" pitchFamily="34" charset="0"/>
              </a:rPr>
              <a:t>Holy is your name.</a:t>
            </a:r>
          </a:p>
          <a:p>
            <a:pPr algn="ctr"/>
            <a:r>
              <a:rPr lang="en-GB" b="1" dirty="0">
                <a:latin typeface="Century Gothic" panose="020B0502020202020204" pitchFamily="34" charset="0"/>
                <a:cs typeface="Segoe UI" panose="020B0502040204020203" pitchFamily="34" charset="0"/>
              </a:rPr>
              <a:t>Your Kingdom come,</a:t>
            </a:r>
          </a:p>
          <a:p>
            <a:pPr algn="ctr"/>
            <a:r>
              <a:rPr lang="en-GB" b="1" dirty="0">
                <a:latin typeface="Century Gothic" panose="020B0502020202020204" pitchFamily="34" charset="0"/>
                <a:cs typeface="Segoe UI" panose="020B0502040204020203" pitchFamily="34" charset="0"/>
              </a:rPr>
              <a:t>Your will be done on earth, as it is in heaven.</a:t>
            </a:r>
          </a:p>
          <a:p>
            <a:pPr algn="ctr"/>
            <a:r>
              <a:rPr lang="en-GB" b="1" dirty="0">
                <a:latin typeface="Century Gothic" panose="020B0502020202020204" pitchFamily="34" charset="0"/>
                <a:cs typeface="Segoe UI" panose="020B0502040204020203" pitchFamily="34" charset="0"/>
              </a:rPr>
              <a:t>Give us this day our daily bread,</a:t>
            </a:r>
          </a:p>
          <a:p>
            <a:pPr algn="ctr"/>
            <a:r>
              <a:rPr lang="en-GB" b="1" dirty="0">
                <a:latin typeface="Century Gothic" panose="020B0502020202020204" pitchFamily="34" charset="0"/>
                <a:cs typeface="Segoe UI" panose="020B0502040204020203" pitchFamily="34" charset="0"/>
              </a:rPr>
              <a:t>And forgive us our sins,</a:t>
            </a:r>
          </a:p>
          <a:p>
            <a:pPr algn="ctr"/>
            <a:r>
              <a:rPr lang="en-GB" b="1" dirty="0">
                <a:latin typeface="Century Gothic" panose="020B0502020202020204" pitchFamily="34" charset="0"/>
                <a:cs typeface="Segoe UI" panose="020B0502040204020203" pitchFamily="34" charset="0"/>
              </a:rPr>
              <a:t>As we forgive those who sin against us,</a:t>
            </a:r>
          </a:p>
          <a:p>
            <a:pPr algn="ctr"/>
            <a:r>
              <a:rPr lang="en-GB" b="1" dirty="0">
                <a:latin typeface="Century Gothic" panose="020B0502020202020204" pitchFamily="34" charset="0"/>
                <a:cs typeface="Segoe UI" panose="020B0502040204020203" pitchFamily="34" charset="0"/>
              </a:rPr>
              <a:t>And lead us not into temptation,</a:t>
            </a:r>
          </a:p>
          <a:p>
            <a:pPr algn="ctr"/>
            <a:r>
              <a:rPr lang="en-GB" b="1" dirty="0">
                <a:latin typeface="Century Gothic" panose="020B0502020202020204" pitchFamily="34" charset="0"/>
                <a:cs typeface="Segoe UI" panose="020B0502040204020203" pitchFamily="34" charset="0"/>
              </a:rPr>
              <a:t>But deliver us from evil.</a:t>
            </a:r>
          </a:p>
          <a:p>
            <a:pPr algn="ctr"/>
            <a:r>
              <a:rPr lang="en-GB"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2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278424" y="5387403"/>
            <a:ext cx="987638" cy="1249788"/>
          </a:xfrm>
          <a:prstGeom prst="rect">
            <a:avLst/>
          </a:prstGeom>
        </p:spPr>
      </p:pic>
      <p:pic>
        <p:nvPicPr>
          <p:cNvPr id="7" name="Picture 6">
            <a:extLst>
              <a:ext uri="{FF2B5EF4-FFF2-40B4-BE49-F238E27FC236}">
                <a16:creationId xmlns:a16="http://schemas.microsoft.com/office/drawing/2014/main" id="{9D1B17E4-946D-4A80-AC57-CEA091894C67}"/>
              </a:ext>
            </a:extLst>
          </p:cNvPr>
          <p:cNvPicPr>
            <a:picLocks noChangeAspect="1"/>
          </p:cNvPicPr>
          <p:nvPr/>
        </p:nvPicPr>
        <p:blipFill>
          <a:blip r:embed="rId3"/>
          <a:stretch>
            <a:fillRect/>
          </a:stretch>
        </p:blipFill>
        <p:spPr>
          <a:xfrm>
            <a:off x="7338134" y="940292"/>
            <a:ext cx="4272674" cy="5696899"/>
          </a:xfrm>
          <a:prstGeom prst="rect">
            <a:avLst/>
          </a:prstGeom>
        </p:spPr>
      </p:pic>
      <p:sp>
        <p:nvSpPr>
          <p:cNvPr id="9" name="TextBox 8">
            <a:extLst>
              <a:ext uri="{FF2B5EF4-FFF2-40B4-BE49-F238E27FC236}">
                <a16:creationId xmlns:a16="http://schemas.microsoft.com/office/drawing/2014/main" id="{18C050BB-AB11-4815-B22E-FE71E1767394}"/>
              </a:ext>
            </a:extLst>
          </p:cNvPr>
          <p:cNvSpPr txBox="1"/>
          <p:nvPr/>
        </p:nvSpPr>
        <p:spPr>
          <a:xfrm>
            <a:off x="694369" y="2561305"/>
            <a:ext cx="5593415" cy="2554545"/>
          </a:xfrm>
          <a:prstGeom prst="rect">
            <a:avLst/>
          </a:prstGeom>
          <a:noFill/>
        </p:spPr>
        <p:txBody>
          <a:bodyPr wrap="square">
            <a:spAutoFit/>
          </a:bodyPr>
          <a:lstStyle/>
          <a:p>
            <a:pPr algn="ctr"/>
            <a:r>
              <a:rPr lang="en-GB" sz="3200" dirty="0">
                <a:solidFill>
                  <a:srgbClr val="002060"/>
                </a:solidFill>
                <a:latin typeface="Century Gothic" panose="020B0502020202020204" pitchFamily="34" charset="0"/>
              </a:rPr>
              <a:t>Can you remember our theme for worship this week?</a:t>
            </a:r>
          </a:p>
          <a:p>
            <a:pPr algn="ctr"/>
            <a:r>
              <a:rPr lang="en-GB" sz="3200" dirty="0">
                <a:solidFill>
                  <a:srgbClr val="002060"/>
                </a:solidFill>
                <a:latin typeface="Century Gothic" panose="020B0502020202020204" pitchFamily="34" charset="0"/>
              </a:rPr>
              <a:t>The Parable of the Good Samaritan</a:t>
            </a:r>
          </a:p>
        </p:txBody>
      </p:sp>
    </p:spTree>
    <p:extLst>
      <p:ext uri="{BB962C8B-B14F-4D97-AF65-F5344CB8AC3E}">
        <p14:creationId xmlns:p14="http://schemas.microsoft.com/office/powerpoint/2010/main" val="2587073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a:t>
            </a:r>
            <a:br>
              <a:rPr lang="en-GB" dirty="0">
                <a:latin typeface="Arial Rounded MT Bold" panose="020F0704030504030204" pitchFamily="34" charset="0"/>
              </a:rPr>
            </a:br>
            <a:r>
              <a:rPr lang="en-GB" dirty="0">
                <a:latin typeface="Arial Rounded MT Bold" panose="020F0704030504030204" pitchFamily="34" charset="0"/>
              </a:rPr>
              <a:t>challenge ideas: Close to Home</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2451" y="5673042"/>
            <a:ext cx="918233" cy="1184958"/>
          </a:xfrm>
          <a:prstGeom prst="rect">
            <a:avLst/>
          </a:prstGeom>
        </p:spPr>
      </p:pic>
      <p:pic>
        <p:nvPicPr>
          <p:cNvPr id="6" name="Picture 5">
            <a:extLst>
              <a:ext uri="{FF2B5EF4-FFF2-40B4-BE49-F238E27FC236}">
                <a16:creationId xmlns:a16="http://schemas.microsoft.com/office/drawing/2014/main" id="{45ABA28E-F2F3-44E2-A0D3-836A0AD8B837}"/>
              </a:ext>
            </a:extLst>
          </p:cNvPr>
          <p:cNvPicPr>
            <a:picLocks noChangeAspect="1"/>
          </p:cNvPicPr>
          <p:nvPr/>
        </p:nvPicPr>
        <p:blipFill>
          <a:blip r:embed="rId4"/>
          <a:stretch>
            <a:fillRect/>
          </a:stretch>
        </p:blipFill>
        <p:spPr>
          <a:xfrm>
            <a:off x="8659299" y="2200061"/>
            <a:ext cx="2946211" cy="3928281"/>
          </a:xfrm>
          <a:prstGeom prst="rect">
            <a:avLst/>
          </a:prstGeom>
        </p:spPr>
      </p:pic>
      <p:pic>
        <p:nvPicPr>
          <p:cNvPr id="8" name="Picture 7">
            <a:extLst>
              <a:ext uri="{FF2B5EF4-FFF2-40B4-BE49-F238E27FC236}">
                <a16:creationId xmlns:a16="http://schemas.microsoft.com/office/drawing/2014/main" id="{C2E88C51-B2BF-49C3-B470-DBFE84A97943}"/>
              </a:ext>
            </a:extLst>
          </p:cNvPr>
          <p:cNvPicPr>
            <a:picLocks noChangeAspect="1"/>
          </p:cNvPicPr>
          <p:nvPr/>
        </p:nvPicPr>
        <p:blipFill>
          <a:blip r:embed="rId5"/>
          <a:stretch>
            <a:fillRect/>
          </a:stretch>
        </p:blipFill>
        <p:spPr>
          <a:xfrm>
            <a:off x="4343346" y="4706286"/>
            <a:ext cx="2129719" cy="2047011"/>
          </a:xfrm>
          <a:prstGeom prst="rect">
            <a:avLst/>
          </a:prstGeom>
        </p:spPr>
      </p:pic>
      <p:sp>
        <p:nvSpPr>
          <p:cNvPr id="9" name="Thought Bubble: Cloud 8">
            <a:extLst>
              <a:ext uri="{FF2B5EF4-FFF2-40B4-BE49-F238E27FC236}">
                <a16:creationId xmlns:a16="http://schemas.microsoft.com/office/drawing/2014/main" id="{FF151DEE-0FC3-4B73-8877-913C14426171}"/>
              </a:ext>
            </a:extLst>
          </p:cNvPr>
          <p:cNvSpPr/>
          <p:nvPr/>
        </p:nvSpPr>
        <p:spPr>
          <a:xfrm>
            <a:off x="575894" y="1717990"/>
            <a:ext cx="4457965" cy="2924944"/>
          </a:xfrm>
          <a:prstGeom prst="cloudCallout">
            <a:avLst>
              <a:gd name="adj1" fmla="val 52441"/>
              <a:gd name="adj2" fmla="val 52052"/>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How could you be a Good Samaritan in your school?</a:t>
            </a:r>
          </a:p>
        </p:txBody>
      </p:sp>
      <p:sp>
        <p:nvSpPr>
          <p:cNvPr id="10" name="Speech Bubble: Oval 9">
            <a:extLst>
              <a:ext uri="{FF2B5EF4-FFF2-40B4-BE49-F238E27FC236}">
                <a16:creationId xmlns:a16="http://schemas.microsoft.com/office/drawing/2014/main" id="{FA63EE51-3716-4074-B64B-E02B1E7901CA}"/>
              </a:ext>
            </a:extLst>
          </p:cNvPr>
          <p:cNvSpPr/>
          <p:nvPr/>
        </p:nvSpPr>
        <p:spPr>
          <a:xfrm>
            <a:off x="5374646" y="1781342"/>
            <a:ext cx="3450855" cy="2163934"/>
          </a:xfrm>
          <a:prstGeom prst="wedgeEllipseCallout">
            <a:avLst>
              <a:gd name="adj1" fmla="val -39268"/>
              <a:gd name="adj2" fmla="val 74542"/>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Century Gothic" panose="020B0502020202020204" pitchFamily="34" charset="0"/>
              </a:rPr>
              <a:t>Talk to your partner and decide on your answer to the question…be ready to share your ideas!</a:t>
            </a:r>
            <a:endParaRPr lang="en-GB" dirty="0">
              <a:latin typeface="Century Gothic" panose="020B0502020202020204" pitchFamily="34" charset="0"/>
            </a:endParaRPr>
          </a:p>
        </p:txBody>
      </p:sp>
    </p:spTree>
    <p:extLst>
      <p:ext uri="{BB962C8B-B14F-4D97-AF65-F5344CB8AC3E}">
        <p14:creationId xmlns:p14="http://schemas.microsoft.com/office/powerpoint/2010/main" val="1171254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a:t>
            </a:r>
            <a:br>
              <a:rPr lang="en-GB" dirty="0">
                <a:latin typeface="Arial Rounded MT Bold" panose="020F0704030504030204" pitchFamily="34" charset="0"/>
              </a:rPr>
            </a:br>
            <a:r>
              <a:rPr lang="en-GB" dirty="0">
                <a:latin typeface="Arial Rounded MT Bold" panose="020F0704030504030204" pitchFamily="34" charset="0"/>
              </a:rPr>
              <a:t>challenge ideas: being a courageous advocate</a:t>
            </a: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0816334" y="631345"/>
            <a:ext cx="918233" cy="1184958"/>
          </a:xfrm>
          <a:prstGeom prst="rect">
            <a:avLst/>
          </a:prstGeom>
        </p:spPr>
      </p:pic>
      <p:pic>
        <p:nvPicPr>
          <p:cNvPr id="8" name="Picture 7">
            <a:extLst>
              <a:ext uri="{FF2B5EF4-FFF2-40B4-BE49-F238E27FC236}">
                <a16:creationId xmlns:a16="http://schemas.microsoft.com/office/drawing/2014/main" id="{C2E88C51-B2BF-49C3-B470-DBFE84A97943}"/>
              </a:ext>
            </a:extLst>
          </p:cNvPr>
          <p:cNvPicPr>
            <a:picLocks noChangeAspect="1"/>
          </p:cNvPicPr>
          <p:nvPr/>
        </p:nvPicPr>
        <p:blipFill>
          <a:blip r:embed="rId4"/>
          <a:stretch>
            <a:fillRect/>
          </a:stretch>
        </p:blipFill>
        <p:spPr>
          <a:xfrm>
            <a:off x="8463567" y="4642933"/>
            <a:ext cx="2129719" cy="2047011"/>
          </a:xfrm>
          <a:prstGeom prst="rect">
            <a:avLst/>
          </a:prstGeom>
        </p:spPr>
      </p:pic>
      <p:sp>
        <p:nvSpPr>
          <p:cNvPr id="10" name="Speech Bubble: Oval 9">
            <a:extLst>
              <a:ext uri="{FF2B5EF4-FFF2-40B4-BE49-F238E27FC236}">
                <a16:creationId xmlns:a16="http://schemas.microsoft.com/office/drawing/2014/main" id="{FA63EE51-3716-4074-B64B-E02B1E7901CA}"/>
              </a:ext>
            </a:extLst>
          </p:cNvPr>
          <p:cNvSpPr/>
          <p:nvPr/>
        </p:nvSpPr>
        <p:spPr>
          <a:xfrm>
            <a:off x="8631554" y="1717990"/>
            <a:ext cx="3450855" cy="2163934"/>
          </a:xfrm>
          <a:prstGeom prst="wedgeEllipseCallout">
            <a:avLst>
              <a:gd name="adj1" fmla="val -19618"/>
              <a:gd name="adj2" fmla="val 84038"/>
            </a:avLst>
          </a:prstGeom>
          <a:solidFill>
            <a:srgbClr val="FF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Century Gothic" panose="020B0502020202020204" pitchFamily="34" charset="0"/>
              </a:rPr>
              <a:t>Talk to your partner and decide on your answer to the question…be ready to share your ideas!</a:t>
            </a:r>
            <a:endParaRPr lang="en-GB" dirty="0">
              <a:latin typeface="Century Gothic" panose="020B0502020202020204" pitchFamily="34" charset="0"/>
            </a:endParaRPr>
          </a:p>
        </p:txBody>
      </p:sp>
      <p:sp>
        <p:nvSpPr>
          <p:cNvPr id="11" name="Rectangle: Rounded Corners 10">
            <a:extLst>
              <a:ext uri="{FF2B5EF4-FFF2-40B4-BE49-F238E27FC236}">
                <a16:creationId xmlns:a16="http://schemas.microsoft.com/office/drawing/2014/main" id="{205E3E10-CE87-4607-8AF1-726D176CCC58}"/>
              </a:ext>
            </a:extLst>
          </p:cNvPr>
          <p:cNvSpPr/>
          <p:nvPr/>
        </p:nvSpPr>
        <p:spPr>
          <a:xfrm>
            <a:off x="226031" y="2003461"/>
            <a:ext cx="3738707" cy="4686483"/>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GB" sz="1600" b="1" dirty="0">
                <a:solidFill>
                  <a:schemeClr val="accent1"/>
                </a:solidFill>
                <a:latin typeface="Century Gothic" panose="020B0502020202020204" pitchFamily="34" charset="0"/>
              </a:rPr>
              <a:t>Remember what we said about c</a:t>
            </a:r>
            <a:r>
              <a:rPr lang="en-GB" sz="1600" b="1" i="0" dirty="0">
                <a:solidFill>
                  <a:schemeClr val="accent1"/>
                </a:solidFill>
                <a:effectLst/>
                <a:latin typeface="Century Gothic" panose="020B0502020202020204" pitchFamily="34" charset="0"/>
              </a:rPr>
              <a:t>ompassion</a:t>
            </a:r>
            <a:r>
              <a:rPr lang="en-GB" sz="1600" b="0" i="0" dirty="0">
                <a:solidFill>
                  <a:schemeClr val="accent1"/>
                </a:solidFill>
                <a:effectLst/>
                <a:latin typeface="Century Gothic" panose="020B0502020202020204" pitchFamily="34" charset="0"/>
              </a:rPr>
              <a:t>- it’s all about putting yourself in someone else’s shoes, especially when they are having a hard time. It’s about trying to understand how they are feeling and then being pro-active in wanting to help.</a:t>
            </a:r>
          </a:p>
          <a:p>
            <a:pPr algn="l"/>
            <a:endParaRPr lang="en-GB" sz="1600" b="0" i="0" dirty="0">
              <a:solidFill>
                <a:schemeClr val="accent1"/>
              </a:solidFill>
              <a:effectLst/>
              <a:latin typeface="Century Gothic" panose="020B0502020202020204" pitchFamily="34" charset="0"/>
            </a:endParaRPr>
          </a:p>
          <a:p>
            <a:pPr algn="l"/>
            <a:r>
              <a:rPr lang="en-GB" sz="1600" b="0" i="0" dirty="0">
                <a:solidFill>
                  <a:schemeClr val="accent1"/>
                </a:solidFill>
                <a:effectLst/>
                <a:latin typeface="Century Gothic" panose="020B0502020202020204" pitchFamily="34" charset="0"/>
              </a:rPr>
              <a:t>The difference between pity and compassion: pity just feels sorry, compassion does something about it.</a:t>
            </a:r>
          </a:p>
          <a:p>
            <a:pPr algn="l"/>
            <a:endParaRPr lang="en-GB" sz="1600" dirty="0">
              <a:solidFill>
                <a:schemeClr val="accent1"/>
              </a:solidFill>
              <a:latin typeface="Century Gothic" panose="020B0502020202020204" pitchFamily="34" charset="0"/>
            </a:endParaRPr>
          </a:p>
          <a:p>
            <a:pPr algn="l"/>
            <a:r>
              <a:rPr lang="en-GB" sz="1600" b="0" i="0" dirty="0">
                <a:solidFill>
                  <a:schemeClr val="accent1"/>
                </a:solidFill>
                <a:effectLst/>
                <a:latin typeface="Century Gothic" panose="020B0502020202020204" pitchFamily="34" charset="0"/>
              </a:rPr>
              <a:t>Sometimes we have to be brave and courageous when we want to stand up for someone who is suffering…</a:t>
            </a:r>
          </a:p>
        </p:txBody>
      </p:sp>
      <p:sp>
        <p:nvSpPr>
          <p:cNvPr id="9" name="Thought Bubble: Cloud 8">
            <a:extLst>
              <a:ext uri="{FF2B5EF4-FFF2-40B4-BE49-F238E27FC236}">
                <a16:creationId xmlns:a16="http://schemas.microsoft.com/office/drawing/2014/main" id="{FF151DEE-0FC3-4B73-8877-913C14426171}"/>
              </a:ext>
            </a:extLst>
          </p:cNvPr>
          <p:cNvSpPr/>
          <p:nvPr/>
        </p:nvSpPr>
        <p:spPr>
          <a:xfrm>
            <a:off x="4415948" y="1717990"/>
            <a:ext cx="3738707" cy="1857417"/>
          </a:xfrm>
          <a:prstGeom prst="cloudCallout">
            <a:avLst>
              <a:gd name="adj1" fmla="val 68105"/>
              <a:gd name="adj2" fmla="val 84134"/>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b="1" dirty="0">
                <a:solidFill>
                  <a:schemeClr val="bg1"/>
                </a:solidFill>
                <a:latin typeface="Century Gothic" panose="020B0502020202020204" pitchFamily="34" charset="0"/>
              </a:rPr>
              <a:t>Could you be a courageous advocate?</a:t>
            </a:r>
          </a:p>
        </p:txBody>
      </p:sp>
      <p:sp>
        <p:nvSpPr>
          <p:cNvPr id="12" name="Thought Bubble: Cloud 11">
            <a:extLst>
              <a:ext uri="{FF2B5EF4-FFF2-40B4-BE49-F238E27FC236}">
                <a16:creationId xmlns:a16="http://schemas.microsoft.com/office/drawing/2014/main" id="{1E7915E3-C48B-49C7-A58A-5B0F527EA812}"/>
              </a:ext>
            </a:extLst>
          </p:cNvPr>
          <p:cNvSpPr/>
          <p:nvPr/>
        </p:nvSpPr>
        <p:spPr>
          <a:xfrm>
            <a:off x="3667874" y="3575407"/>
            <a:ext cx="4109663" cy="2620443"/>
          </a:xfrm>
          <a:prstGeom prst="cloudCallout">
            <a:avLst>
              <a:gd name="adj1" fmla="val 75402"/>
              <a:gd name="adj2" fmla="val -10549"/>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latin typeface="Century Gothic" panose="020B0502020202020204" pitchFamily="34" charset="0"/>
              </a:rPr>
              <a:t>Are there things in the world that you believe are wrong or not fair?  Could you stand up and do something about it, as a class or school? </a:t>
            </a:r>
          </a:p>
        </p:txBody>
      </p:sp>
    </p:spTree>
    <p:extLst>
      <p:ext uri="{BB962C8B-B14F-4D97-AF65-F5344CB8AC3E}">
        <p14:creationId xmlns:p14="http://schemas.microsoft.com/office/powerpoint/2010/main" val="579235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a:t>
            </a:r>
            <a:br>
              <a:rPr lang="en-GB" dirty="0">
                <a:latin typeface="Arial Rounded MT Bold" panose="020F0704030504030204" pitchFamily="34" charset="0"/>
              </a:rPr>
            </a:br>
            <a:endParaRPr lang="en-GB" dirty="0">
              <a:latin typeface="Arial Rounded MT Bold" panose="020F0704030504030204" pitchFamily="34" charset="0"/>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0816334" y="631345"/>
            <a:ext cx="918233" cy="1184958"/>
          </a:xfrm>
          <a:prstGeom prst="rect">
            <a:avLst/>
          </a:prstGeom>
        </p:spPr>
      </p:pic>
      <p:sp>
        <p:nvSpPr>
          <p:cNvPr id="11" name="Rectangle: Rounded Corners 10">
            <a:extLst>
              <a:ext uri="{FF2B5EF4-FFF2-40B4-BE49-F238E27FC236}">
                <a16:creationId xmlns:a16="http://schemas.microsoft.com/office/drawing/2014/main" id="{205E3E10-CE87-4607-8AF1-726D176CCC58}"/>
              </a:ext>
            </a:extLst>
          </p:cNvPr>
          <p:cNvSpPr/>
          <p:nvPr/>
        </p:nvSpPr>
        <p:spPr>
          <a:xfrm>
            <a:off x="226032" y="2106203"/>
            <a:ext cx="3359650" cy="4022140"/>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GB" sz="2000" b="1" dirty="0">
                <a:solidFill>
                  <a:schemeClr val="accent1"/>
                </a:solidFill>
                <a:latin typeface="Century Gothic" panose="020B0502020202020204" pitchFamily="34" charset="0"/>
              </a:rPr>
              <a:t>Did you notice the two people at the back of the stained glass window?  </a:t>
            </a:r>
          </a:p>
          <a:p>
            <a:pPr algn="l"/>
            <a:r>
              <a:rPr lang="en-GB" sz="2000" b="1" dirty="0">
                <a:solidFill>
                  <a:schemeClr val="accent1"/>
                </a:solidFill>
                <a:latin typeface="Century Gothic" panose="020B0502020202020204" pitchFamily="34" charset="0"/>
              </a:rPr>
              <a:t>These two people may have felt sorry for the man but they didn’t show compassion and they were not courageous enough to stop and do something about the problem!</a:t>
            </a:r>
            <a:endParaRPr lang="en-GB" sz="2000" b="0" i="0" dirty="0">
              <a:solidFill>
                <a:schemeClr val="accent1"/>
              </a:solidFill>
              <a:effectLst/>
              <a:latin typeface="Century Gothic" panose="020B0502020202020204" pitchFamily="34" charset="0"/>
            </a:endParaRPr>
          </a:p>
        </p:txBody>
      </p:sp>
      <p:pic>
        <p:nvPicPr>
          <p:cNvPr id="13" name="Picture 12">
            <a:extLst>
              <a:ext uri="{FF2B5EF4-FFF2-40B4-BE49-F238E27FC236}">
                <a16:creationId xmlns:a16="http://schemas.microsoft.com/office/drawing/2014/main" id="{9391A6EC-621A-4576-B91E-788458FD75D2}"/>
              </a:ext>
            </a:extLst>
          </p:cNvPr>
          <p:cNvPicPr>
            <a:picLocks noChangeAspect="1"/>
          </p:cNvPicPr>
          <p:nvPr/>
        </p:nvPicPr>
        <p:blipFill>
          <a:blip r:embed="rId4"/>
          <a:stretch>
            <a:fillRect/>
          </a:stretch>
        </p:blipFill>
        <p:spPr>
          <a:xfrm>
            <a:off x="5988098" y="631345"/>
            <a:ext cx="4450525" cy="5934033"/>
          </a:xfrm>
          <a:prstGeom prst="rect">
            <a:avLst/>
          </a:prstGeom>
        </p:spPr>
      </p:pic>
      <p:sp>
        <p:nvSpPr>
          <p:cNvPr id="4" name="Callout: Down Arrow 3">
            <a:extLst>
              <a:ext uri="{FF2B5EF4-FFF2-40B4-BE49-F238E27FC236}">
                <a16:creationId xmlns:a16="http://schemas.microsoft.com/office/drawing/2014/main" id="{30C45D95-A44C-49BA-AD5C-E02BA14C34C1}"/>
              </a:ext>
            </a:extLst>
          </p:cNvPr>
          <p:cNvSpPr/>
          <p:nvPr/>
        </p:nvSpPr>
        <p:spPr>
          <a:xfrm rot="2320239">
            <a:off x="7078988" y="1768710"/>
            <a:ext cx="1836886" cy="1603614"/>
          </a:xfrm>
          <a:prstGeom prst="downArrowCallou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Down 4">
            <a:extLst>
              <a:ext uri="{FF2B5EF4-FFF2-40B4-BE49-F238E27FC236}">
                <a16:creationId xmlns:a16="http://schemas.microsoft.com/office/drawing/2014/main" id="{7EEEF934-C6DF-448F-8EA2-9F0D6928F079}"/>
              </a:ext>
            </a:extLst>
          </p:cNvPr>
          <p:cNvSpPr/>
          <p:nvPr/>
        </p:nvSpPr>
        <p:spPr>
          <a:xfrm rot="5400000">
            <a:off x="4967213" y="1495232"/>
            <a:ext cx="1181528" cy="3471981"/>
          </a:xfrm>
          <a:prstGeom prst="downArrow">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56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latin typeface="Century Gothic" panose="020B0502020202020204" pitchFamily="34" charset="0"/>
              <a:cs typeface="Segoe UI" panose="020B0502040204020203" pitchFamily="34" charset="0"/>
            </a:endParaRP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dirty="0">
                <a:solidFill>
                  <a:srgbClr val="000000"/>
                </a:solidFill>
                <a:latin typeface="Trebuchet MS" panose="020B0603020202020204" pitchFamily="34" charset="0"/>
                <a:cs typeface="Segoe UI" panose="020B0502040204020203" pitchFamily="34" charset="0"/>
              </a:rPr>
              <a:t>Lord, help us to be </a:t>
            </a:r>
            <a:r>
              <a:rPr lang="en-GB" sz="2000" b="0" i="0" dirty="0">
                <a:solidFill>
                  <a:srgbClr val="000000"/>
                </a:solidFill>
                <a:effectLst/>
                <a:latin typeface="Trebuchet MS" panose="020B0603020202020204" pitchFamily="34" charset="0"/>
              </a:rPr>
              <a:t>courageous advocates for the common good, in our school, in our community and wherever we go.</a:t>
            </a:r>
          </a:p>
          <a:p>
            <a:pPr algn="ctr"/>
            <a:r>
              <a:rPr lang="en-GB" sz="2000" dirty="0">
                <a:solidFill>
                  <a:srgbClr val="000000"/>
                </a:solidFill>
                <a:latin typeface="Trebuchet MS" panose="020B0603020202020204" pitchFamily="34" charset="0"/>
              </a:rPr>
              <a:t>Help us to</a:t>
            </a:r>
            <a:r>
              <a:rPr lang="en-GB" sz="2000" b="0" i="0" dirty="0">
                <a:solidFill>
                  <a:srgbClr val="000000"/>
                </a:solidFill>
                <a:effectLst/>
                <a:latin typeface="Trebuchet MS" panose="020B0603020202020204" pitchFamily="34" charset="0"/>
              </a:rPr>
              <a:t> recognise and respond to the ups and downs of life </a:t>
            </a:r>
          </a:p>
          <a:p>
            <a:pPr algn="ctr"/>
            <a:r>
              <a:rPr lang="en-GB" sz="2000" b="0" i="0" dirty="0">
                <a:solidFill>
                  <a:srgbClr val="000000"/>
                </a:solidFill>
                <a:effectLst/>
                <a:latin typeface="Trebuchet MS" panose="020B0603020202020204" pitchFamily="34" charset="0"/>
              </a:rPr>
              <a:t>and to show compassion to those who are struggling.</a:t>
            </a:r>
          </a:p>
          <a:p>
            <a:pPr algn="ctr"/>
            <a:r>
              <a:rPr lang="en-GB" sz="2000" dirty="0">
                <a:solidFill>
                  <a:srgbClr val="000000"/>
                </a:solidFill>
                <a:latin typeface="Trebuchet MS" panose="020B0603020202020204" pitchFamily="34" charset="0"/>
              </a:rPr>
              <a:t>Amen</a:t>
            </a:r>
            <a:r>
              <a:rPr lang="en-GB" sz="2000" b="0" i="0" dirty="0">
                <a:solidFill>
                  <a:srgbClr val="000000"/>
                </a:solidFill>
                <a:effectLst/>
                <a:latin typeface="Trebuchet MS" panose="020B0603020202020204"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572493" y="900532"/>
            <a:ext cx="6798608" cy="2085869"/>
          </a:xfrm>
        </p:spPr>
        <p:txBody>
          <a:bodyPr vert="horz" lIns="91440" tIns="45720" rIns="91440" bIns="45720" rtlCol="0" anchor="b">
            <a:normAutofit fontScale="90000"/>
          </a:bodyPr>
          <a:lstStyle/>
          <a:p>
            <a:pPr algn="l"/>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sp>
        <p:nvSpPr>
          <p:cNvPr id="2" name="Rectangle: Rounded Corners 1">
            <a:extLst>
              <a:ext uri="{FF2B5EF4-FFF2-40B4-BE49-F238E27FC236}">
                <a16:creationId xmlns:a16="http://schemas.microsoft.com/office/drawing/2014/main" id="{17CA6487-2CD8-4117-BABE-E8433032BA0C}"/>
              </a:ext>
            </a:extLst>
          </p:cNvPr>
          <p:cNvSpPr/>
          <p:nvPr/>
        </p:nvSpPr>
        <p:spPr>
          <a:xfrm>
            <a:off x="4374894" y="2506894"/>
            <a:ext cx="7193807" cy="362720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GB" sz="1400" b="1" i="0" baseline="30000" dirty="0">
                <a:solidFill>
                  <a:srgbClr val="000000"/>
                </a:solidFill>
                <a:effectLst/>
                <a:latin typeface="Century Gothic" panose="020B0502020202020204" pitchFamily="34" charset="0"/>
              </a:rPr>
              <a:t>34 </a:t>
            </a:r>
            <a:r>
              <a:rPr lang="en-GB" sz="1400" b="0" i="0" dirty="0">
                <a:solidFill>
                  <a:srgbClr val="000000"/>
                </a:solidFill>
                <a:effectLst/>
                <a:latin typeface="Century Gothic" panose="020B0502020202020204" pitchFamily="34" charset="0"/>
              </a:rPr>
              <a:t>“Then the King will say to the good people on his right, ‘Come. My Father has given you his blessing. Come and receive the kingdom God has prepared for you since the world was made. </a:t>
            </a:r>
            <a:r>
              <a:rPr lang="en-GB" sz="1400" b="1" i="0" baseline="30000" dirty="0">
                <a:solidFill>
                  <a:srgbClr val="000000"/>
                </a:solidFill>
                <a:effectLst/>
                <a:latin typeface="Century Gothic" panose="020B0502020202020204" pitchFamily="34" charset="0"/>
              </a:rPr>
              <a:t>35 </a:t>
            </a:r>
            <a:r>
              <a:rPr lang="en-GB" sz="1400" b="0" i="0" dirty="0">
                <a:solidFill>
                  <a:srgbClr val="000000"/>
                </a:solidFill>
                <a:effectLst/>
                <a:latin typeface="Century Gothic" panose="020B0502020202020204" pitchFamily="34" charset="0"/>
              </a:rPr>
              <a:t>I was hungry, and you gave me food. I was thirsty, and you gave me something to drink. I was alone and away from home, and you invited me into your house. </a:t>
            </a:r>
            <a:r>
              <a:rPr lang="en-GB" sz="1400" b="1" i="0" baseline="30000" dirty="0">
                <a:solidFill>
                  <a:srgbClr val="000000"/>
                </a:solidFill>
                <a:effectLst/>
                <a:latin typeface="Century Gothic" panose="020B0502020202020204" pitchFamily="34" charset="0"/>
              </a:rPr>
              <a:t>36 </a:t>
            </a:r>
            <a:r>
              <a:rPr lang="en-GB" sz="1400" b="0" i="0" dirty="0">
                <a:solidFill>
                  <a:srgbClr val="000000"/>
                </a:solidFill>
                <a:effectLst/>
                <a:latin typeface="Century Gothic" panose="020B0502020202020204" pitchFamily="34" charset="0"/>
              </a:rPr>
              <a:t>I was without clothes, and you gave me something to wear. I was sick, and you cared for me. I was in prison, and you visited me.’</a:t>
            </a:r>
          </a:p>
          <a:p>
            <a:pPr algn="l"/>
            <a:r>
              <a:rPr lang="en-GB" sz="1400" b="1" i="0" baseline="30000" dirty="0">
                <a:solidFill>
                  <a:srgbClr val="000000"/>
                </a:solidFill>
                <a:effectLst/>
                <a:latin typeface="Century Gothic" panose="020B0502020202020204" pitchFamily="34" charset="0"/>
              </a:rPr>
              <a:t>37 </a:t>
            </a:r>
            <a:r>
              <a:rPr lang="en-GB" sz="1400" b="0" i="0" dirty="0">
                <a:solidFill>
                  <a:srgbClr val="000000"/>
                </a:solidFill>
                <a:effectLst/>
                <a:latin typeface="Century Gothic" panose="020B0502020202020204" pitchFamily="34" charset="0"/>
              </a:rPr>
              <a:t>“Then the good people will answer, ‘Lord, when did we see you hungry and give you food? When did we see you thirsty and give you something to drink? </a:t>
            </a:r>
            <a:r>
              <a:rPr lang="en-GB" sz="1400" b="1" i="0" baseline="30000" dirty="0">
                <a:solidFill>
                  <a:srgbClr val="000000"/>
                </a:solidFill>
                <a:effectLst/>
                <a:latin typeface="Century Gothic" panose="020B0502020202020204" pitchFamily="34" charset="0"/>
              </a:rPr>
              <a:t>38 </a:t>
            </a:r>
            <a:r>
              <a:rPr lang="en-GB" sz="1400" b="0" i="0" dirty="0">
                <a:solidFill>
                  <a:srgbClr val="000000"/>
                </a:solidFill>
                <a:effectLst/>
                <a:latin typeface="Century Gothic" panose="020B0502020202020204" pitchFamily="34" charset="0"/>
              </a:rPr>
              <a:t>When did we see you alone and away from home and invite you into our house? When did we see you without clothes and give you something to wear? </a:t>
            </a:r>
            <a:r>
              <a:rPr lang="en-GB" sz="1400" b="1" i="0" baseline="30000" dirty="0">
                <a:solidFill>
                  <a:srgbClr val="000000"/>
                </a:solidFill>
                <a:effectLst/>
                <a:latin typeface="Century Gothic" panose="020B0502020202020204" pitchFamily="34" charset="0"/>
              </a:rPr>
              <a:t>39 </a:t>
            </a:r>
            <a:r>
              <a:rPr lang="en-GB" sz="1400" b="0" i="0" dirty="0">
                <a:solidFill>
                  <a:srgbClr val="000000"/>
                </a:solidFill>
                <a:effectLst/>
                <a:latin typeface="Century Gothic" panose="020B0502020202020204" pitchFamily="34" charset="0"/>
              </a:rPr>
              <a:t>When did we see you sick or in prison and care for you?’</a:t>
            </a:r>
          </a:p>
          <a:p>
            <a:pPr algn="l"/>
            <a:r>
              <a:rPr lang="en-GB" sz="1400" b="1" i="0" baseline="30000" dirty="0">
                <a:solidFill>
                  <a:srgbClr val="000000"/>
                </a:solidFill>
                <a:effectLst/>
                <a:latin typeface="Century Gothic" panose="020B0502020202020204" pitchFamily="34" charset="0"/>
              </a:rPr>
              <a:t>40 </a:t>
            </a:r>
            <a:r>
              <a:rPr lang="en-GB" sz="1400" b="0" i="0" dirty="0">
                <a:solidFill>
                  <a:srgbClr val="000000"/>
                </a:solidFill>
                <a:effectLst/>
                <a:latin typeface="Century Gothic" panose="020B0502020202020204" pitchFamily="34" charset="0"/>
              </a:rPr>
              <a:t>“Then the King will answer, ‘I tell you the truth. Anything you did for any of my people here, you also did for me.’  Matthew 25:34-40</a:t>
            </a:r>
          </a:p>
        </p:txBody>
      </p:sp>
    </p:spTree>
    <p:extLst>
      <p:ext uri="{BB962C8B-B14F-4D97-AF65-F5344CB8AC3E}">
        <p14:creationId xmlns:p14="http://schemas.microsoft.com/office/powerpoint/2010/main" val="271902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9532</TotalTime>
  <Words>2797</Words>
  <Application>Microsoft Office PowerPoint</Application>
  <PresentationFormat>Widescreen</PresentationFormat>
  <Paragraphs>220</Paragraphs>
  <Slides>40</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Arial Rounded MT Bold</vt:lpstr>
      <vt:lpstr>Calibri</vt:lpstr>
      <vt:lpstr>Century Gothic</vt:lpstr>
      <vt:lpstr>Courier New</vt:lpstr>
      <vt:lpstr>Gill Sans MT</vt:lpstr>
      <vt:lpstr>Segoe UI</vt:lpstr>
      <vt:lpstr>Trebuchet MS</vt:lpstr>
      <vt:lpstr>Wingdings 2</vt:lpstr>
      <vt:lpstr>Dividend</vt:lpstr>
      <vt:lpstr>Class Worship and Reflections</vt:lpstr>
      <vt:lpstr>     Church of England Colours for Worship      </vt:lpstr>
      <vt:lpstr>     Church of England  COLLective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The parable of the good samaritan </vt:lpstr>
      <vt:lpstr>Classroom Worship   Reflection Space      </vt:lpstr>
      <vt:lpstr>PowerPoint Presentation</vt:lpstr>
      <vt:lpstr>Monday</vt:lpstr>
      <vt:lpstr>PowerPoint Presentation</vt:lpstr>
      <vt:lpstr>PowerPoint Presentation</vt:lpstr>
      <vt:lpstr>Reflection questions</vt:lpstr>
      <vt:lpstr>Reflection questions</vt:lpstr>
      <vt:lpstr>Bible passage: The parable of the good Samaritan Luke 10:25-37</vt:lpstr>
      <vt:lpstr>Bible passage: The parable of the good samaritan</vt:lpstr>
      <vt:lpstr>Reflection questions</vt:lpstr>
      <vt:lpstr>PowerPoint Presentation</vt:lpstr>
      <vt:lpstr>Prayer</vt:lpstr>
      <vt:lpstr>Tuesday</vt:lpstr>
      <vt:lpstr>Bible story recap: The parable of the Good Samaritan</vt:lpstr>
      <vt:lpstr>Responding </vt:lpstr>
      <vt:lpstr>PowerPoint Presentation</vt:lpstr>
      <vt:lpstr>PowerPoint Presentation</vt:lpstr>
      <vt:lpstr>PowerPoint Presentation</vt:lpstr>
      <vt:lpstr>Prayer</vt:lpstr>
      <vt:lpstr>Wednesday</vt:lpstr>
      <vt:lpstr>Prompted to action - challenge</vt:lpstr>
      <vt:lpstr>Prompted to action challenge ideas: Close to Home</vt:lpstr>
      <vt:lpstr>Prompted to action challenge ideas: being a courageous advocate</vt:lpstr>
      <vt:lpstr>Prompted to action </vt:lpstr>
      <vt:lpstr>Prayer</vt:lpstr>
      <vt:lpstr>Thursday</vt:lpstr>
      <vt:lpstr>  Use the Meditation resource alongside the Spiritual Encounters – bible-based meditation teacher’s pack:  http://www.ldbe.co.uk/about/guidance- resources/worship-and-meditation/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Alex Wolvers</cp:lastModifiedBy>
  <cp:revision>62</cp:revision>
  <dcterms:created xsi:type="dcterms:W3CDTF">2020-12-01T11:41:13Z</dcterms:created>
  <dcterms:modified xsi:type="dcterms:W3CDTF">2021-04-14T07:35:09Z</dcterms:modified>
</cp:coreProperties>
</file>