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7" r:id="rId3"/>
    <p:sldId id="257" r:id="rId4"/>
    <p:sldId id="270" r:id="rId5"/>
    <p:sldId id="296" r:id="rId6"/>
    <p:sldId id="268" r:id="rId7"/>
    <p:sldId id="289" r:id="rId8"/>
    <p:sldId id="269" r:id="rId9"/>
    <p:sldId id="290" r:id="rId10"/>
    <p:sldId id="292" r:id="rId11"/>
    <p:sldId id="277" r:id="rId12"/>
    <p:sldId id="294" r:id="rId13"/>
    <p:sldId id="298" r:id="rId14"/>
    <p:sldId id="271" r:id="rId15"/>
    <p:sldId id="266" r:id="rId16"/>
    <p:sldId id="258" r:id="rId17"/>
    <p:sldId id="260" r:id="rId18"/>
    <p:sldId id="262" r:id="rId19"/>
    <p:sldId id="276" r:id="rId20"/>
    <p:sldId id="272" r:id="rId21"/>
    <p:sldId id="263" r:id="rId22"/>
    <p:sldId id="264" r:id="rId23"/>
    <p:sldId id="299" r:id="rId24"/>
    <p:sldId id="279" r:id="rId25"/>
    <p:sldId id="273" r:id="rId26"/>
    <p:sldId id="286" r:id="rId27"/>
    <p:sldId id="297" r:id="rId28"/>
    <p:sldId id="265" r:id="rId29"/>
    <p:sldId id="282" r:id="rId30"/>
    <p:sldId id="274" r:id="rId31"/>
    <p:sldId id="283" r:id="rId32"/>
    <p:sldId id="275" r:id="rId33"/>
    <p:sldId id="284" r:id="rId34"/>
    <p:sldId id="28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3792" autoAdjust="0"/>
  </p:normalViewPr>
  <p:slideViewPr>
    <p:cSldViewPr snapToGrid="0">
      <p:cViewPr varScale="1">
        <p:scale>
          <a:sx n="62" d="100"/>
          <a:sy n="62" d="100"/>
        </p:scale>
        <p:origin x="84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2U42xWHMIHE" TargetMode="External"/><Relationship Id="rId2" Type="http://schemas.openxmlformats.org/officeDocument/2006/relationships/hyperlink" Target="https://www.youtube.com/watch?v=MUugBKLCNe0"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youtube.com/watch?v=IbARUaX4frc"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package" Target="../embeddings/Microsoft_Word_Document1.docx"/><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package" Target="../embeddings/Microsoft_Word_Document2.docx"/></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6ofCNSfF3vM" TargetMode="External"/><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PT-HBl2TVtI" TargetMode="External"/><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hyperlink" Target="https://www.youtube.com/watch?v=zzqK9AZw8Wg"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581191" y="4610099"/>
            <a:ext cx="10993549" cy="1066801"/>
          </a:xfrm>
        </p:spPr>
        <p:txBody>
          <a:bodyPr>
            <a:normAutofit/>
          </a:bodyPr>
          <a:lstStyle/>
          <a:p>
            <a:r>
              <a:rPr lang="en-GB" b="1">
                <a:solidFill>
                  <a:schemeClr val="bg1"/>
                </a:solidFill>
                <a:latin typeface="Century Gothic" panose="020B0502020202020204" pitchFamily="34" charset="0"/>
              </a:rPr>
              <a:t>Class Worship and Reflections</a:t>
            </a:r>
          </a:p>
        </p:txBody>
      </p:sp>
      <p:sp useBgFill="1">
        <p:nvSpPr>
          <p:cNvPr id="30" name="Rectangle 29">
            <a:extLst>
              <a:ext uri="{FF2B5EF4-FFF2-40B4-BE49-F238E27FC236}">
                <a16:creationId xmlns:a16="http://schemas.microsoft.com/office/drawing/2014/main" id="{0A08DAED-6222-40F8-97FA-1474D91F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37081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EA571221-CC7C-44A8-9E17-A74C9B594022}"/>
              </a:ext>
            </a:extLst>
          </p:cNvPr>
          <p:cNvPicPr>
            <a:picLocks noChangeAspect="1"/>
          </p:cNvPicPr>
          <p:nvPr/>
        </p:nvPicPr>
        <p:blipFill>
          <a:blip r:embed="rId2"/>
          <a:stretch>
            <a:fillRect/>
          </a:stretch>
        </p:blipFill>
        <p:spPr>
          <a:xfrm>
            <a:off x="4393510" y="1314125"/>
            <a:ext cx="7062175" cy="2418793"/>
          </a:xfrm>
          <a:prstGeom prst="rect">
            <a:avLst/>
          </a:prstGeom>
        </p:spPr>
      </p:pic>
      <p:sp>
        <p:nvSpPr>
          <p:cNvPr id="32" name="Rectangle 31">
            <a:extLst>
              <a:ext uri="{FF2B5EF4-FFF2-40B4-BE49-F238E27FC236}">
                <a16:creationId xmlns:a16="http://schemas.microsoft.com/office/drawing/2014/main" id="{B9EA7D0C-D986-4DAE-813C-903CF7A31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392" y="641102"/>
            <a:ext cx="3666744" cy="3698516"/>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0FEAC2C-4B4A-4DAB-9021-A01837447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8704" y="642071"/>
            <a:ext cx="7475220" cy="3701443"/>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D04E7CE-C66B-49FC-8E37-3A08EF9A5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48660" y="4432079"/>
            <a:ext cx="83731" cy="1960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5B9DEDD-3615-48D1-B064-70A479DBC1C9}"/>
              </a:ext>
            </a:extLst>
          </p:cNvPr>
          <p:cNvPicPr>
            <a:picLocks noChangeAspect="1"/>
          </p:cNvPicPr>
          <p:nvPr/>
        </p:nvPicPr>
        <p:blipFill>
          <a:blip r:embed="rId3"/>
          <a:stretch>
            <a:fillRect/>
          </a:stretch>
        </p:blipFill>
        <p:spPr>
          <a:xfrm>
            <a:off x="9066042" y="5325607"/>
            <a:ext cx="2389643" cy="702585"/>
          </a:xfrm>
          <a:prstGeom prst="rect">
            <a:avLst/>
          </a:prstGeom>
        </p:spPr>
      </p:pic>
      <p:pic>
        <p:nvPicPr>
          <p:cNvPr id="8" name="Picture 7" descr="A picture containing text, indoor&#10;&#10;Description automatically generated">
            <a:extLst>
              <a:ext uri="{FF2B5EF4-FFF2-40B4-BE49-F238E27FC236}">
                <a16:creationId xmlns:a16="http://schemas.microsoft.com/office/drawing/2014/main" id="{448F5C74-004D-4007-BF39-8F95C191BFE1}"/>
              </a:ext>
            </a:extLst>
          </p:cNvPr>
          <p:cNvPicPr>
            <a:picLocks noChangeAspect="1"/>
          </p:cNvPicPr>
          <p:nvPr/>
        </p:nvPicPr>
        <p:blipFill>
          <a:blip r:embed="rId4"/>
          <a:stretch>
            <a:fillRect/>
          </a:stretch>
        </p:blipFill>
        <p:spPr>
          <a:xfrm>
            <a:off x="581191" y="1181100"/>
            <a:ext cx="3318135" cy="2480318"/>
          </a:xfrm>
          <a:prstGeom prst="rect">
            <a:avLst/>
          </a:prstGeom>
          <a:ln>
            <a:noFill/>
          </a:ln>
          <a:effectLst>
            <a:softEdge rad="112500"/>
          </a:effectLst>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Encourage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latin typeface="Century Gothic" panose="020B0502020202020204" pitchFamily="34" charset="0"/>
                <a:cs typeface="Segoe UI" panose="020B0502040204020203" pitchFamily="34" charset="0"/>
              </a:rPr>
              <a:t>Preparing </a:t>
            </a:r>
            <a:r>
              <a:rPr lang="en-GB" sz="1200" dirty="0">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latin typeface="Century Gothic" panose="020B0502020202020204" pitchFamily="34" charset="0"/>
                <a:cs typeface="Segoe UI" panose="020B0502040204020203" pitchFamily="34" charset="0"/>
              </a:rPr>
              <a:t>Create calm, quiet atmosphere </a:t>
            </a:r>
            <a:r>
              <a:rPr lang="en-GB" sz="1200" dirty="0">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latin typeface="Century Gothic" panose="020B0502020202020204" pitchFamily="34" charset="0"/>
                <a:cs typeface="Segoe UI" panose="020B0502040204020203" pitchFamily="34" charset="0"/>
              </a:rPr>
              <a:t>A worship focus- </a:t>
            </a:r>
            <a:r>
              <a:rPr lang="en-GB" sz="1200" dirty="0">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latin typeface="Century Gothic" panose="020B0502020202020204" pitchFamily="34" charset="0"/>
                <a:cs typeface="Segoe UI" panose="020B0502040204020203" pitchFamily="34" charset="0"/>
              </a:rPr>
              <a:t>Structure </a:t>
            </a:r>
            <a:r>
              <a:rPr lang="en-GB" sz="1200" dirty="0">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2000" b="1" dirty="0">
                <a:solidFill>
                  <a:schemeClr val="tx1"/>
                </a:solidFill>
                <a:latin typeface="Century Gothic" panose="020B0502020202020204" pitchFamily="34" charset="0"/>
              </a:rPr>
              <a:t>God’s Treasure: </a:t>
            </a:r>
            <a:r>
              <a:rPr lang="en-GB" sz="2000" b="1" dirty="0">
                <a:solidFill>
                  <a:schemeClr val="accent1"/>
                </a:solidFill>
                <a:latin typeface="Century Gothic" panose="020B0502020202020204" pitchFamily="34" charset="0"/>
                <a:hlinkClick r:id="rId2">
                  <a:extLst>
                    <a:ext uri="{A12FA001-AC4F-418D-AE19-62706E023703}">
                      <ahyp:hlinkClr xmlns:ahyp="http://schemas.microsoft.com/office/drawing/2018/hyperlinkcolor" val="tx"/>
                    </a:ext>
                  </a:extLst>
                </a:hlinkClick>
              </a:rPr>
              <a:t>https://www.youtube.com/watch?v=MUugBKLCNe0</a:t>
            </a:r>
            <a:r>
              <a:rPr lang="en-GB" sz="2000" b="1" dirty="0">
                <a:solidFill>
                  <a:schemeClr val="accent1"/>
                </a:solidFill>
                <a:latin typeface="Century Gothic" panose="020B0502020202020204" pitchFamily="34" charset="0"/>
              </a:rPr>
              <a:t> </a:t>
            </a:r>
          </a:p>
          <a:p>
            <a:pPr marL="0" indent="0">
              <a:lnSpc>
                <a:spcPct val="90000"/>
              </a:lnSpc>
              <a:buNone/>
            </a:pPr>
            <a:endParaRPr lang="en-GB" sz="2000" b="1" dirty="0">
              <a:solidFill>
                <a:schemeClr val="accent1"/>
              </a:solidFill>
              <a:latin typeface="Century Gothic" panose="020B0502020202020204" pitchFamily="34" charset="0"/>
            </a:endParaRPr>
          </a:p>
          <a:p>
            <a:pPr marL="0" indent="0">
              <a:lnSpc>
                <a:spcPct val="90000"/>
              </a:lnSpc>
              <a:buNone/>
            </a:pPr>
            <a:r>
              <a:rPr lang="en-GB" sz="2000" b="1" dirty="0">
                <a:solidFill>
                  <a:schemeClr val="tx1"/>
                </a:solidFill>
                <a:latin typeface="Century Gothic" panose="020B0502020202020204" pitchFamily="34" charset="0"/>
              </a:rPr>
              <a:t>Treasure:</a:t>
            </a:r>
          </a:p>
          <a:p>
            <a:pPr marL="0" indent="0">
              <a:lnSpc>
                <a:spcPct val="90000"/>
              </a:lnSpc>
              <a:buNone/>
            </a:pPr>
            <a:r>
              <a:rPr lang="en-GB" sz="2000" b="1" dirty="0">
                <a:solidFill>
                  <a:schemeClr val="accent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https://www.youtube.com/watch?v=2U42xWHMIHE</a:t>
            </a:r>
            <a:endParaRPr lang="en-GB" sz="2000" b="1" dirty="0">
              <a:solidFill>
                <a:schemeClr val="accent1"/>
              </a:solidFill>
              <a:latin typeface="Century Gothic" panose="020B0502020202020204" pitchFamily="34" charset="0"/>
            </a:endParaRPr>
          </a:p>
          <a:p>
            <a:pPr marL="0" indent="0">
              <a:lnSpc>
                <a:spcPct val="90000"/>
              </a:lnSpc>
              <a:buNone/>
            </a:pPr>
            <a:endParaRPr lang="en-GB" sz="2000" b="1" dirty="0">
              <a:solidFill>
                <a:schemeClr val="accent1"/>
              </a:solidFill>
              <a:latin typeface="Century Gothic" panose="020B0502020202020204" pitchFamily="34" charset="0"/>
            </a:endParaRPr>
          </a:p>
          <a:p>
            <a:pPr marL="0" indent="0">
              <a:lnSpc>
                <a:spcPct val="90000"/>
              </a:lnSpc>
              <a:buNone/>
            </a:pPr>
            <a:r>
              <a:rPr lang="en-GB" sz="2000" b="1" dirty="0">
                <a:solidFill>
                  <a:schemeClr val="tx1"/>
                </a:solidFill>
                <a:latin typeface="Century Gothic" panose="020B0502020202020204" pitchFamily="34" charset="0"/>
              </a:rPr>
              <a:t>I Found a Treasure:</a:t>
            </a:r>
            <a:r>
              <a:rPr lang="en-GB" sz="2000" b="1" dirty="0">
                <a:solidFill>
                  <a:schemeClr val="accent1"/>
                </a:solidFill>
                <a:latin typeface="Century Gothic" panose="020B0502020202020204" pitchFamily="34" charset="0"/>
              </a:rPr>
              <a:t> </a:t>
            </a:r>
            <a:r>
              <a:rPr lang="en-GB" sz="2000" b="1" dirty="0">
                <a:solidFill>
                  <a:schemeClr val="accent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https://www.youtube.com/watch?v=IbARUaX4frc</a:t>
            </a:r>
            <a:r>
              <a:rPr lang="en-GB" sz="2000" b="1" dirty="0">
                <a:solidFill>
                  <a:schemeClr val="accent1"/>
                </a:solidFill>
                <a:latin typeface="Century Gothic" panose="020B0502020202020204" pitchFamily="34" charset="0"/>
              </a:rPr>
              <a:t> </a:t>
            </a:r>
          </a:p>
          <a:p>
            <a:pPr marL="0" indent="0">
              <a:lnSpc>
                <a:spcPct val="90000"/>
              </a:lnSpc>
              <a:buNone/>
            </a:pPr>
            <a:endParaRPr lang="en-GB" sz="2000" b="1" dirty="0">
              <a:solidFill>
                <a:schemeClr val="accent1"/>
              </a:solidFill>
              <a:latin typeface="Century Gothic" panose="020B0502020202020204" pitchFamily="34" charset="0"/>
            </a:endParaRPr>
          </a:p>
          <a:p>
            <a:pPr marL="0" indent="0">
              <a:lnSpc>
                <a:spcPct val="90000"/>
              </a:lnSpc>
              <a:buNone/>
            </a:pPr>
            <a:endParaRPr lang="en-GB" sz="2000" b="1" dirty="0">
              <a:solidFill>
                <a:schemeClr val="accent1"/>
              </a:solidFill>
              <a:latin typeface="Century Gothic" panose="020B0502020202020204" pitchFamily="34" charset="0"/>
            </a:endParaRPr>
          </a:p>
        </p:txBody>
      </p:sp>
      <p:pic>
        <p:nvPicPr>
          <p:cNvPr id="2" name="Picture 1">
            <a:extLst>
              <a:ext uri="{FF2B5EF4-FFF2-40B4-BE49-F238E27FC236}">
                <a16:creationId xmlns:a16="http://schemas.microsoft.com/office/drawing/2014/main" id="{8DB7C56C-9A0B-42A5-B1CF-B44B1A03BC54}"/>
              </a:ext>
            </a:extLst>
          </p:cNvPr>
          <p:cNvPicPr>
            <a:picLocks noChangeAspect="1"/>
          </p:cNvPicPr>
          <p:nvPr/>
        </p:nvPicPr>
        <p:blipFill>
          <a:blip r:embed="rId5"/>
          <a:stretch>
            <a:fillRect/>
          </a:stretch>
        </p:blipFill>
        <p:spPr>
          <a:xfrm>
            <a:off x="782320" y="3835427"/>
            <a:ext cx="3444539" cy="2292295"/>
          </a:xfrm>
          <a:prstGeom prst="rect">
            <a:avLst/>
          </a:prstGeom>
        </p:spPr>
      </p:pic>
    </p:spTree>
    <p:extLst>
      <p:ext uri="{BB962C8B-B14F-4D97-AF65-F5344CB8AC3E}">
        <p14:creationId xmlns:p14="http://schemas.microsoft.com/office/powerpoint/2010/main" val="368569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And also with you.</a:t>
            </a:r>
          </a:p>
          <a:p>
            <a:pPr>
              <a:lnSpc>
                <a:spcPct val="120000"/>
              </a:lnSpc>
              <a:spcBef>
                <a:spcPts val="0"/>
              </a:spcBef>
              <a:spcAft>
                <a:spcPts val="0"/>
              </a:spcAft>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     Pupils: It is good to be here together</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dirty="0">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and to show a bit of heaven to everyone we meet.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the whole of the day.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As we share peace with each other.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latin typeface="Century Gothic" panose="020B0502020202020204" pitchFamily="34" charset="0"/>
                <a:cs typeface="Segoe UI" panose="020B0502040204020203" pitchFamily="34" charset="0"/>
              </a:rPr>
              <a:t>And our hands towards serving those in need. </a:t>
            </a:r>
            <a:r>
              <a:rPr lang="en-GB" sz="16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The Lord bless us and watch over us, he is kind and helps us to show peace. </a:t>
            </a: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1B43B47-F66A-467C-8F42-E10EA6A0C98A}"/>
              </a:ext>
            </a:extLst>
          </p:cNvPr>
          <p:cNvPicPr>
            <a:picLocks noChangeAspect="1"/>
          </p:cNvPicPr>
          <p:nvPr/>
        </p:nvPicPr>
        <p:blipFill>
          <a:blip r:embed="rId2"/>
          <a:stretch>
            <a:fillRect/>
          </a:stretch>
        </p:blipFill>
        <p:spPr>
          <a:xfrm>
            <a:off x="988874" y="1208531"/>
            <a:ext cx="6403383" cy="4735069"/>
          </a:xfrm>
          <a:prstGeom prst="rect">
            <a:avLst/>
          </a:prstGeom>
        </p:spPr>
      </p:pic>
      <p:sp>
        <p:nvSpPr>
          <p:cNvPr id="26" name="Rectangle 25">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353019" y="2705152"/>
            <a:ext cx="3081576" cy="2085869"/>
          </a:xfrm>
        </p:spPr>
        <p:txBody>
          <a:bodyPr>
            <a:normAutofit fontScale="90000"/>
          </a:bodyPr>
          <a:lstStyle/>
          <a:p>
            <a:r>
              <a:rPr lang="en-GB" b="1" dirty="0">
                <a:solidFill>
                  <a:srgbClr val="FFFFFF"/>
                </a:solidFill>
                <a:latin typeface="Century Gothic" panose="020B0502020202020204" pitchFamily="34" charset="0"/>
              </a:rPr>
              <a:t>Hidden Treasure</a:t>
            </a:r>
            <a:br>
              <a:rPr lang="en-GB" b="1" dirty="0">
                <a:solidFill>
                  <a:srgbClr val="FFFFFF"/>
                </a:solidFill>
                <a:latin typeface="Century Gothic" panose="020B0502020202020204" pitchFamily="34" charset="0"/>
              </a:rPr>
            </a:br>
            <a:br>
              <a:rPr lang="en-GB" b="1" dirty="0">
                <a:solidFill>
                  <a:srgbClr val="FFFFFF"/>
                </a:solidFill>
                <a:latin typeface="Century Gothic" panose="020B0502020202020204" pitchFamily="34" charset="0"/>
              </a:rPr>
            </a:br>
            <a:r>
              <a:rPr lang="en-GB" b="1" dirty="0">
                <a:solidFill>
                  <a:srgbClr val="FFFFFF"/>
                </a:solidFill>
                <a:latin typeface="Century Gothic" panose="020B0502020202020204" pitchFamily="34" charset="0"/>
              </a:rPr>
              <a:t>Matthew 13:</a:t>
            </a:r>
            <a:br>
              <a:rPr lang="en-GB" b="1" dirty="0">
                <a:solidFill>
                  <a:srgbClr val="FFFFFF"/>
                </a:solidFill>
                <a:latin typeface="Century Gothic" panose="020B0502020202020204" pitchFamily="34" charset="0"/>
              </a:rPr>
            </a:br>
            <a:r>
              <a:rPr lang="en-GB" b="1" dirty="0">
                <a:solidFill>
                  <a:srgbClr val="FFFFFF"/>
                </a:solidFill>
                <a:latin typeface="Century Gothic" panose="020B0502020202020204" pitchFamily="34" charset="0"/>
              </a:rPr>
              <a:t>44-46</a:t>
            </a:r>
          </a:p>
        </p:txBody>
      </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1">
            <a:extLst>
              <a:ext uri="{FF2B5EF4-FFF2-40B4-BE49-F238E27FC236}">
                <a16:creationId xmlns:a16="http://schemas.microsoft.com/office/drawing/2014/main" id="{B3EDCB24-1811-4B2D-8F3B-D7C69DC17EED}"/>
              </a:ext>
            </a:extLst>
          </p:cNvPr>
          <p:cNvPicPr>
            <a:picLocks noGrp="1" noChangeAspect="1"/>
          </p:cNvPicPr>
          <p:nvPr>
            <p:ph idx="1"/>
          </p:nvPr>
        </p:nvPicPr>
        <p:blipFill>
          <a:blip r:embed="rId2"/>
          <a:stretch>
            <a:fillRect/>
          </a:stretch>
        </p:blipFill>
        <p:spPr>
          <a:xfrm>
            <a:off x="1023296" y="1208531"/>
            <a:ext cx="6334539" cy="4735069"/>
          </a:xfrm>
          <a:prstGeom prst="rect">
            <a:avLst/>
          </a:prstGeom>
        </p:spPr>
      </p:pic>
      <p:sp>
        <p:nvSpPr>
          <p:cNvPr id="27" name="Rectangle 26">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265453" y="2251432"/>
            <a:ext cx="3081576" cy="2085869"/>
          </a:xfrm>
        </p:spPr>
        <p:txBody>
          <a:bodyPr vert="horz" lIns="91440" tIns="45720" rIns="91440" bIns="45720" rtlCol="0" anchor="b">
            <a:normAutofit fontScale="90000"/>
          </a:bodyPr>
          <a:lstStyle/>
          <a:p>
            <a:pPr>
              <a:lnSpc>
                <a:spcPct val="90000"/>
              </a:lnSpc>
            </a:pPr>
            <a:r>
              <a:rPr lang="en-US" sz="2400" dirty="0">
                <a:solidFill>
                  <a:srgbClr val="FFFFFF"/>
                </a:solidFill>
              </a:rPr>
              <a:t>Classroom Worship </a:t>
            </a:r>
            <a:br>
              <a:rPr lang="en-US" sz="2400" dirty="0">
                <a:solidFill>
                  <a:srgbClr val="FFFFFF"/>
                </a:solidFill>
              </a:rPr>
            </a:br>
            <a:br>
              <a:rPr lang="en-US" sz="2400" dirty="0">
                <a:solidFill>
                  <a:srgbClr val="FFFFFF"/>
                </a:solidFill>
              </a:rPr>
            </a:br>
            <a:r>
              <a:rPr lang="en-US" sz="2400" dirty="0">
                <a:solidFill>
                  <a:srgbClr val="FFFFFF"/>
                </a:solidFill>
              </a:rPr>
              <a:t>Reflection Space</a:t>
            </a:r>
            <a:br>
              <a:rPr lang="en-US" sz="1700" dirty="0">
                <a:solidFill>
                  <a:srgbClr val="FFFFFF"/>
                </a:solidFill>
              </a:rPr>
            </a:br>
            <a:br>
              <a:rPr lang="en-US" sz="1700" dirty="0">
                <a:solidFill>
                  <a:srgbClr val="FFFFFF"/>
                </a:solidFill>
              </a:rPr>
            </a:br>
            <a:br>
              <a:rPr lang="en-US" sz="1700" dirty="0">
                <a:solidFill>
                  <a:srgbClr val="FFFFFF"/>
                </a:solidFill>
              </a:rPr>
            </a:br>
            <a:br>
              <a:rPr lang="en-US" sz="1700" dirty="0">
                <a:solidFill>
                  <a:srgbClr val="FFFFFF"/>
                </a:solidFill>
              </a:rPr>
            </a:br>
            <a:br>
              <a:rPr lang="en-US" sz="1700" dirty="0">
                <a:solidFill>
                  <a:srgbClr val="FFFFFF"/>
                </a:solidFill>
              </a:rPr>
            </a:br>
            <a:endParaRPr lang="en-US" sz="1700" dirty="0">
              <a:solidFill>
                <a:srgbClr val="FFFFFF"/>
              </a:solidFill>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br>
              <a:rPr lang="en-GB" sz="2000" b="1" dirty="0">
                <a:solidFill>
                  <a:srgbClr val="FFFFFF"/>
                </a:solidFill>
                <a:latin typeface="Segoe UI" panose="020B0502040204020203" pitchFamily="34" charset="0"/>
                <a:cs typeface="Segoe UI" panose="020B0502040204020203"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5" name="TextBox 4">
            <a:extLst>
              <a:ext uri="{FF2B5EF4-FFF2-40B4-BE49-F238E27FC236}">
                <a16:creationId xmlns:a16="http://schemas.microsoft.com/office/drawing/2014/main" id="{32D7A9F9-C977-4D70-A1CD-A685F1E8EF28}"/>
              </a:ext>
            </a:extLst>
          </p:cNvPr>
          <p:cNvSpPr txBox="1"/>
          <p:nvPr/>
        </p:nvSpPr>
        <p:spPr>
          <a:xfrm>
            <a:off x="5065160" y="485678"/>
            <a:ext cx="6739847" cy="6555641"/>
          </a:xfrm>
          <a:prstGeom prst="rect">
            <a:avLst/>
          </a:prstGeom>
          <a:noFill/>
        </p:spPr>
        <p:txBody>
          <a:bodyPr wrap="square" rtlCol="0">
            <a:spAutoFit/>
          </a:bodyPr>
          <a:lstStyle/>
          <a:p>
            <a:r>
              <a:rPr lang="en-GB" sz="2800" b="1" dirty="0">
                <a:latin typeface="Century Gothic" panose="020B0502020202020204" pitchFamily="34" charset="0"/>
              </a:rPr>
              <a:t>Equipment</a:t>
            </a:r>
            <a:r>
              <a:rPr lang="en-GB" sz="2800" dirty="0">
                <a:latin typeface="Century Gothic" panose="020B0502020202020204" pitchFamily="34" charset="0"/>
              </a:rPr>
              <a:t>:</a:t>
            </a:r>
          </a:p>
          <a:p>
            <a:r>
              <a:rPr lang="en-GB" sz="2800" dirty="0">
                <a:latin typeface="Century Gothic" panose="020B0502020202020204" pitchFamily="34" charset="0"/>
              </a:rPr>
              <a:t>A box made to look like a treasure chest or picture of a treasure chest</a:t>
            </a:r>
          </a:p>
          <a:p>
            <a:endParaRPr lang="en-GB" sz="2800" dirty="0">
              <a:latin typeface="Century Gothic" panose="020B0502020202020204" pitchFamily="34" charset="0"/>
            </a:endParaRPr>
          </a:p>
          <a:p>
            <a:r>
              <a:rPr lang="en-GB" sz="2800" dirty="0">
                <a:latin typeface="Century Gothic" panose="020B0502020202020204" pitchFamily="34" charset="0"/>
              </a:rPr>
              <a:t>Printed prayer cards </a:t>
            </a:r>
          </a:p>
          <a:p>
            <a:endParaRPr lang="en-GB" sz="2800" dirty="0">
              <a:latin typeface="Century Gothic" panose="020B0502020202020204" pitchFamily="34" charset="0"/>
            </a:endParaRPr>
          </a:p>
          <a:p>
            <a:r>
              <a:rPr lang="en-GB" sz="2800" dirty="0">
                <a:latin typeface="Century Gothic" panose="020B0502020202020204" pitchFamily="34" charset="0"/>
              </a:rPr>
              <a:t>Printed reflection instructions</a:t>
            </a:r>
          </a:p>
          <a:p>
            <a:endParaRPr lang="en-GB" sz="2800" dirty="0">
              <a:latin typeface="Century Gothic" panose="020B0502020202020204" pitchFamily="34" charset="0"/>
            </a:endParaRPr>
          </a:p>
          <a:p>
            <a:r>
              <a:rPr lang="en-GB" sz="2800" b="1" dirty="0">
                <a:latin typeface="Century Gothic" panose="020B0502020202020204" pitchFamily="34" charset="0"/>
              </a:rPr>
              <a:t>Focus:</a:t>
            </a:r>
          </a:p>
          <a:p>
            <a:r>
              <a:rPr lang="en-GB" sz="2800" dirty="0">
                <a:latin typeface="Century Gothic" panose="020B0502020202020204" pitchFamily="34" charset="0"/>
              </a:rPr>
              <a:t>The aim of this station is to help the pupils to think about the things that are really valuable and what is worth investing our time and effort into. </a:t>
            </a:r>
            <a:endParaRPr lang="en-GB" sz="2800" b="1" dirty="0">
              <a:latin typeface="Century Gothic" panose="020B0502020202020204" pitchFamily="34" charset="0"/>
            </a:endParaRPr>
          </a:p>
          <a:p>
            <a:endParaRPr lang="en-GB" sz="2800" dirty="0"/>
          </a:p>
          <a:p>
            <a:endParaRPr lang="en-GB" sz="2800" dirty="0"/>
          </a:p>
        </p:txBody>
      </p:sp>
      <p:graphicFrame>
        <p:nvGraphicFramePr>
          <p:cNvPr id="6" name="Object 5">
            <a:extLst>
              <a:ext uri="{FF2B5EF4-FFF2-40B4-BE49-F238E27FC236}">
                <a16:creationId xmlns:a16="http://schemas.microsoft.com/office/drawing/2014/main" id="{1D9A2343-5896-4635-8116-71D441273CF0}"/>
              </a:ext>
            </a:extLst>
          </p:cNvPr>
          <p:cNvGraphicFramePr>
            <a:graphicFrameLocks noChangeAspect="1"/>
          </p:cNvGraphicFramePr>
          <p:nvPr>
            <p:extLst>
              <p:ext uri="{D42A27DB-BD31-4B8C-83A1-F6EECF244321}">
                <p14:modId xmlns:p14="http://schemas.microsoft.com/office/powerpoint/2010/main" val="1931879235"/>
              </p:ext>
            </p:extLst>
          </p:nvPr>
        </p:nvGraphicFramePr>
        <p:xfrm>
          <a:off x="9717641" y="2470837"/>
          <a:ext cx="914400" cy="806450"/>
        </p:xfrm>
        <a:graphic>
          <a:graphicData uri="http://schemas.openxmlformats.org/presentationml/2006/ole">
            <mc:AlternateContent xmlns:mc="http://schemas.openxmlformats.org/markup-compatibility/2006">
              <mc:Choice xmlns:v="urn:schemas-microsoft-com:vml" Requires="v">
                <p:oleObj name="Document" showAsIcon="1" r:id="rId2" imgW="914400" imgH="806400" progId="Word.Document.12">
                  <p:embed/>
                </p:oleObj>
              </mc:Choice>
              <mc:Fallback>
                <p:oleObj name="Document" showAsIcon="1" r:id="rId2" imgW="914400" imgH="806400" progId="Word.Document.12">
                  <p:embed/>
                  <p:pic>
                    <p:nvPicPr>
                      <p:cNvPr id="0" name=""/>
                      <p:cNvPicPr/>
                      <p:nvPr/>
                    </p:nvPicPr>
                    <p:blipFill>
                      <a:blip r:embed="rId3"/>
                      <a:stretch>
                        <a:fillRect/>
                      </a:stretch>
                    </p:blipFill>
                    <p:spPr>
                      <a:xfrm>
                        <a:off x="9717641" y="2470837"/>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227259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br>
              <a:rPr lang="en-GB" sz="2000" b="1" dirty="0">
                <a:solidFill>
                  <a:srgbClr val="FFFFFF"/>
                </a:solidFill>
                <a:latin typeface="Segoe UI" panose="020B0502040204020203" pitchFamily="34" charset="0"/>
                <a:cs typeface="Segoe UI" panose="020B0502040204020203"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graphicFrame>
        <p:nvGraphicFramePr>
          <p:cNvPr id="6" name="Object 5">
            <a:extLst>
              <a:ext uri="{FF2B5EF4-FFF2-40B4-BE49-F238E27FC236}">
                <a16:creationId xmlns:a16="http://schemas.microsoft.com/office/drawing/2014/main" id="{1D9A2343-5896-4635-8116-71D441273CF0}"/>
              </a:ext>
            </a:extLst>
          </p:cNvPr>
          <p:cNvGraphicFramePr>
            <a:graphicFrameLocks noChangeAspect="1"/>
          </p:cNvGraphicFramePr>
          <p:nvPr>
            <p:extLst>
              <p:ext uri="{D42A27DB-BD31-4B8C-83A1-F6EECF244321}">
                <p14:modId xmlns:p14="http://schemas.microsoft.com/office/powerpoint/2010/main" val="2003485264"/>
              </p:ext>
            </p:extLst>
          </p:nvPr>
        </p:nvGraphicFramePr>
        <p:xfrm>
          <a:off x="10791723" y="4987328"/>
          <a:ext cx="914400" cy="806450"/>
        </p:xfrm>
        <a:graphic>
          <a:graphicData uri="http://schemas.openxmlformats.org/presentationml/2006/ole">
            <mc:AlternateContent xmlns:mc="http://schemas.openxmlformats.org/markup-compatibility/2006">
              <mc:Choice xmlns:v="urn:schemas-microsoft-com:vml" Requires="v">
                <p:oleObj name="Document" showAsIcon="1" r:id="rId2" imgW="914400" imgH="806400" progId="Word.Document.12">
                  <p:embed/>
                </p:oleObj>
              </mc:Choice>
              <mc:Fallback>
                <p:oleObj name="Document" showAsIcon="1" r:id="rId2" imgW="914400" imgH="806400" progId="Word.Document.12">
                  <p:embed/>
                  <p:pic>
                    <p:nvPicPr>
                      <p:cNvPr id="6" name="Object 5">
                        <a:extLst>
                          <a:ext uri="{FF2B5EF4-FFF2-40B4-BE49-F238E27FC236}">
                            <a16:creationId xmlns:a16="http://schemas.microsoft.com/office/drawing/2014/main" id="{1D9A2343-5896-4635-8116-71D441273CF0}"/>
                          </a:ext>
                        </a:extLst>
                      </p:cNvPr>
                      <p:cNvPicPr/>
                      <p:nvPr/>
                    </p:nvPicPr>
                    <p:blipFill>
                      <a:blip r:embed="rId3"/>
                      <a:stretch>
                        <a:fillRect/>
                      </a:stretch>
                    </p:blipFill>
                    <p:spPr>
                      <a:xfrm>
                        <a:off x="10791723" y="4987328"/>
                        <a:ext cx="914400" cy="8064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A8164B5-C7E7-4F4A-9E00-6386E9C6BDB8}"/>
              </a:ext>
            </a:extLst>
          </p:cNvPr>
          <p:cNvGraphicFramePr>
            <a:graphicFrameLocks noChangeAspect="1"/>
          </p:cNvGraphicFramePr>
          <p:nvPr>
            <p:extLst>
              <p:ext uri="{D42A27DB-BD31-4B8C-83A1-F6EECF244321}">
                <p14:modId xmlns:p14="http://schemas.microsoft.com/office/powerpoint/2010/main" val="1755078109"/>
              </p:ext>
            </p:extLst>
          </p:nvPr>
        </p:nvGraphicFramePr>
        <p:xfrm>
          <a:off x="5381404" y="485678"/>
          <a:ext cx="5195543" cy="5873595"/>
        </p:xfrm>
        <a:graphic>
          <a:graphicData uri="http://schemas.openxmlformats.org/presentationml/2006/ole">
            <mc:AlternateContent xmlns:mc="http://schemas.openxmlformats.org/markup-compatibility/2006">
              <mc:Choice xmlns:v="urn:schemas-microsoft-com:vml" Requires="v">
                <p:oleObj name="Document" r:id="rId4" imgW="6880080" imgH="7778862" progId="Word.Document.12">
                  <p:embed/>
                </p:oleObj>
              </mc:Choice>
              <mc:Fallback>
                <p:oleObj name="Document" r:id="rId4" imgW="6880080" imgH="7778862" progId="Word.Document.12">
                  <p:embed/>
                  <p:pic>
                    <p:nvPicPr>
                      <p:cNvPr id="7" name="Object 6">
                        <a:extLst>
                          <a:ext uri="{FF2B5EF4-FFF2-40B4-BE49-F238E27FC236}">
                            <a16:creationId xmlns:a16="http://schemas.microsoft.com/office/drawing/2014/main" id="{DA8164B5-C7E7-4F4A-9E00-6386E9C6BDB8}"/>
                          </a:ext>
                        </a:extLst>
                      </p:cNvPr>
                      <p:cNvPicPr/>
                      <p:nvPr/>
                    </p:nvPicPr>
                    <p:blipFill>
                      <a:blip r:embed="rId5"/>
                      <a:stretch>
                        <a:fillRect/>
                      </a:stretch>
                    </p:blipFill>
                    <p:spPr>
                      <a:xfrm>
                        <a:off x="5381404" y="485678"/>
                        <a:ext cx="5195543" cy="5873595"/>
                      </a:xfrm>
                      <a:prstGeom prst="rect">
                        <a:avLst/>
                      </a:prstGeom>
                    </p:spPr>
                  </p:pic>
                </p:oleObj>
              </mc:Fallback>
            </mc:AlternateContent>
          </a:graphicData>
        </a:graphic>
      </p:graphicFrame>
    </p:spTree>
    <p:extLst>
      <p:ext uri="{BB962C8B-B14F-4D97-AF65-F5344CB8AC3E}">
        <p14:creationId xmlns:p14="http://schemas.microsoft.com/office/powerpoint/2010/main" val="203043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9A2A2AF2-8939-456F-900E-31A61F73037E}"/>
              </a:ext>
            </a:extLst>
          </p:cNvPr>
          <p:cNvPicPr>
            <a:picLocks noChangeAspect="1"/>
          </p:cNvPicPr>
          <p:nvPr/>
        </p:nvPicPr>
        <p:blipFill rotWithShape="1">
          <a:blip r:embed="rId2"/>
          <a:srcRect t="25421" r="-1" b="6099"/>
          <a:stretch/>
        </p:blipFill>
        <p:spPr>
          <a:xfrm>
            <a:off x="446532" y="599724"/>
            <a:ext cx="11292143" cy="5200321"/>
          </a:xfrm>
          <a:prstGeom prst="rect">
            <a:avLst/>
          </a:prstGeom>
        </p:spPr>
      </p:pic>
      <p:sp>
        <p:nvSpPr>
          <p:cNvPr id="44" name="Rectangle 43">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a:extLst>
              <a:ext uri="{FF2B5EF4-FFF2-40B4-BE49-F238E27FC236}">
                <a16:creationId xmlns:a16="http://schemas.microsoft.com/office/drawing/2014/main" id="{6068FAA4-730D-4C7A-8F7A-AC840E035CFA}"/>
              </a:ext>
            </a:extLst>
          </p:cNvPr>
          <p:cNvPicPr>
            <a:picLocks noChangeAspect="1"/>
          </p:cNvPicPr>
          <p:nvPr/>
        </p:nvPicPr>
        <p:blipFill>
          <a:blip r:embed="rId3"/>
          <a:stretch>
            <a:fillRect/>
          </a:stretch>
        </p:blipFill>
        <p:spPr>
          <a:xfrm>
            <a:off x="11441488" y="5873675"/>
            <a:ext cx="603556" cy="847417"/>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C4D2E8-5882-4889-920C-E76C62E834E9}"/>
              </a:ext>
            </a:extLst>
          </p:cNvPr>
          <p:cNvPicPr>
            <a:picLocks noChangeAspect="1"/>
          </p:cNvPicPr>
          <p:nvPr/>
        </p:nvPicPr>
        <p:blipFill>
          <a:blip r:embed="rId2"/>
          <a:stretch>
            <a:fillRect/>
          </a:stretch>
        </p:blipFill>
        <p:spPr>
          <a:xfrm>
            <a:off x="1048541" y="3600956"/>
            <a:ext cx="4755292" cy="2798307"/>
          </a:xfrm>
          <a:prstGeom prst="rect">
            <a:avLst/>
          </a:prstGeom>
        </p:spPr>
      </p:pic>
      <p:pic>
        <p:nvPicPr>
          <p:cNvPr id="6" name="Picture 5">
            <a:extLst>
              <a:ext uri="{FF2B5EF4-FFF2-40B4-BE49-F238E27FC236}">
                <a16:creationId xmlns:a16="http://schemas.microsoft.com/office/drawing/2014/main" id="{E5BB8093-4807-44A3-9DD1-4BC81A4F7A93}"/>
              </a:ext>
            </a:extLst>
          </p:cNvPr>
          <p:cNvPicPr>
            <a:picLocks noChangeAspect="1"/>
          </p:cNvPicPr>
          <p:nvPr/>
        </p:nvPicPr>
        <p:blipFill>
          <a:blip r:embed="rId2"/>
          <a:stretch>
            <a:fillRect/>
          </a:stretch>
        </p:blipFill>
        <p:spPr>
          <a:xfrm>
            <a:off x="6388168" y="3602968"/>
            <a:ext cx="4755292" cy="2798307"/>
          </a:xfrm>
          <a:prstGeom prst="rect">
            <a:avLst/>
          </a:prstGeom>
        </p:spPr>
      </p:pic>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21679" y="3678977"/>
            <a:ext cx="4410074"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talk about today?</a:t>
            </a:r>
          </a:p>
        </p:txBody>
      </p:sp>
      <p:sp>
        <p:nvSpPr>
          <p:cNvPr id="17" name="TextBox 16">
            <a:extLst>
              <a:ext uri="{FF2B5EF4-FFF2-40B4-BE49-F238E27FC236}">
                <a16:creationId xmlns:a16="http://schemas.microsoft.com/office/drawing/2014/main" id="{D7ADC6E6-9AFE-4FFB-954C-364BAC172515}"/>
              </a:ext>
            </a:extLst>
          </p:cNvPr>
          <p:cNvSpPr txBox="1"/>
          <p:nvPr/>
        </p:nvSpPr>
        <p:spPr>
          <a:xfrm>
            <a:off x="6675151" y="3602968"/>
            <a:ext cx="4152899" cy="2677656"/>
          </a:xfrm>
          <a:prstGeom prst="rect">
            <a:avLst/>
          </a:prstGeom>
          <a:noFill/>
        </p:spPr>
        <p:txBody>
          <a:bodyPr wrap="square">
            <a:spAutoFit/>
          </a:bodyP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pic>
        <p:nvPicPr>
          <p:cNvPr id="5" name="Picture 4">
            <a:extLst>
              <a:ext uri="{FF2B5EF4-FFF2-40B4-BE49-F238E27FC236}">
                <a16:creationId xmlns:a16="http://schemas.microsoft.com/office/drawing/2014/main" id="{0C5B0233-F0F3-4255-8BF7-C0C7AC1228ED}"/>
              </a:ext>
            </a:extLst>
          </p:cNvPr>
          <p:cNvPicPr>
            <a:picLocks noChangeAspect="1"/>
          </p:cNvPicPr>
          <p:nvPr/>
        </p:nvPicPr>
        <p:blipFill>
          <a:blip r:embed="rId4"/>
          <a:stretch>
            <a:fillRect/>
          </a:stretch>
        </p:blipFill>
        <p:spPr>
          <a:xfrm>
            <a:off x="729713" y="882071"/>
            <a:ext cx="5159231" cy="2546929"/>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Matthew 13:44-46</a:t>
            </a:r>
            <a:endParaRPr lang="en-GB" sz="1800" dirty="0">
              <a:latin typeface="Century Gothic" panose="020B0502020202020204" pitchFamily="34" charset="0"/>
              <a:cs typeface="Segoe UI" panose="020B0502040204020203" pitchFamily="34" charset="0"/>
            </a:endParaRPr>
          </a:p>
        </p:txBody>
      </p:sp>
      <p:sp>
        <p:nvSpPr>
          <p:cNvPr id="5" name="TextBox 4">
            <a:extLst>
              <a:ext uri="{FF2B5EF4-FFF2-40B4-BE49-F238E27FC236}">
                <a16:creationId xmlns:a16="http://schemas.microsoft.com/office/drawing/2014/main" id="{F83EDEA9-52BE-4C2D-B0DD-DD9BAAC98700}"/>
              </a:ext>
            </a:extLst>
          </p:cNvPr>
          <p:cNvSpPr txBox="1"/>
          <p:nvPr/>
        </p:nvSpPr>
        <p:spPr>
          <a:xfrm>
            <a:off x="410965" y="2277405"/>
            <a:ext cx="11548153" cy="3970318"/>
          </a:xfrm>
          <a:prstGeom prst="rect">
            <a:avLst/>
          </a:prstGeom>
          <a:noFill/>
        </p:spPr>
        <p:txBody>
          <a:bodyPr wrap="square">
            <a:spAutoFit/>
          </a:bodyPr>
          <a:lstStyle/>
          <a:p>
            <a:r>
              <a:rPr lang="en-GB" sz="2800" b="1" dirty="0">
                <a:latin typeface="Century Gothic" panose="020B0502020202020204" pitchFamily="34" charset="0"/>
              </a:rPr>
              <a:t>The parables of the hidden treasure and the pearl</a:t>
            </a:r>
          </a:p>
          <a:p>
            <a:endParaRPr lang="en-GB" sz="2800" b="1" dirty="0">
              <a:latin typeface="Century Gothic" panose="020B0502020202020204" pitchFamily="34" charset="0"/>
            </a:endParaRPr>
          </a:p>
          <a:p>
            <a:r>
              <a:rPr lang="en-GB" sz="2800" dirty="0">
                <a:latin typeface="Century Gothic" panose="020B0502020202020204" pitchFamily="34" charset="0"/>
              </a:rPr>
              <a:t>44 ‘The kingdom of heaven is like treasure hidden in a field. When a man found it, he hid it again, and then in his joy went and sold all he had and bought that field.</a:t>
            </a:r>
          </a:p>
          <a:p>
            <a:endParaRPr lang="en-GB" sz="2800" dirty="0">
              <a:latin typeface="Century Gothic" panose="020B0502020202020204" pitchFamily="34" charset="0"/>
            </a:endParaRPr>
          </a:p>
          <a:p>
            <a:r>
              <a:rPr lang="en-GB" sz="2800" dirty="0">
                <a:latin typeface="Century Gothic" panose="020B0502020202020204" pitchFamily="34" charset="0"/>
              </a:rPr>
              <a:t>45 ‘Again, the kingdom of heaven is like a merchant looking for fine pearls. 46 When he found one of great value, he went away and sold everything he had and bought it.</a:t>
            </a:r>
          </a:p>
        </p:txBody>
      </p:sp>
    </p:spTree>
    <p:extLst>
      <p:ext uri="{BB962C8B-B14F-4D97-AF65-F5344CB8AC3E}">
        <p14:creationId xmlns:p14="http://schemas.microsoft.com/office/powerpoint/2010/main" val="3512624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3231654"/>
          </a:xfrm>
          <a:prstGeom prst="rect">
            <a:avLst/>
          </a:prstGeom>
          <a:noFill/>
        </p:spPr>
        <p:txBody>
          <a:bodyPr wrap="square" rtlCol="0">
            <a:spAutoFit/>
          </a:bodyPr>
          <a:lstStyle/>
          <a:p>
            <a:pPr algn="ctr"/>
            <a:r>
              <a:rPr lang="en-GB" sz="4400" b="1" dirty="0">
                <a:latin typeface="Century Gothic" panose="020B0502020202020204" pitchFamily="34" charset="0"/>
              </a:rPr>
              <a:t>How do you feel about these parables?</a:t>
            </a:r>
          </a:p>
          <a:p>
            <a:pPr algn="ctr"/>
            <a:endParaRPr lang="en-GB" sz="4400" b="1" dirty="0">
              <a:latin typeface="Century Gothic" panose="020B0502020202020204" pitchFamily="34" charset="0"/>
            </a:endParaRPr>
          </a:p>
          <a:p>
            <a:pPr algn="ctr"/>
            <a:r>
              <a:rPr lang="en-GB" sz="3600" b="1" dirty="0">
                <a:latin typeface="Century Gothic" panose="020B0502020202020204" pitchFamily="34" charset="0"/>
              </a:rPr>
              <a:t>What is the most valuable thing in your life?</a:t>
            </a:r>
          </a:p>
          <a:p>
            <a:pPr algn="ctr"/>
            <a:r>
              <a:rPr lang="en-GB" sz="3600" b="1" dirty="0">
                <a:latin typeface="Century Gothic" panose="020B0502020202020204" pitchFamily="34" charset="0"/>
              </a:rPr>
              <a:t>How do you measure what is valuable?</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270642"/>
            <a:ext cx="1149217" cy="1485857"/>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13:44-46</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289355" y="2090943"/>
            <a:ext cx="4769081"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311847" y="5788936"/>
            <a:ext cx="844822" cy="1069064"/>
          </a:xfrm>
          <a:prstGeom prst="rect">
            <a:avLst/>
          </a:prstGeom>
        </p:spPr>
      </p:pic>
      <p:sp>
        <p:nvSpPr>
          <p:cNvPr id="5" name="TextBox 4">
            <a:extLst>
              <a:ext uri="{FF2B5EF4-FFF2-40B4-BE49-F238E27FC236}">
                <a16:creationId xmlns:a16="http://schemas.microsoft.com/office/drawing/2014/main" id="{F1EDE529-2F34-4ECC-9FC4-6A1332CF662D}"/>
              </a:ext>
            </a:extLst>
          </p:cNvPr>
          <p:cNvSpPr txBox="1"/>
          <p:nvPr/>
        </p:nvSpPr>
        <p:spPr>
          <a:xfrm>
            <a:off x="7535837" y="2528467"/>
            <a:ext cx="4276115" cy="3477875"/>
          </a:xfrm>
          <a:prstGeom prst="rect">
            <a:avLst/>
          </a:prstGeom>
          <a:noFill/>
        </p:spPr>
        <p:txBody>
          <a:bodyPr wrap="square" rtlCol="0">
            <a:spAutoFit/>
          </a:bodyPr>
          <a:lstStyle/>
          <a:p>
            <a:r>
              <a:rPr lang="en-GB" sz="2000" dirty="0"/>
              <a:t>‘The kingdom of heaven is like treasure hidden in a field. When a man found it, he hid it again, and then in his joy went and sold all he had and bought that field.</a:t>
            </a:r>
          </a:p>
          <a:p>
            <a:endParaRPr lang="en-GB" sz="2000" dirty="0"/>
          </a:p>
          <a:p>
            <a:r>
              <a:rPr lang="en-GB" sz="2000" dirty="0"/>
              <a:t>‘Again, the kingdom of heaven is like a merchant looking for fine pearls. When he found one of great value, he went away and sold everything he had and bought it.</a:t>
            </a:r>
          </a:p>
        </p:txBody>
      </p:sp>
      <p:sp>
        <p:nvSpPr>
          <p:cNvPr id="4" name="Thought Bubble: Cloud 3">
            <a:extLst>
              <a:ext uri="{FF2B5EF4-FFF2-40B4-BE49-F238E27FC236}">
                <a16:creationId xmlns:a16="http://schemas.microsoft.com/office/drawing/2014/main" id="{33B797FB-4720-4445-AAD1-541AB568CCF0}"/>
              </a:ext>
            </a:extLst>
          </p:cNvPr>
          <p:cNvSpPr/>
          <p:nvPr/>
        </p:nvSpPr>
        <p:spPr>
          <a:xfrm>
            <a:off x="133563" y="2195709"/>
            <a:ext cx="7155789" cy="4352925"/>
          </a:xfrm>
          <a:prstGeom prst="cloudCallout">
            <a:avLst>
              <a:gd name="adj1" fmla="val -46390"/>
              <a:gd name="adj2" fmla="val 5471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dirty="0">
                <a:latin typeface="Century Gothic" panose="020B0502020202020204" pitchFamily="34" charset="0"/>
              </a:rPr>
              <a:t>Read through the two parables and then watch the beginning part of this film looking at the finding of the Stafford Hoard (about 8 minutes).</a:t>
            </a:r>
          </a:p>
          <a:p>
            <a:pPr algn="ctr"/>
            <a:r>
              <a:rPr lang="en-GB" dirty="0"/>
              <a:t> </a:t>
            </a:r>
            <a:r>
              <a:rPr lang="en-GB" b="1" dirty="0">
                <a:solidFill>
                  <a:srgbClr val="002060"/>
                </a:solidFill>
                <a:hlinkClick r:id="rId3">
                  <a:extLst>
                    <a:ext uri="{A12FA001-AC4F-418D-AE19-62706E023703}">
                      <ahyp:hlinkClr xmlns:ahyp="http://schemas.microsoft.com/office/drawing/2018/hyperlinkcolor" val="tx"/>
                    </a:ext>
                  </a:extLst>
                </a:hlinkClick>
              </a:rPr>
              <a:t>https://www.youtube.com/watch?v=6ofCNSfF3vM</a:t>
            </a:r>
            <a:endParaRPr lang="en-GB" b="1" dirty="0">
              <a:solidFill>
                <a:srgbClr val="002060"/>
              </a:solidFill>
            </a:endParaRPr>
          </a:p>
          <a:p>
            <a:pPr algn="ctr"/>
            <a:endParaRPr lang="en-GB" b="1" dirty="0">
              <a:solidFill>
                <a:srgbClr val="002060"/>
              </a:solidFill>
            </a:endParaRPr>
          </a:p>
          <a:p>
            <a:pPr algn="ctr"/>
            <a:r>
              <a:rPr lang="en-GB" b="1" dirty="0">
                <a:solidFill>
                  <a:srgbClr val="002060"/>
                </a:solidFill>
                <a:latin typeface="Century Gothic" panose="020B0502020202020204" pitchFamily="34" charset="0"/>
              </a:rPr>
              <a:t>What would it be like to find something so valuable? </a:t>
            </a:r>
          </a:p>
        </p:txBody>
      </p:sp>
    </p:spTree>
    <p:extLst>
      <p:ext uri="{BB962C8B-B14F-4D97-AF65-F5344CB8AC3E}">
        <p14:creationId xmlns:p14="http://schemas.microsoft.com/office/powerpoint/2010/main" val="290555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EB1FB4-3496-4378-B346-1528096826B9}"/>
              </a:ext>
            </a:extLst>
          </p:cNvPr>
          <p:cNvPicPr>
            <a:picLocks noChangeAspect="1"/>
          </p:cNvPicPr>
          <p:nvPr/>
        </p:nvPicPr>
        <p:blipFill>
          <a:blip r:embed="rId2"/>
          <a:stretch>
            <a:fillRect/>
          </a:stretch>
        </p:blipFill>
        <p:spPr>
          <a:xfrm>
            <a:off x="489423" y="2035709"/>
            <a:ext cx="7305251" cy="4365114"/>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sp>
        <p:nvSpPr>
          <p:cNvPr id="5" name="TextBox 4">
            <a:extLst>
              <a:ext uri="{FF2B5EF4-FFF2-40B4-BE49-F238E27FC236}">
                <a16:creationId xmlns:a16="http://schemas.microsoft.com/office/drawing/2014/main" id="{78E5DE41-005B-4BD4-B005-58C3CBBB1EC0}"/>
              </a:ext>
            </a:extLst>
          </p:cNvPr>
          <p:cNvSpPr txBox="1"/>
          <p:nvPr/>
        </p:nvSpPr>
        <p:spPr>
          <a:xfrm>
            <a:off x="667820" y="2307395"/>
            <a:ext cx="6709025" cy="4093428"/>
          </a:xfrm>
          <a:prstGeom prst="rect">
            <a:avLst/>
          </a:prstGeom>
          <a:noFill/>
        </p:spPr>
        <p:txBody>
          <a:bodyPr wrap="square" rtlCol="0">
            <a:spAutoFit/>
          </a:bodyPr>
          <a:lstStyle/>
          <a:p>
            <a:r>
              <a:rPr lang="en-GB" sz="1600" dirty="0">
                <a:latin typeface="Century Gothic" panose="020B0502020202020204" pitchFamily="34" charset="0"/>
              </a:rPr>
              <a:t>Money is important and let’s be honest it would be very exciting to find real hidden treasure </a:t>
            </a:r>
            <a:r>
              <a:rPr lang="en-GB" sz="1600" b="1" dirty="0">
                <a:latin typeface="Century Gothic" panose="020B0502020202020204" pitchFamily="34" charset="0"/>
              </a:rPr>
              <a:t>BUT </a:t>
            </a:r>
            <a:r>
              <a:rPr lang="en-GB" sz="1600" dirty="0">
                <a:latin typeface="Century Gothic" panose="020B0502020202020204" pitchFamily="34" charset="0"/>
              </a:rPr>
              <a:t>do you really think that the treasure Jesus was talking about was the gold and silver kind?</a:t>
            </a:r>
          </a:p>
          <a:p>
            <a:endParaRPr lang="en-GB" sz="1600" dirty="0">
              <a:latin typeface="Century Gothic" panose="020B0502020202020204" pitchFamily="34" charset="0"/>
            </a:endParaRPr>
          </a:p>
          <a:p>
            <a:r>
              <a:rPr lang="en-GB" sz="1600" dirty="0">
                <a:latin typeface="Century Gothic" panose="020B0502020202020204" pitchFamily="34" charset="0"/>
              </a:rPr>
              <a:t>What do you think the treasure is that Jesus was thinking about?</a:t>
            </a:r>
          </a:p>
          <a:p>
            <a:endParaRPr lang="en-GB" sz="1600" dirty="0"/>
          </a:p>
          <a:p>
            <a:r>
              <a:rPr lang="en-GB" sz="1600" dirty="0">
                <a:latin typeface="Century Gothic" panose="020B0502020202020204" pitchFamily="34" charset="0"/>
              </a:rPr>
              <a:t>This saying of Jesus may help you think about that:</a:t>
            </a:r>
          </a:p>
          <a:p>
            <a:pPr algn="ctr"/>
            <a:endParaRPr lang="en-GB" sz="1600" dirty="0"/>
          </a:p>
          <a:p>
            <a:pPr algn="ctr"/>
            <a:r>
              <a:rPr lang="en-GB" sz="1600" b="1" i="1" dirty="0">
                <a:latin typeface="Century Gothic" panose="020B0502020202020204" pitchFamily="34" charset="0"/>
              </a:rPr>
              <a:t>“Do not store up for yourselves treasures on earth, where moths and vermin destroy, and where thieves break in and steal.  But store up for yourselves treasures in heaven, where moths and vermin do not destroy, and where thieves do not break in and steal. For where your treasure is, there your heart will be also.”</a:t>
            </a:r>
          </a:p>
          <a:p>
            <a:endParaRPr lang="en-GB" sz="1600" dirty="0"/>
          </a:p>
          <a:p>
            <a:endParaRPr lang="en-GB" dirty="0"/>
          </a:p>
          <a:p>
            <a:endParaRPr lang="en-GB" dirty="0"/>
          </a:p>
        </p:txBody>
      </p:sp>
      <p:pic>
        <p:nvPicPr>
          <p:cNvPr id="3" name="Picture 2">
            <a:extLst>
              <a:ext uri="{FF2B5EF4-FFF2-40B4-BE49-F238E27FC236}">
                <a16:creationId xmlns:a16="http://schemas.microsoft.com/office/drawing/2014/main" id="{96321579-2B75-4AB1-B358-777D640F089E}"/>
              </a:ext>
            </a:extLst>
          </p:cNvPr>
          <p:cNvPicPr>
            <a:picLocks noChangeAspect="1"/>
          </p:cNvPicPr>
          <p:nvPr/>
        </p:nvPicPr>
        <p:blipFill>
          <a:blip r:embed="rId3"/>
          <a:stretch>
            <a:fillRect/>
          </a:stretch>
        </p:blipFill>
        <p:spPr>
          <a:xfrm>
            <a:off x="8092202" y="2560471"/>
            <a:ext cx="3935736" cy="3028672"/>
          </a:xfrm>
          <a:prstGeom prst="rect">
            <a:avLst/>
          </a:prstGeom>
        </p:spPr>
      </p:pic>
      <p:pic>
        <p:nvPicPr>
          <p:cNvPr id="8" name="Picture 7">
            <a:extLst>
              <a:ext uri="{FF2B5EF4-FFF2-40B4-BE49-F238E27FC236}">
                <a16:creationId xmlns:a16="http://schemas.microsoft.com/office/drawing/2014/main" id="{60F53A5A-A4C0-42AA-B31E-E86C61A30542}"/>
              </a:ext>
            </a:extLst>
          </p:cNvPr>
          <p:cNvPicPr>
            <a:picLocks noChangeAspect="1"/>
          </p:cNvPicPr>
          <p:nvPr/>
        </p:nvPicPr>
        <p:blipFill>
          <a:blip r:embed="rId4"/>
          <a:stretch>
            <a:fillRect/>
          </a:stretch>
        </p:blipFill>
        <p:spPr>
          <a:xfrm>
            <a:off x="11238525" y="5712432"/>
            <a:ext cx="789413" cy="1018719"/>
          </a:xfrm>
          <a:prstGeom prst="rect">
            <a:avLst/>
          </a:prstGeom>
        </p:spPr>
      </p:pic>
    </p:spTree>
    <p:extLst>
      <p:ext uri="{BB962C8B-B14F-4D97-AF65-F5344CB8AC3E}">
        <p14:creationId xmlns:p14="http://schemas.microsoft.com/office/powerpoint/2010/main" val="3397167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 – </a:t>
            </a:r>
            <a:br>
              <a:rPr lang="en-GB" b="1" dirty="0">
                <a:latin typeface="Century Gothic" panose="020B0502020202020204" pitchFamily="34" charset="0"/>
              </a:rPr>
            </a:br>
            <a:r>
              <a:rPr lang="en-GB" b="1" dirty="0">
                <a:latin typeface="Century Gothic" panose="020B0502020202020204" pitchFamily="34" charset="0"/>
              </a:rPr>
              <a:t>which of these means most to you?</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2"/>
          <a:stretch>
            <a:fillRect/>
          </a:stretch>
        </p:blipFill>
        <p:spPr>
          <a:xfrm>
            <a:off x="11371170" y="5845996"/>
            <a:ext cx="654483" cy="844594"/>
          </a:xfrm>
          <a:prstGeom prst="rect">
            <a:avLst/>
          </a:prstGeom>
        </p:spPr>
      </p:pic>
      <p:sp>
        <p:nvSpPr>
          <p:cNvPr id="5" name="TextBox 4">
            <a:extLst>
              <a:ext uri="{FF2B5EF4-FFF2-40B4-BE49-F238E27FC236}">
                <a16:creationId xmlns:a16="http://schemas.microsoft.com/office/drawing/2014/main" id="{78E5DE41-005B-4BD4-B005-58C3CBBB1EC0}"/>
              </a:ext>
            </a:extLst>
          </p:cNvPr>
          <p:cNvSpPr txBox="1"/>
          <p:nvPr/>
        </p:nvSpPr>
        <p:spPr>
          <a:xfrm>
            <a:off x="1616454" y="2424108"/>
            <a:ext cx="8448675" cy="923330"/>
          </a:xfrm>
          <a:prstGeom prst="rect">
            <a:avLst/>
          </a:prstGeom>
          <a:noFill/>
        </p:spPr>
        <p:txBody>
          <a:bodyPr wrap="square" rtlCol="0">
            <a:spAutoFit/>
          </a:bodyPr>
          <a:lstStyle/>
          <a:p>
            <a:endParaRPr lang="en-GB" dirty="0"/>
          </a:p>
          <a:p>
            <a:endParaRPr lang="en-GB" dirty="0"/>
          </a:p>
          <a:p>
            <a:endParaRPr lang="en-GB" dirty="0"/>
          </a:p>
        </p:txBody>
      </p:sp>
      <p:pic>
        <p:nvPicPr>
          <p:cNvPr id="3" name="Picture 2">
            <a:extLst>
              <a:ext uri="{FF2B5EF4-FFF2-40B4-BE49-F238E27FC236}">
                <a16:creationId xmlns:a16="http://schemas.microsoft.com/office/drawing/2014/main" id="{763DC487-A4E9-49E2-B930-0DDD80F0BC4C}"/>
              </a:ext>
            </a:extLst>
          </p:cNvPr>
          <p:cNvPicPr>
            <a:picLocks noChangeAspect="1"/>
          </p:cNvPicPr>
          <p:nvPr/>
        </p:nvPicPr>
        <p:blipFill>
          <a:blip r:embed="rId3"/>
          <a:stretch>
            <a:fillRect/>
          </a:stretch>
        </p:blipFill>
        <p:spPr>
          <a:xfrm>
            <a:off x="575894" y="2165008"/>
            <a:ext cx="2394205" cy="3806517"/>
          </a:xfrm>
          <a:prstGeom prst="rect">
            <a:avLst/>
          </a:prstGeom>
        </p:spPr>
      </p:pic>
      <p:pic>
        <p:nvPicPr>
          <p:cNvPr id="7" name="Picture 6">
            <a:extLst>
              <a:ext uri="{FF2B5EF4-FFF2-40B4-BE49-F238E27FC236}">
                <a16:creationId xmlns:a16="http://schemas.microsoft.com/office/drawing/2014/main" id="{59FDE214-168C-41F2-B0EF-D4B43D9B90CB}"/>
              </a:ext>
            </a:extLst>
          </p:cNvPr>
          <p:cNvPicPr>
            <a:picLocks noChangeAspect="1"/>
          </p:cNvPicPr>
          <p:nvPr/>
        </p:nvPicPr>
        <p:blipFill>
          <a:blip r:embed="rId4"/>
          <a:stretch>
            <a:fillRect/>
          </a:stretch>
        </p:blipFill>
        <p:spPr>
          <a:xfrm>
            <a:off x="3367890" y="2783703"/>
            <a:ext cx="4661124" cy="2610230"/>
          </a:xfrm>
          <a:prstGeom prst="rect">
            <a:avLst/>
          </a:prstGeom>
        </p:spPr>
      </p:pic>
      <p:pic>
        <p:nvPicPr>
          <p:cNvPr id="8" name="Picture 7">
            <a:extLst>
              <a:ext uri="{FF2B5EF4-FFF2-40B4-BE49-F238E27FC236}">
                <a16:creationId xmlns:a16="http://schemas.microsoft.com/office/drawing/2014/main" id="{C9ADA1C3-C4A0-4321-990E-905091CA643D}"/>
              </a:ext>
            </a:extLst>
          </p:cNvPr>
          <p:cNvPicPr>
            <a:picLocks noChangeAspect="1"/>
          </p:cNvPicPr>
          <p:nvPr/>
        </p:nvPicPr>
        <p:blipFill>
          <a:blip r:embed="rId5"/>
          <a:stretch>
            <a:fillRect/>
          </a:stretch>
        </p:blipFill>
        <p:spPr>
          <a:xfrm>
            <a:off x="8278648" y="2165008"/>
            <a:ext cx="3092522" cy="4162523"/>
          </a:xfrm>
          <a:prstGeom prst="rect">
            <a:avLst/>
          </a:prstGeom>
        </p:spPr>
      </p:pic>
    </p:spTree>
    <p:extLst>
      <p:ext uri="{BB962C8B-B14F-4D97-AF65-F5344CB8AC3E}">
        <p14:creationId xmlns:p14="http://schemas.microsoft.com/office/powerpoint/2010/main" val="3502601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1" y="766420"/>
            <a:ext cx="11029616" cy="988332"/>
          </a:xfrm>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Century Gothic" panose="020B0502020202020204" pitchFamily="34" charset="0"/>
              <a:cs typeface="Segoe UI" panose="020B0502040204020203" pitchFamily="34" charset="0"/>
            </a:endParaRPr>
          </a:p>
          <a:p>
            <a:pPr algn="ct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7" name="Rectangle 66">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68">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70">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73" name="Rectangle 72">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C3E97BA-2CEA-4FDD-B32A-67482AA2F748}"/>
              </a:ext>
            </a:extLst>
          </p:cNvPr>
          <p:cNvPicPr>
            <a:picLocks noChangeAspect="1"/>
          </p:cNvPicPr>
          <p:nvPr/>
        </p:nvPicPr>
        <p:blipFill rotWithShape="1">
          <a:blip r:embed="rId2"/>
          <a:srcRect l="1499" r="22468" b="7025"/>
          <a:stretch/>
        </p:blipFill>
        <p:spPr>
          <a:xfrm>
            <a:off x="20" y="10"/>
            <a:ext cx="12191980" cy="6857990"/>
          </a:xfrm>
          <a:prstGeom prst="rect">
            <a:avLst/>
          </a:prstGeom>
        </p:spPr>
      </p:pic>
      <p:grpSp>
        <p:nvGrpSpPr>
          <p:cNvPr id="75" name="Group 74">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6" name="Rectangle 75">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77" name="Rectangle 76">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4200" y="1006956"/>
            <a:ext cx="3412067" cy="1372177"/>
          </a:xfrm>
        </p:spPr>
        <p:txBody>
          <a:bodyPr vert="horz" lIns="91440" tIns="45720" rIns="91440" bIns="45720" rtlCol="0" anchor="ctr">
            <a:normAutofit/>
          </a:bodyPr>
          <a:lstStyle/>
          <a:p>
            <a:r>
              <a:rPr lang="en-US"/>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581193" y="2438399"/>
            <a:ext cx="3415074" cy="3564467"/>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hlinkClick r:id="rId3">
                <a:extLst>
                  <a:ext uri="{A12FA001-AC4F-418D-AE19-62706E023703}">
                    <ahyp:hlinkClr xmlns:ahyp="http://schemas.microsoft.com/office/drawing/2018/hyperlinkcolor" val="tx"/>
                  </a:ext>
                </a:extLst>
              </a:hlinkClick>
            </a:endParaRPr>
          </a:p>
          <a:p>
            <a:pPr>
              <a:spcBef>
                <a:spcPct val="20000"/>
              </a:spcBef>
              <a:spcAft>
                <a:spcPts val="600"/>
              </a:spcAft>
              <a:buClr>
                <a:schemeClr val="accent2"/>
              </a:buClr>
              <a:buSzPct val="92000"/>
              <a:buFont typeface="Wingdings 2" panose="05020102010507070707" pitchFamily="18" charset="2"/>
              <a:buChar char=""/>
            </a:pPr>
            <a:r>
              <a:rPr lang="en-US" b="1" dirty="0">
                <a:solidFill>
                  <a:schemeClr val="bg1"/>
                </a:solidFill>
              </a:rPr>
              <a:t>Remind people of the theme for the week and of the bible verse </a:t>
            </a:r>
          </a:p>
          <a:p>
            <a:pPr>
              <a:spcBef>
                <a:spcPct val="20000"/>
              </a:spcBef>
              <a:spcAft>
                <a:spcPts val="600"/>
              </a:spcAft>
              <a:buClr>
                <a:schemeClr val="accent2"/>
              </a:buClr>
              <a:buSzPct val="92000"/>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r>
              <a:rPr lang="en-US" b="1" dirty="0">
                <a:solidFill>
                  <a:schemeClr val="bg1"/>
                </a:solidFill>
              </a:rPr>
              <a:t>  Then watch this video:</a:t>
            </a:r>
          </a:p>
          <a:p>
            <a:pPr>
              <a:spcBef>
                <a:spcPct val="20000"/>
              </a:spcBef>
              <a:spcAft>
                <a:spcPts val="600"/>
              </a:spcAft>
              <a:buClr>
                <a:schemeClr val="accent2"/>
              </a:buClr>
              <a:buSzPct val="92000"/>
            </a:pPr>
            <a:r>
              <a:rPr lang="en-US" b="1" dirty="0">
                <a:solidFill>
                  <a:schemeClr val="bg1"/>
                </a:solidFill>
              </a:rPr>
              <a:t> </a:t>
            </a:r>
            <a:r>
              <a:rPr lang="en-US" b="1" dirty="0">
                <a:solidFill>
                  <a:schemeClr val="bg1"/>
                </a:solidFill>
                <a:hlinkClick r:id="rId4">
                  <a:extLst>
                    <a:ext uri="{A12FA001-AC4F-418D-AE19-62706E023703}">
                      <ahyp:hlinkClr xmlns:ahyp="http://schemas.microsoft.com/office/drawing/2018/hyperlinkcolor" val="tx"/>
                    </a:ext>
                  </a:extLst>
                </a:hlinkClick>
              </a:rPr>
              <a:t>https://www.youtube.com/watch?v=zzqK9AZw8Wg</a:t>
            </a:r>
            <a:r>
              <a:rPr lang="en-US" b="1" dirty="0">
                <a:solidFill>
                  <a:schemeClr val="bg1"/>
                </a:solidFill>
              </a:rPr>
              <a:t>           </a:t>
            </a:r>
            <a:endParaRPr lang="en-US" b="1" dirty="0">
              <a:solidFill>
                <a:schemeClr val="bg1"/>
              </a:solidFill>
              <a:hlinkClick r:id="rId3">
                <a:extLst>
                  <a:ext uri="{A12FA001-AC4F-418D-AE19-62706E023703}">
                    <ahyp:hlinkClr xmlns:ahyp="http://schemas.microsoft.com/office/drawing/2018/hyperlinkcolor" val="tx"/>
                  </a:ext>
                </a:extLst>
              </a:hlinkClick>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hlinkClick r:id="rId3">
                <a:extLst>
                  <a:ext uri="{A12FA001-AC4F-418D-AE19-62706E023703}">
                    <ahyp:hlinkClr xmlns:ahyp="http://schemas.microsoft.com/office/drawing/2018/hyperlinkcolor" val="tx"/>
                  </a:ext>
                </a:extLst>
              </a:hlinkClick>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5"/>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4" name="Cloud 3">
            <a:extLst>
              <a:ext uri="{FF2B5EF4-FFF2-40B4-BE49-F238E27FC236}">
                <a16:creationId xmlns:a16="http://schemas.microsoft.com/office/drawing/2014/main" id="{F613FA34-B0C8-4B41-94B7-C14FEC8CD594}"/>
              </a:ext>
            </a:extLst>
          </p:cNvPr>
          <p:cNvSpPr/>
          <p:nvPr/>
        </p:nvSpPr>
        <p:spPr>
          <a:xfrm>
            <a:off x="7298393" y="4002195"/>
            <a:ext cx="4252239" cy="2662030"/>
          </a:xfrm>
          <a:prstGeom prst="cloud">
            <a:avLst/>
          </a:prstGeom>
          <a:solidFill>
            <a:srgbClr val="00B050"/>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GB" sz="2800" b="1" dirty="0">
                <a:latin typeface="Century Gothic" panose="020B0502020202020204" pitchFamily="34" charset="0"/>
              </a:rPr>
              <a:t>Turn one of your ideas into a reality</a:t>
            </a:r>
          </a:p>
        </p:txBody>
      </p:sp>
      <p:sp>
        <p:nvSpPr>
          <p:cNvPr id="16" name="Cloud 15">
            <a:extLst>
              <a:ext uri="{FF2B5EF4-FFF2-40B4-BE49-F238E27FC236}">
                <a16:creationId xmlns:a16="http://schemas.microsoft.com/office/drawing/2014/main" id="{E36AE86B-AAA3-4AA1-BECD-FBB92FD86D4B}"/>
              </a:ext>
            </a:extLst>
          </p:cNvPr>
          <p:cNvSpPr/>
          <p:nvPr/>
        </p:nvSpPr>
        <p:spPr>
          <a:xfrm>
            <a:off x="1870129" y="4429365"/>
            <a:ext cx="5414249" cy="2260546"/>
          </a:xfrm>
          <a:prstGeom prst="clou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entury Gothic" panose="020B0502020202020204" pitchFamily="34" charset="0"/>
              </a:rPr>
              <a:t>Education is an extremely valuable gift. However there are many children around the world who are not educated. How can you help?</a:t>
            </a:r>
          </a:p>
        </p:txBody>
      </p:sp>
      <p:sp>
        <p:nvSpPr>
          <p:cNvPr id="17" name="Cloud 16">
            <a:extLst>
              <a:ext uri="{FF2B5EF4-FFF2-40B4-BE49-F238E27FC236}">
                <a16:creationId xmlns:a16="http://schemas.microsoft.com/office/drawing/2014/main" id="{31A08A7E-C98F-4431-823B-A5483E6AB6B7}"/>
              </a:ext>
            </a:extLst>
          </p:cNvPr>
          <p:cNvSpPr/>
          <p:nvPr/>
        </p:nvSpPr>
        <p:spPr>
          <a:xfrm>
            <a:off x="505760" y="2100334"/>
            <a:ext cx="5029123" cy="2520843"/>
          </a:xfrm>
          <a:prstGeom prst="clou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ysClr val="windowText" lastClr="000000"/>
                </a:solidFill>
              </a:ln>
            </a:endParaRPr>
          </a:p>
        </p:txBody>
      </p:sp>
      <p:sp>
        <p:nvSpPr>
          <p:cNvPr id="19" name="Cloud 18">
            <a:extLst>
              <a:ext uri="{FF2B5EF4-FFF2-40B4-BE49-F238E27FC236}">
                <a16:creationId xmlns:a16="http://schemas.microsoft.com/office/drawing/2014/main" id="{E125855A-831D-41AA-8189-7803F1F85032}"/>
              </a:ext>
            </a:extLst>
          </p:cNvPr>
          <p:cNvSpPr/>
          <p:nvPr/>
        </p:nvSpPr>
        <p:spPr>
          <a:xfrm>
            <a:off x="5548898" y="1896804"/>
            <a:ext cx="5029123" cy="2520844"/>
          </a:xfrm>
          <a:prstGeom prst="clou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2"/>
          <a:stretch>
            <a:fillRect/>
          </a:stretch>
        </p:blipFill>
        <p:spPr>
          <a:xfrm>
            <a:off x="246538" y="4853244"/>
            <a:ext cx="1368513" cy="1766034"/>
          </a:xfrm>
          <a:prstGeom prst="rect">
            <a:avLst/>
          </a:prstGeom>
        </p:spPr>
      </p:pic>
      <p:sp>
        <p:nvSpPr>
          <p:cNvPr id="5" name="TextBox 4">
            <a:extLst>
              <a:ext uri="{FF2B5EF4-FFF2-40B4-BE49-F238E27FC236}">
                <a16:creationId xmlns:a16="http://schemas.microsoft.com/office/drawing/2014/main" id="{158E87F3-1AB0-465A-A604-82A15E7D3399}"/>
              </a:ext>
            </a:extLst>
          </p:cNvPr>
          <p:cNvSpPr txBox="1"/>
          <p:nvPr/>
        </p:nvSpPr>
        <p:spPr>
          <a:xfrm>
            <a:off x="5640512" y="2974368"/>
            <a:ext cx="914400" cy="914400"/>
          </a:xfrm>
          <a:prstGeom prst="rect">
            <a:avLst/>
          </a:prstGeom>
          <a:noFill/>
        </p:spPr>
        <p:txBody>
          <a:bodyPr wrap="square" rtlCol="0">
            <a:spAutoFit/>
          </a:bodyPr>
          <a:lstStyle/>
          <a:p>
            <a:endParaRPr lang="en-GB" dirty="0"/>
          </a:p>
        </p:txBody>
      </p:sp>
      <p:sp>
        <p:nvSpPr>
          <p:cNvPr id="6" name="TextBox 5">
            <a:extLst>
              <a:ext uri="{FF2B5EF4-FFF2-40B4-BE49-F238E27FC236}">
                <a16:creationId xmlns:a16="http://schemas.microsoft.com/office/drawing/2014/main" id="{77A55C9A-C035-4A7F-918C-C9F48E2EDFC8}"/>
              </a:ext>
            </a:extLst>
          </p:cNvPr>
          <p:cNvSpPr txBox="1"/>
          <p:nvPr/>
        </p:nvSpPr>
        <p:spPr>
          <a:xfrm>
            <a:off x="1362020" y="2573879"/>
            <a:ext cx="3377761" cy="1477328"/>
          </a:xfrm>
          <a:prstGeom prst="rect">
            <a:avLst/>
          </a:prstGeom>
          <a:noFill/>
        </p:spPr>
        <p:txBody>
          <a:bodyPr wrap="square" rtlCol="0">
            <a:spAutoFit/>
          </a:bodyPr>
          <a:lstStyle/>
          <a:p>
            <a:pPr algn="ctr"/>
            <a:r>
              <a:rPr lang="en-GB" b="1" dirty="0">
                <a:solidFill>
                  <a:schemeClr val="bg1"/>
                </a:solidFill>
                <a:latin typeface="Century Gothic" panose="020B0502020202020204" pitchFamily="34" charset="0"/>
              </a:rPr>
              <a:t>Think about those people you value most. Think about a way that you can show them how important they are to you</a:t>
            </a:r>
            <a:r>
              <a:rPr lang="en-GB" b="1" dirty="0">
                <a:solidFill>
                  <a:schemeClr val="bg1"/>
                </a:solidFill>
              </a:rPr>
              <a:t>.</a:t>
            </a:r>
          </a:p>
        </p:txBody>
      </p:sp>
      <p:sp>
        <p:nvSpPr>
          <p:cNvPr id="7" name="TextBox 6">
            <a:extLst>
              <a:ext uri="{FF2B5EF4-FFF2-40B4-BE49-F238E27FC236}">
                <a16:creationId xmlns:a16="http://schemas.microsoft.com/office/drawing/2014/main" id="{5E41346A-25B9-468F-AF51-AD5E84F68F38}"/>
              </a:ext>
            </a:extLst>
          </p:cNvPr>
          <p:cNvSpPr txBox="1"/>
          <p:nvPr/>
        </p:nvSpPr>
        <p:spPr>
          <a:xfrm>
            <a:off x="6111015" y="2268858"/>
            <a:ext cx="3782449" cy="1754326"/>
          </a:xfrm>
          <a:prstGeom prst="rect">
            <a:avLst/>
          </a:prstGeom>
          <a:noFill/>
        </p:spPr>
        <p:txBody>
          <a:bodyPr wrap="square" rtlCol="0">
            <a:spAutoFit/>
          </a:bodyPr>
          <a:lstStyle/>
          <a:p>
            <a:pPr algn="ctr"/>
            <a:r>
              <a:rPr lang="en-GB" b="1" dirty="0">
                <a:latin typeface="Century Gothic" panose="020B0502020202020204" pitchFamily="34" charset="0"/>
              </a:rPr>
              <a:t>Our world is a priceless treasure that was given to us as a gift from God. </a:t>
            </a:r>
          </a:p>
          <a:p>
            <a:pPr algn="ctr"/>
            <a:r>
              <a:rPr lang="en-GB" b="1" dirty="0">
                <a:latin typeface="Century Gothic" panose="020B0502020202020204" pitchFamily="34" charset="0"/>
              </a:rPr>
              <a:t>Think about what you could do to look after something so precious</a:t>
            </a:r>
            <a:r>
              <a:rPr lang="en-GB" dirty="0">
                <a:latin typeface="Century Gothic" panose="020B0502020202020204" pitchFamily="34" charset="0"/>
              </a:rPr>
              <a:t>.</a:t>
            </a:r>
          </a:p>
        </p:txBody>
      </p:sp>
    </p:spTree>
    <p:extLst>
      <p:ext uri="{BB962C8B-B14F-4D97-AF65-F5344CB8AC3E}">
        <p14:creationId xmlns:p14="http://schemas.microsoft.com/office/powerpoint/2010/main" val="1171254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Links with 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latin typeface="Arial Rounded MT Bold" panose="020F0704030504030204" pitchFamily="34" charset="0"/>
              </a:rPr>
              <a:t>Respect</a:t>
            </a:r>
          </a:p>
          <a:p>
            <a:pPr algn="ctr"/>
            <a:r>
              <a:rPr lang="en-GB" sz="4000" dirty="0">
                <a:latin typeface="Segoe UI" panose="020B0502040204020203" pitchFamily="34" charset="0"/>
                <a:cs typeface="Segoe UI" panose="020B0502040204020203" pitchFamily="34" charset="0"/>
              </a:rPr>
              <a:t>We respect others</a:t>
            </a:r>
          </a:p>
          <a:p>
            <a:pPr algn="ctr"/>
            <a:r>
              <a:rPr lang="en-GB" sz="4000" dirty="0">
                <a:latin typeface="Segoe UI" panose="020B0502040204020203" pitchFamily="34" charset="0"/>
                <a:cs typeface="Segoe UI" panose="020B0502040204020203" pitchFamily="34" charset="0"/>
              </a:rPr>
              <a:t>We know that we are all special</a:t>
            </a:r>
          </a:p>
          <a:p>
            <a:pPr algn="ctr"/>
            <a:r>
              <a:rPr lang="en-GB" sz="4000" dirty="0">
                <a:latin typeface="Segoe UI" panose="020B0502040204020203" pitchFamily="34" charset="0"/>
                <a:cs typeface="Segoe UI" panose="020B0502040204020203" pitchFamily="34" charset="0"/>
              </a:rPr>
              <a:t>We understand the consequences of our actions</a:t>
            </a:r>
          </a:p>
          <a:p>
            <a:pPr algn="ctr"/>
            <a:r>
              <a:rPr lang="en-GB" sz="4000" dirty="0">
                <a:latin typeface="Segoe UI" panose="020B0502040204020203" pitchFamily="34" charset="0"/>
                <a:cs typeface="Segoe UI" panose="020B0502040204020203" pitchFamily="34" charset="0"/>
              </a:rPr>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dirty="0">
                <a:hlinkClick r:id="rId3" tooltip="https://commons.wikimedia.org/wiki/File:United_Kingdom_Flag_Background.svg"/>
              </a:rPr>
              <a:t>This Photo</a:t>
            </a:r>
            <a:r>
              <a:rPr lang="en-GB" sz="900" dirty="0"/>
              <a:t> by Unknown Author is licensed under </a:t>
            </a:r>
            <a:r>
              <a:rPr lang="en-GB" sz="900" dirty="0">
                <a:hlinkClick r:id="rId4" tooltip="https://creativecommons.org/licenses/by-sa/3.0/"/>
              </a:rPr>
              <a:t>CC BY-SA</a:t>
            </a:r>
            <a:endParaRPr lang="en-GB" sz="900" dirty="0"/>
          </a:p>
        </p:txBody>
      </p:sp>
    </p:spTree>
    <p:extLst>
      <p:ext uri="{BB962C8B-B14F-4D97-AF65-F5344CB8AC3E}">
        <p14:creationId xmlns:p14="http://schemas.microsoft.com/office/powerpoint/2010/main" val="2910595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FDB808-A3A8-4FEC-A4AF-E7E96A7C8254}"/>
              </a:ext>
            </a:extLst>
          </p:cNvPr>
          <p:cNvPicPr>
            <a:picLocks noChangeAspect="1"/>
          </p:cNvPicPr>
          <p:nvPr/>
        </p:nvPicPr>
        <p:blipFill>
          <a:blip r:embed="rId2"/>
          <a:stretch>
            <a:fillRect/>
          </a:stretch>
        </p:blipFill>
        <p:spPr>
          <a:xfrm>
            <a:off x="663653" y="2171641"/>
            <a:ext cx="10644539" cy="4377307"/>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4555093"/>
          </a:xfrm>
          <a:prstGeom prst="rect">
            <a:avLst/>
          </a:prstGeom>
          <a:noFill/>
        </p:spPr>
        <p:txBody>
          <a:bodyPr wrap="square" rtlCol="0">
            <a:spAutoFit/>
          </a:bodyPr>
          <a:lstStyle/>
          <a:p>
            <a:r>
              <a:rPr lang="en-GB" b="1" dirty="0">
                <a:latin typeface="Segoe UI" panose="020B0502040204020203" pitchFamily="34" charset="0"/>
                <a:cs typeface="Segoe UI" panose="020B0502040204020203" pitchFamily="34" charset="0"/>
              </a:rPr>
              <a:t>Encourage the pupils to respond with their own prayers first or through the pray space and if appropriate use the Lord’s prayer.</a:t>
            </a:r>
          </a:p>
          <a:p>
            <a:endParaRPr lang="en-GB" b="1" dirty="0">
              <a:latin typeface="Segoe UI" panose="020B0502040204020203" pitchFamily="34" charset="0"/>
              <a:cs typeface="Segoe UI" panose="020B0502040204020203" pitchFamily="34" charset="0"/>
            </a:endParaRPr>
          </a:p>
          <a:p>
            <a:pPr algn="ctr"/>
            <a:r>
              <a:rPr lang="en-GB" b="1" dirty="0">
                <a:latin typeface="Segoe UI" panose="020B0502040204020203" pitchFamily="34" charset="0"/>
                <a:cs typeface="Segoe UI" panose="020B0502040204020203" pitchFamily="34" charset="0"/>
              </a:rPr>
              <a:t>Our Father, in heaven,</a:t>
            </a:r>
          </a:p>
          <a:p>
            <a:pPr algn="ctr"/>
            <a:r>
              <a:rPr lang="en-GB" b="1" dirty="0">
                <a:latin typeface="Segoe UI" panose="020B0502040204020203" pitchFamily="34" charset="0"/>
                <a:cs typeface="Segoe UI" panose="020B0502040204020203" pitchFamily="34" charset="0"/>
              </a:rPr>
              <a:t>Holy is your name.</a:t>
            </a:r>
          </a:p>
          <a:p>
            <a:pPr algn="ctr"/>
            <a:r>
              <a:rPr lang="en-GB" b="1" dirty="0">
                <a:latin typeface="Segoe UI" panose="020B0502040204020203" pitchFamily="34" charset="0"/>
                <a:cs typeface="Segoe UI" panose="020B0502040204020203" pitchFamily="34" charset="0"/>
              </a:rPr>
              <a:t>Your Kingdom come,</a:t>
            </a:r>
          </a:p>
          <a:p>
            <a:pPr algn="ctr"/>
            <a:r>
              <a:rPr lang="en-GB" b="1" dirty="0">
                <a:latin typeface="Segoe UI" panose="020B0502040204020203" pitchFamily="34" charset="0"/>
                <a:cs typeface="Segoe UI" panose="020B0502040204020203" pitchFamily="34" charset="0"/>
              </a:rPr>
              <a:t>Your will be done on earth, as it is in heaven.</a:t>
            </a:r>
          </a:p>
          <a:p>
            <a:pPr algn="ctr"/>
            <a:r>
              <a:rPr lang="en-GB" b="1" dirty="0">
                <a:latin typeface="Segoe UI" panose="020B0502040204020203" pitchFamily="34" charset="0"/>
                <a:cs typeface="Segoe UI" panose="020B0502040204020203" pitchFamily="34" charset="0"/>
              </a:rPr>
              <a:t>Give us this day our daily bread,</a:t>
            </a:r>
          </a:p>
          <a:p>
            <a:pPr algn="ctr"/>
            <a:r>
              <a:rPr lang="en-GB" b="1" dirty="0">
                <a:latin typeface="Segoe UI" panose="020B0502040204020203" pitchFamily="34" charset="0"/>
                <a:cs typeface="Segoe UI" panose="020B0502040204020203" pitchFamily="34" charset="0"/>
              </a:rPr>
              <a:t>And forgive us our sins,</a:t>
            </a:r>
          </a:p>
          <a:p>
            <a:pPr algn="ctr"/>
            <a:r>
              <a:rPr lang="en-GB" b="1" dirty="0">
                <a:latin typeface="Segoe UI" panose="020B0502040204020203" pitchFamily="34" charset="0"/>
                <a:cs typeface="Segoe UI" panose="020B0502040204020203" pitchFamily="34" charset="0"/>
              </a:rPr>
              <a:t>As we forgive those who sin against us,</a:t>
            </a:r>
          </a:p>
          <a:p>
            <a:pPr algn="ctr"/>
            <a:r>
              <a:rPr lang="en-GB" b="1" dirty="0">
                <a:latin typeface="Segoe UI" panose="020B0502040204020203" pitchFamily="34" charset="0"/>
                <a:cs typeface="Segoe UI" panose="020B0502040204020203" pitchFamily="34" charset="0"/>
              </a:rPr>
              <a:t>And lead us not into temptation,</a:t>
            </a:r>
          </a:p>
          <a:p>
            <a:pPr algn="ctr"/>
            <a:r>
              <a:rPr lang="en-GB" b="1" dirty="0">
                <a:latin typeface="Segoe UI" panose="020B0502040204020203" pitchFamily="34" charset="0"/>
                <a:cs typeface="Segoe UI" panose="020B0502040204020203" pitchFamily="34" charset="0"/>
              </a:rPr>
              <a:t>But deliver us from evil.</a:t>
            </a:r>
          </a:p>
          <a:p>
            <a:pPr algn="ctr"/>
            <a:r>
              <a:rPr lang="en-GB" b="1" dirty="0">
                <a:latin typeface="Segoe UI" panose="020B0502040204020203" pitchFamily="34" charset="0"/>
                <a:cs typeface="Segoe UI" panose="020B0502040204020203" pitchFamily="34" charset="0"/>
              </a:rPr>
              <a:t>Amen.</a:t>
            </a:r>
          </a:p>
          <a:p>
            <a:pPr algn="ctr"/>
            <a:endParaRPr lang="en-GB" sz="1400" b="1" dirty="0"/>
          </a:p>
          <a:p>
            <a:r>
              <a:rPr lang="en-GB" sz="1400" b="1" dirty="0"/>
              <a:t>Y</a:t>
            </a:r>
          </a:p>
          <a:p>
            <a:endParaRPr lang="en-GB" sz="1400" b="1" dirty="0"/>
          </a:p>
          <a:p>
            <a:endParaRPr lang="en-GB" sz="1400" b="1"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2705152"/>
            <a:ext cx="6798608" cy="2085869"/>
          </a:xfrm>
        </p:spPr>
        <p:txBody>
          <a:bodyPr vert="horz" lIns="91440" tIns="45720" rIns="91440" bIns="45720" rtlCol="0" anchor="b">
            <a:normAutofit fontScale="90000"/>
          </a:bodyPr>
          <a:lstStyle/>
          <a:p>
            <a:pPr>
              <a:lnSpc>
                <a:spcPct val="90000"/>
              </a:lnSpc>
            </a:pPr>
            <a:r>
              <a:rPr lang="en-US" sz="1800" dirty="0">
                <a:solidFill>
                  <a:srgbClr val="FFFFFF"/>
                </a:solidFill>
                <a:latin typeface="Segoe UI" panose="020B0502040204020203" pitchFamily="34" charset="0"/>
                <a:cs typeface="Segoe UI" panose="020B0502040204020203" pitchFamily="34" charset="0"/>
              </a:rPr>
              <a:t>Use the Meditation resource alongside the Spiritual Encounters – bible-based meditation teacher’s pack:</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1800" dirty="0">
                <a:solidFill>
                  <a:srgbClr val="FFFFFF"/>
                </a:solidFill>
                <a:latin typeface="Segoe UI" panose="020B0502040204020203" pitchFamily="34" charset="0"/>
                <a:cs typeface="Segoe UI" panose="020B0502040204020203" pitchFamily="34" charset="0"/>
              </a:rPr>
              <a:t>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(This can be adapted for use with all ages) </a:t>
            </a:r>
            <a:br>
              <a:rPr lang="en-US" sz="1800" dirty="0">
                <a:solidFill>
                  <a:srgbClr val="FFFFFF"/>
                </a:solidFill>
                <a:latin typeface="Segoe UI" panose="020B0502040204020203" pitchFamily="34" charset="0"/>
                <a:cs typeface="Segoe UI" panose="020B0502040204020203" pitchFamily="34" charset="0"/>
              </a:rPr>
            </a:br>
            <a:br>
              <a:rPr lang="en-US" sz="1800" dirty="0">
                <a:solidFill>
                  <a:srgbClr val="FFFFFF"/>
                </a:solidFill>
                <a:latin typeface="Segoe UI" panose="020B0502040204020203" pitchFamily="34" charset="0"/>
                <a:cs typeface="Segoe UI" panose="020B0502040204020203" pitchFamily="34" charset="0"/>
              </a:rPr>
            </a:br>
            <a:r>
              <a:rPr lang="en-US" sz="1800" dirty="0">
                <a:solidFill>
                  <a:srgbClr val="FFFFFF"/>
                </a:solidFill>
                <a:latin typeface="Segoe UI" panose="020B0502040204020203" pitchFamily="34" charset="0"/>
                <a:cs typeface="Segoe UI" panose="020B0502040204020203" pitchFamily="34" charset="0"/>
              </a:rPr>
              <a:t>You may want to use the following reflection:</a:t>
            </a: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dirty="0">
                <a:solidFill>
                  <a:srgbClr val="FFFFFF"/>
                </a:solidFill>
                <a:latin typeface="Arial Rounded MT Bold" panose="020F070403050403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6"/>
            <a:ext cx="3409782" cy="4036582"/>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dirty="0">
                <a:solidFill>
                  <a:schemeClr val="bg1"/>
                </a:solidFill>
                <a:latin typeface="Segoe UI" panose="020B0502040204020203"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dirty="0">
                <a:solidFill>
                  <a:schemeClr val="bg1"/>
                </a:solidFill>
                <a:latin typeface="Segoe UI" panose="020B0502040204020203" pitchFamily="34" charset="0"/>
                <a:cs typeface="Segoe UI" panose="020B0502040204020203" pitchFamily="34" charset="0"/>
              </a:rPr>
            </a:br>
            <a:br>
              <a:rPr lang="en-US" dirty="0">
                <a:solidFill>
                  <a:schemeClr val="bg1"/>
                </a:solidFill>
                <a:latin typeface="Segoe UI" panose="020B0502040204020203" pitchFamily="34" charset="0"/>
                <a:cs typeface="Segoe UI" panose="020B0502040204020203" pitchFamily="34" charset="0"/>
              </a:rPr>
            </a:br>
            <a:r>
              <a:rPr lang="en-US" dirty="0">
                <a:solidFill>
                  <a:schemeClr val="bg1"/>
                </a:solidFill>
                <a:latin typeface="Segoe UI" panose="020B0502040204020203"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otalTime>274</TotalTime>
  <Words>2115</Words>
  <Application>Microsoft Office PowerPoint</Application>
  <PresentationFormat>Widescreen</PresentationFormat>
  <Paragraphs>212</Paragraphs>
  <Slides>34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3" baseType="lpstr">
      <vt:lpstr>Arial</vt:lpstr>
      <vt:lpstr>Arial Rounded MT Bold</vt:lpstr>
      <vt:lpstr>Century Gothic</vt:lpstr>
      <vt:lpstr>Gill Sans MT</vt:lpstr>
      <vt:lpstr>Segoe UI</vt:lpstr>
      <vt:lpstr>Wingdings 2</vt:lpstr>
      <vt:lpstr>Dividend</vt:lpstr>
      <vt:lpstr>Microsoft Word Document</vt:lpstr>
      <vt:lpstr>Document</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Hidden Treasure  Matthew 13: 44-46</vt:lpstr>
      <vt:lpstr>Classroom Worship   Reflection Space     </vt:lpstr>
      <vt:lpstr>Classroom Worship   Reflection Space      </vt:lpstr>
      <vt:lpstr>Classroom Worship   Reflection Space      </vt:lpstr>
      <vt:lpstr>Monday</vt:lpstr>
      <vt:lpstr>PowerPoint Presentation</vt:lpstr>
      <vt:lpstr>PowerPoint Presentation</vt:lpstr>
      <vt:lpstr>Bible Passage Matthew 13:44-46</vt:lpstr>
      <vt:lpstr>Responding </vt:lpstr>
      <vt:lpstr>Prayer</vt:lpstr>
      <vt:lpstr>Tuesday</vt:lpstr>
      <vt:lpstr>prompt… (Matthew 13:44-46)</vt:lpstr>
      <vt:lpstr>Reflection Challenge</vt:lpstr>
      <vt:lpstr>Reflection Challenge –  which of these means most to you?</vt:lpstr>
      <vt:lpstr>Prayer</vt:lpstr>
      <vt:lpstr>Wednesday</vt:lpstr>
      <vt:lpstr>Prompted to action - challenge</vt:lpstr>
      <vt:lpstr>Prompted to action – challenge ideas</vt:lpstr>
      <vt:lpstr>Links with British Values</vt:lpstr>
      <vt:lpstr>Prayer</vt:lpstr>
      <vt:lpstr>Thursday</vt:lpstr>
      <vt:lpstr>Use the Meditation resource alongside the Spiritual Encounters – bible-based meditation teacher’s pack:  http://www.ldbe.co.uk/about/guidance- resources/worship-and-meditation/    (This can be adapted for use with all ages)   You may want to use the following reflection: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18</cp:revision>
  <dcterms:created xsi:type="dcterms:W3CDTF">2020-11-30T14:20:03Z</dcterms:created>
  <dcterms:modified xsi:type="dcterms:W3CDTF">2021-04-01T15:39:50Z</dcterms:modified>
</cp:coreProperties>
</file>