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60" r:id="rId1"/>
  </p:sldMasterIdLst>
  <p:notesMasterIdLst>
    <p:notesMasterId r:id="rId44"/>
  </p:notesMasterIdLst>
  <p:sldIdLst>
    <p:sldId id="256" r:id="rId2"/>
    <p:sldId id="267" r:id="rId3"/>
    <p:sldId id="257" r:id="rId4"/>
    <p:sldId id="270" r:id="rId5"/>
    <p:sldId id="296" r:id="rId6"/>
    <p:sldId id="268" r:id="rId7"/>
    <p:sldId id="289" r:id="rId8"/>
    <p:sldId id="269" r:id="rId9"/>
    <p:sldId id="290" r:id="rId10"/>
    <p:sldId id="292" r:id="rId11"/>
    <p:sldId id="277" r:id="rId12"/>
    <p:sldId id="271" r:id="rId13"/>
    <p:sldId id="305" r:id="rId14"/>
    <p:sldId id="258" r:id="rId15"/>
    <p:sldId id="306" r:id="rId16"/>
    <p:sldId id="263" r:id="rId17"/>
    <p:sldId id="310" r:id="rId18"/>
    <p:sldId id="311" r:id="rId19"/>
    <p:sldId id="297" r:id="rId20"/>
    <p:sldId id="312" r:id="rId21"/>
    <p:sldId id="276" r:id="rId22"/>
    <p:sldId id="272" r:id="rId23"/>
    <p:sldId id="309" r:id="rId24"/>
    <p:sldId id="295" r:id="rId25"/>
    <p:sldId id="262" r:id="rId26"/>
    <p:sldId id="302" r:id="rId27"/>
    <p:sldId id="279" r:id="rId28"/>
    <p:sldId id="273" r:id="rId29"/>
    <p:sldId id="313" r:id="rId30"/>
    <p:sldId id="308" r:id="rId31"/>
    <p:sldId id="316" r:id="rId32"/>
    <p:sldId id="318" r:id="rId33"/>
    <p:sldId id="317" r:id="rId34"/>
    <p:sldId id="286" r:id="rId35"/>
    <p:sldId id="303" r:id="rId36"/>
    <p:sldId id="287" r:id="rId37"/>
    <p:sldId id="282" r:id="rId38"/>
    <p:sldId id="274" r:id="rId39"/>
    <p:sldId id="283" r:id="rId40"/>
    <p:sldId id="275" r:id="rId41"/>
    <p:sldId id="284" r:id="rId42"/>
    <p:sldId id="288" r:id="rId4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CF4E4"/>
    <a:srgbClr val="DAE9F1"/>
    <a:srgbClr val="EAEAEA"/>
    <a:srgbClr val="FFFF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58" d="100"/>
          <a:sy n="58" d="100"/>
        </p:scale>
        <p:origin x="988"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9AB86A4-9372-41B3-BC82-09B8EB71D832}" type="datetimeFigureOut">
              <a:rPr lang="en-GB" smtClean="0"/>
              <a:t>30/01/2021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983D5FD-25CE-4835-9DE9-7F9AD34F8985}" type="slidenum">
              <a:rPr lang="en-GB" smtClean="0"/>
              <a:t>‹#›</a:t>
            </a:fld>
            <a:endParaRPr lang="en-GB"/>
          </a:p>
        </p:txBody>
      </p:sp>
    </p:spTree>
    <p:extLst>
      <p:ext uri="{BB962C8B-B14F-4D97-AF65-F5344CB8AC3E}">
        <p14:creationId xmlns:p14="http://schemas.microsoft.com/office/powerpoint/2010/main" val="32051286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33</a:t>
            </a:fld>
            <a:endParaRPr lang="en-GB"/>
          </a:p>
        </p:txBody>
      </p:sp>
    </p:spTree>
    <p:extLst>
      <p:ext uri="{BB962C8B-B14F-4D97-AF65-F5344CB8AC3E}">
        <p14:creationId xmlns:p14="http://schemas.microsoft.com/office/powerpoint/2010/main" val="77349099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34</a:t>
            </a:fld>
            <a:endParaRPr lang="en-GB"/>
          </a:p>
        </p:txBody>
      </p:sp>
    </p:spTree>
    <p:extLst>
      <p:ext uri="{BB962C8B-B14F-4D97-AF65-F5344CB8AC3E}">
        <p14:creationId xmlns:p14="http://schemas.microsoft.com/office/powerpoint/2010/main" val="360802981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8983D5FD-25CE-4835-9DE9-7F9AD34F8985}" type="slidenum">
              <a:rPr lang="en-GB" smtClean="0"/>
              <a:t>35</a:t>
            </a:fld>
            <a:endParaRPr lang="en-GB"/>
          </a:p>
        </p:txBody>
      </p:sp>
    </p:spTree>
    <p:extLst>
      <p:ext uri="{BB962C8B-B14F-4D97-AF65-F5344CB8AC3E}">
        <p14:creationId xmlns:p14="http://schemas.microsoft.com/office/powerpoint/2010/main" val="100257634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581191" y="1020431"/>
            <a:ext cx="10993549" cy="1475013"/>
          </a:xfrm>
          <a:effectLst/>
        </p:spPr>
        <p:txBody>
          <a:bodyPr anchor="b">
            <a:normAutofit/>
          </a:bodyPr>
          <a:lstStyle>
            <a:lvl1pPr>
              <a:defRPr sz="36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581194" y="2495445"/>
            <a:ext cx="10993546" cy="590321"/>
          </a:xfrm>
        </p:spPr>
        <p:txBody>
          <a:bodyPr anchor="t">
            <a:normAutofit/>
          </a:bodyPr>
          <a:lstStyle>
            <a:lvl1pPr marL="0" indent="0" algn="l">
              <a:buNone/>
              <a:defRPr sz="1600" cap="all">
                <a:solidFill>
                  <a:schemeClr val="accent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a:xfrm>
            <a:off x="7605951" y="5956137"/>
            <a:ext cx="2844800" cy="365125"/>
          </a:xfrm>
        </p:spPr>
        <p:txBody>
          <a:bodyPr/>
          <a:lstStyle>
            <a:lvl1pPr>
              <a:defRPr>
                <a:solidFill>
                  <a:schemeClr val="accent1">
                    <a:lumMod val="75000"/>
                    <a:lumOff val="25000"/>
                  </a:schemeClr>
                </a:solidFill>
              </a:defRPr>
            </a:lvl1pPr>
          </a:lstStyle>
          <a:p>
            <a:fld id="{B61BEF0D-F0BB-DE4B-95CE-6DB70DBA9567}" type="datetimeFigureOut">
              <a:rPr lang="en-US" smtClean="0"/>
              <a:pPr/>
              <a:t>1/30/2021</a:t>
            </a:fld>
            <a:endParaRPr lang="en-US" dirty="0"/>
          </a:p>
        </p:txBody>
      </p:sp>
      <p:sp>
        <p:nvSpPr>
          <p:cNvPr id="5" name="Footer Placeholder 4"/>
          <p:cNvSpPr>
            <a:spLocks noGrp="1"/>
          </p:cNvSpPr>
          <p:nvPr>
            <p:ph type="ftr" sz="quarter" idx="11"/>
          </p:nvPr>
        </p:nvSpPr>
        <p:spPr>
          <a:xfrm>
            <a:off x="581192" y="5951811"/>
            <a:ext cx="6917210" cy="365125"/>
          </a:xfrm>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a:xfrm>
            <a:off x="10558300" y="5956137"/>
            <a:ext cx="1016440"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613304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7" name="Rectangle 6"/>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Content Placeholder 2"/>
          <p:cNvSpPr>
            <a:spLocks noGrp="1"/>
          </p:cNvSpPr>
          <p:nvPr>
            <p:ph idx="1"/>
          </p:nvPr>
        </p:nvSpPr>
        <p:spPr>
          <a:xfrm>
            <a:off x="581192" y="2180496"/>
            <a:ext cx="11029615" cy="367830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10558300" y="5956137"/>
            <a:ext cx="1052508" cy="365125"/>
          </a:xfrm>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6132103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8" name="Rectangle 7"/>
          <p:cNvSpPr>
            <a:spLocks noChangeAspect="1"/>
          </p:cNvSpPr>
          <p:nvPr/>
        </p:nvSpPr>
        <p:spPr>
          <a:xfrm>
            <a:off x="447817" y="5141974"/>
            <a:ext cx="11290860"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3043910"/>
            <a:ext cx="11029615" cy="1497507"/>
          </a:xfrm>
        </p:spPr>
        <p:txBody>
          <a:bodyPr anchor="b">
            <a:normAutofit/>
          </a:bodyPr>
          <a:lstStyle>
            <a:lvl1pPr algn="l">
              <a:defRPr sz="3600" b="0" cap="all">
                <a:solidFill>
                  <a:schemeClr val="accent1"/>
                </a:solidFill>
              </a:defRPr>
            </a:lvl1pPr>
          </a:lstStyle>
          <a:p>
            <a:r>
              <a:rPr lang="en-US"/>
              <a:t>Click to edit Master title style</a:t>
            </a:r>
            <a:endParaRPr lang="en-US" dirty="0"/>
          </a:p>
        </p:txBody>
      </p:sp>
      <p:sp>
        <p:nvSpPr>
          <p:cNvPr id="3" name="Text Placeholder 2"/>
          <p:cNvSpPr>
            <a:spLocks noGrp="1"/>
          </p:cNvSpPr>
          <p:nvPr>
            <p:ph type="body" idx="1"/>
          </p:nvPr>
        </p:nvSpPr>
        <p:spPr>
          <a:xfrm>
            <a:off x="581192" y="4541417"/>
            <a:ext cx="11029615" cy="600556"/>
          </a:xfrm>
        </p:spPr>
        <p:txBody>
          <a:bodyPr anchor="t">
            <a:normAutofit/>
          </a:bodyPr>
          <a:lstStyle>
            <a:lvl1pPr marL="0" indent="0" algn="l">
              <a:buNone/>
              <a:defRPr sz="1800" cap="all">
                <a:solidFill>
                  <a:schemeClr val="accent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1/30/2021</a:t>
            </a:fld>
            <a:endParaRPr lang="en-US" dirty="0"/>
          </a:p>
        </p:txBody>
      </p:sp>
      <p:sp>
        <p:nvSpPr>
          <p:cNvPr id="5" name="Footer Placeholder 4"/>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6" name="Slide Number Placeholder 5"/>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42431341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Rectangle 7"/>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Content Placeholder 2"/>
          <p:cNvSpPr>
            <a:spLocks noGrp="1"/>
          </p:cNvSpPr>
          <p:nvPr>
            <p:ph sz="half" idx="1"/>
          </p:nvPr>
        </p:nvSpPr>
        <p:spPr>
          <a:xfrm>
            <a:off x="581193" y="2228003"/>
            <a:ext cx="5422390"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8417" y="2228003"/>
            <a:ext cx="5422392" cy="363304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61BEF0D-F0BB-DE4B-95CE-6DB70DBA9567}" type="datetimeFigureOut">
              <a:rPr lang="en-US" smtClean="0"/>
              <a:pPr/>
              <a:t>1/30/2021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546292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1" name="Rectangle 10"/>
          <p:cNvSpPr>
            <a:spLocks noChangeAspect="1"/>
          </p:cNvSpPr>
          <p:nvPr/>
        </p:nvSpPr>
        <p:spPr>
          <a:xfrm>
            <a:off x="445982"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Title 1"/>
          <p:cNvSpPr>
            <a:spLocks noGrp="1"/>
          </p:cNvSpPr>
          <p:nvPr>
            <p:ph type="title"/>
          </p:nvPr>
        </p:nvSpPr>
        <p:spPr>
          <a:xfrm>
            <a:off x="581193" y="729658"/>
            <a:ext cx="11029616" cy="988332"/>
          </a:xfrm>
        </p:spPr>
        <p:txBody>
          <a:bodyPr/>
          <a:lstStyle/>
          <a:p>
            <a:r>
              <a:rPr lang="en-US"/>
              <a:t>Click to edit Master title style</a:t>
            </a:r>
            <a:endParaRPr lang="en-US" dirty="0"/>
          </a:p>
        </p:txBody>
      </p:sp>
      <p:sp>
        <p:nvSpPr>
          <p:cNvPr id="3" name="Text Placeholder 2"/>
          <p:cNvSpPr>
            <a:spLocks noGrp="1"/>
          </p:cNvSpPr>
          <p:nvPr>
            <p:ph type="body" idx="1"/>
          </p:nvPr>
        </p:nvSpPr>
        <p:spPr>
          <a:xfrm>
            <a:off x="887219" y="2250892"/>
            <a:ext cx="5087075" cy="536005"/>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581194"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3735" y="2250892"/>
            <a:ext cx="5087073" cy="553373"/>
          </a:xfrm>
        </p:spPr>
        <p:txBody>
          <a:bodyPr anchor="b">
            <a:noAutofit/>
          </a:bodyPr>
          <a:lstStyle>
            <a:lvl1pPr marL="0" indent="0">
              <a:buNone/>
              <a:defRPr sz="22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217709" y="2926052"/>
            <a:ext cx="5393100" cy="2934999"/>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pPr/>
              <a:t>1/30/2021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88650983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B61BEF0D-F0BB-DE4B-95CE-6DB70DBA9567}" type="datetimeFigureOut">
              <a:rPr lang="en-US" smtClean="0"/>
              <a:pPr/>
              <a:t>1/30/2021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7" name="Rectangle 6"/>
          <p:cNvSpPr>
            <a:spLocks noChangeAspect="1"/>
          </p:cNvSpPr>
          <p:nvPr/>
        </p:nvSpPr>
        <p:spPr>
          <a:xfrm>
            <a:off x="440683" y="606554"/>
            <a:ext cx="11300036" cy="125882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 name="Title 1"/>
          <p:cNvSpPr>
            <a:spLocks noGrp="1"/>
          </p:cNvSpPr>
          <p:nvPr>
            <p:ph type="title"/>
          </p:nvPr>
        </p:nvSpPr>
        <p:spPr>
          <a:xfrm>
            <a:off x="575894" y="729658"/>
            <a:ext cx="11029616" cy="988332"/>
          </a:xfrm>
        </p:spPr>
        <p:txBody>
          <a:bodyPr/>
          <a:lstStyle/>
          <a:p>
            <a:r>
              <a:rPr lang="en-US"/>
              <a:t>Click to edit Master title style</a:t>
            </a:r>
            <a:endParaRPr lang="en-US" dirty="0"/>
          </a:p>
        </p:txBody>
      </p:sp>
    </p:spTree>
    <p:extLst>
      <p:ext uri="{BB962C8B-B14F-4D97-AF65-F5344CB8AC3E}">
        <p14:creationId xmlns:p14="http://schemas.microsoft.com/office/powerpoint/2010/main" val="290643018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pPr/>
              <a:t>1/30/2021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695715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9" name="Rectangle 8"/>
          <p:cNvSpPr>
            <a:spLocks noChangeAspect="1"/>
          </p:cNvSpPr>
          <p:nvPr/>
        </p:nvSpPr>
        <p:spPr>
          <a:xfrm>
            <a:off x="447817" y="5141973"/>
            <a:ext cx="11298200" cy="127470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581192" y="5262296"/>
            <a:ext cx="4909445" cy="689514"/>
          </a:xfrm>
        </p:spPr>
        <p:txBody>
          <a:bodyPr anchor="ctr"/>
          <a:lstStyle>
            <a:lvl1pPr algn="l">
              <a:defRPr sz="2000" b="0">
                <a:solidFill>
                  <a:schemeClr val="accent1">
                    <a:lumMod val="75000"/>
                    <a:lumOff val="25000"/>
                  </a:schemeClr>
                </a:solidFill>
              </a:defRPr>
            </a:lvl1pPr>
          </a:lstStyle>
          <a:p>
            <a:r>
              <a:rPr lang="en-US"/>
              <a:t>Click to edit Master title style</a:t>
            </a:r>
            <a:endParaRPr lang="en-US" dirty="0"/>
          </a:p>
        </p:txBody>
      </p:sp>
      <p:sp>
        <p:nvSpPr>
          <p:cNvPr id="3" name="Content Placeholder 2"/>
          <p:cNvSpPr>
            <a:spLocks noGrp="1"/>
          </p:cNvSpPr>
          <p:nvPr>
            <p:ph idx="1"/>
          </p:nvPr>
        </p:nvSpPr>
        <p:spPr>
          <a:xfrm>
            <a:off x="447816" y="601200"/>
            <a:ext cx="11292840" cy="4204800"/>
          </a:xfrm>
        </p:spPr>
        <p:txBody>
          <a:bodyPr anchor="ctr">
            <a:normAutofit/>
          </a:bodyPr>
          <a:lstStyle>
            <a:lvl1pPr>
              <a:defRPr sz="2000">
                <a:solidFill>
                  <a:schemeClr val="tx2"/>
                </a:solidFill>
              </a:defRPr>
            </a:lvl1pPr>
            <a:lvl2pPr>
              <a:defRPr sz="1800">
                <a:solidFill>
                  <a:schemeClr val="tx2"/>
                </a:solidFill>
              </a:defRPr>
            </a:lvl2pPr>
            <a:lvl3pPr>
              <a:defRPr sz="1600">
                <a:solidFill>
                  <a:schemeClr val="tx2"/>
                </a:solidFill>
              </a:defRPr>
            </a:lvl3pPr>
            <a:lvl4pPr>
              <a:defRPr sz="1400">
                <a:solidFill>
                  <a:schemeClr val="tx2"/>
                </a:solidFill>
              </a:defRPr>
            </a:lvl4pPr>
            <a:lvl5pPr>
              <a:defRPr sz="1400">
                <a:solidFill>
                  <a:schemeClr val="tx2"/>
                </a:solidFill>
              </a:defRPr>
            </a:lvl5pPr>
            <a:lvl6pPr>
              <a:defRPr sz="1400">
                <a:solidFill>
                  <a:schemeClr val="tx2"/>
                </a:solidFill>
              </a:defRPr>
            </a:lvl6pPr>
            <a:lvl7pPr>
              <a:defRPr sz="1400">
                <a:solidFill>
                  <a:schemeClr val="tx2"/>
                </a:solidFill>
              </a:defRPr>
            </a:lvl7pPr>
            <a:lvl8pPr>
              <a:defRPr sz="1400">
                <a:solidFill>
                  <a:schemeClr val="tx2"/>
                </a:solidFill>
              </a:defRPr>
            </a:lvl8pPr>
            <a:lvl9pPr>
              <a:defRPr sz="1400">
                <a:solidFill>
                  <a:schemeClr val="tx2"/>
                </a:solidFill>
              </a:defRPr>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5740823" y="5262296"/>
            <a:ext cx="5869987" cy="689515"/>
          </a:xfrm>
        </p:spPr>
        <p:txBody>
          <a:bodyPr anchor="ctr">
            <a:normAutofit/>
          </a:bodyPr>
          <a:lstStyle>
            <a:lvl1pPr marL="0" indent="0" algn="r">
              <a:buNone/>
              <a:defRPr sz="1100">
                <a:solidFill>
                  <a:schemeClr val="bg1"/>
                </a:solidFill>
              </a:defRPr>
            </a:lvl1pPr>
            <a:lvl2pPr marL="457200" indent="0">
              <a:buNone/>
              <a:defRPr sz="11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solidFill>
                  <a:schemeClr val="accent1">
                    <a:lumMod val="75000"/>
                    <a:lumOff val="25000"/>
                  </a:schemeClr>
                </a:solidFill>
              </a:defRPr>
            </a:lvl1pPr>
          </a:lstStyle>
          <a:p>
            <a:fld id="{B61BEF0D-F0BB-DE4B-95CE-6DB70DBA9567}" type="datetimeFigureOut">
              <a:rPr lang="en-US" smtClean="0"/>
              <a:pPr/>
              <a:t>1/30/2021</a:t>
            </a:fld>
            <a:endParaRPr lang="en-US" dirty="0"/>
          </a:p>
        </p:txBody>
      </p:sp>
      <p:sp>
        <p:nvSpPr>
          <p:cNvPr id="6" name="Footer Placeholder 5"/>
          <p:cNvSpPr>
            <a:spLocks noGrp="1"/>
          </p:cNvSpPr>
          <p:nvPr>
            <p:ph type="ftr" sz="quarter" idx="11"/>
          </p:nvPr>
        </p:nvSpPr>
        <p:spPr/>
        <p:txBody>
          <a:bodyPr/>
          <a:lstStyle>
            <a:lvl1pPr>
              <a:defRPr>
                <a:solidFill>
                  <a:schemeClr val="accent1">
                    <a:lumMod val="75000"/>
                    <a:lumOff val="25000"/>
                  </a:schemeClr>
                </a:solidFill>
              </a:defRPr>
            </a:lvl1pPr>
          </a:lstStyle>
          <a:p>
            <a:endParaRPr lang="en-US" dirty="0"/>
          </a:p>
        </p:txBody>
      </p:sp>
      <p:sp>
        <p:nvSpPr>
          <p:cNvPr id="7" name="Slide Number Placeholder 6"/>
          <p:cNvSpPr>
            <a:spLocks noGrp="1"/>
          </p:cNvSpPr>
          <p:nvPr>
            <p:ph type="sldNum" sz="quarter" idx="12"/>
          </p:nvPr>
        </p:nvSpPr>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3612593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81193" y="4693389"/>
            <a:ext cx="11029616" cy="566738"/>
          </a:xfrm>
        </p:spPr>
        <p:txBody>
          <a:bodyPr anchor="b">
            <a:normAutofit/>
          </a:bodyPr>
          <a:lstStyle>
            <a:lvl1pPr algn="l">
              <a:defRPr sz="2400" b="0">
                <a:solidFill>
                  <a:schemeClr val="accent1"/>
                </a:solidFill>
              </a:defRPr>
            </a:lvl1pPr>
          </a:lstStyle>
          <a:p>
            <a:r>
              <a:rPr lang="en-US"/>
              <a:t>Click to edit Master title style</a:t>
            </a:r>
            <a:endParaRPr lang="en-US" dirty="0"/>
          </a:p>
        </p:txBody>
      </p:sp>
      <p:sp>
        <p:nvSpPr>
          <p:cNvPr id="3" name="Picture Placeholder 2"/>
          <p:cNvSpPr>
            <a:spLocks noGrp="1" noChangeAspect="1"/>
          </p:cNvSpPr>
          <p:nvPr>
            <p:ph type="pic" idx="1"/>
          </p:nvPr>
        </p:nvSpPr>
        <p:spPr>
          <a:xfrm>
            <a:off x="447817" y="599725"/>
            <a:ext cx="11290859" cy="3557252"/>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581192" y="5260127"/>
            <a:ext cx="11029617" cy="598671"/>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smtClean="0"/>
              <a:pPr/>
              <a:t>1/30/2021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48787944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8" name="Rectangle 7"/>
          <p:cNvSpPr>
            <a:spLocks noChangeAspect="1"/>
          </p:cNvSpPr>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9" name="Title 1"/>
          <p:cNvSpPr>
            <a:spLocks noGrp="1"/>
          </p:cNvSpPr>
          <p:nvPr>
            <p:ph type="title"/>
          </p:nvPr>
        </p:nvSpPr>
        <p:spPr>
          <a:xfrm>
            <a:off x="581192" y="702156"/>
            <a:ext cx="11029616" cy="1013800"/>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lvl1pPr algn="l">
              <a:defRPr/>
            </a:lvl1pPr>
            <a:lvl2pPr algn="l">
              <a:defRPr/>
            </a:lvl2pPr>
            <a:lvl3pPr algn="l">
              <a:defRPr/>
            </a:lvl3pPr>
            <a:lvl4pPr algn="l">
              <a:defRPr/>
            </a:lvl4pPr>
            <a:lvl5pPr algn="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pPr/>
              <a:t>1/30/2021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19551374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7" name="Rectangle 6"/>
          <p:cNvSpPr>
            <a:spLocks noChangeAspect="1"/>
          </p:cNvSpPr>
          <p:nvPr/>
        </p:nvSpPr>
        <p:spPr>
          <a:xfrm>
            <a:off x="8839201" y="599725"/>
            <a:ext cx="2906817" cy="581695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839201" y="675726"/>
            <a:ext cx="2004164" cy="5183073"/>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774923" y="675726"/>
            <a:ext cx="7896279" cy="5183073"/>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8993673" y="5956137"/>
            <a:ext cx="1328141" cy="365125"/>
          </a:xfrm>
        </p:spPr>
        <p:txBody>
          <a:bodyPr/>
          <a:lstStyle>
            <a:lvl1pPr>
              <a:defRPr>
                <a:solidFill>
                  <a:schemeClr val="accent1">
                    <a:lumMod val="75000"/>
                    <a:lumOff val="25000"/>
                  </a:schemeClr>
                </a:solidFill>
              </a:defRPr>
            </a:lvl1pPr>
          </a:lstStyle>
          <a:p>
            <a:fld id="{B61BEF0D-F0BB-DE4B-95CE-6DB70DBA9567}" type="datetimeFigureOut">
              <a:rPr lang="en-US" smtClean="0"/>
              <a:pPr/>
              <a:t>1/30/2021</a:t>
            </a:fld>
            <a:endParaRPr lang="en-US" dirty="0"/>
          </a:p>
        </p:txBody>
      </p:sp>
      <p:sp>
        <p:nvSpPr>
          <p:cNvPr id="5" name="Footer Placeholder 4"/>
          <p:cNvSpPr>
            <a:spLocks noGrp="1"/>
          </p:cNvSpPr>
          <p:nvPr>
            <p:ph type="ftr" sz="quarter" idx="11"/>
          </p:nvPr>
        </p:nvSpPr>
        <p:spPr>
          <a:xfrm>
            <a:off x="774923" y="5951811"/>
            <a:ext cx="7896279" cy="365125"/>
          </a:xfrm>
        </p:spPr>
        <p:txBody>
          <a:bodyPr/>
          <a:lstStyle/>
          <a:p>
            <a:endParaRPr lang="en-US" dirty="0"/>
          </a:p>
        </p:txBody>
      </p:sp>
      <p:sp>
        <p:nvSpPr>
          <p:cNvPr id="6" name="Slide Number Placeholder 5"/>
          <p:cNvSpPr>
            <a:spLocks noGrp="1"/>
          </p:cNvSpPr>
          <p:nvPr>
            <p:ph type="sldNum" sz="quarter" idx="12"/>
          </p:nvPr>
        </p:nvSpPr>
        <p:spPr>
          <a:xfrm>
            <a:off x="10446615" y="5956137"/>
            <a:ext cx="1164195" cy="365125"/>
          </a:xfrm>
        </p:spPr>
        <p:txBody>
          <a:bodyPr/>
          <a:lstStyle>
            <a:lvl1pPr>
              <a:defRPr>
                <a:solidFill>
                  <a:schemeClr val="accent1">
                    <a:lumMod val="75000"/>
                    <a:lumOff val="25000"/>
                  </a:schemeClr>
                </a:solidFill>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val="2992475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81192" y="705124"/>
            <a:ext cx="11029616" cy="1189554"/>
          </a:xfrm>
          <a:prstGeom prst="rect">
            <a:avLst/>
          </a:prstGeom>
        </p:spPr>
        <p:txBody>
          <a:bodyPr vert="horz" lIns="91440" tIns="45720" rIns="91440" bIns="45720" rtlCol="0" anchor="b">
            <a:normAutofit/>
          </a:bodyPr>
          <a:lstStyle/>
          <a:p>
            <a:r>
              <a:rPr lang="en-US"/>
              <a:t>Click to edit Master title style</a:t>
            </a:r>
            <a:endParaRPr lang="en-US" dirty="0"/>
          </a:p>
        </p:txBody>
      </p:sp>
      <p:sp>
        <p:nvSpPr>
          <p:cNvPr id="3" name="Text Placeholder 2"/>
          <p:cNvSpPr>
            <a:spLocks noGrp="1"/>
          </p:cNvSpPr>
          <p:nvPr>
            <p:ph type="body" idx="1"/>
          </p:nvPr>
        </p:nvSpPr>
        <p:spPr>
          <a:xfrm>
            <a:off x="581192" y="2336003"/>
            <a:ext cx="11029616" cy="3522794"/>
          </a:xfrm>
          <a:prstGeom prst="rect">
            <a:avLst/>
          </a:prstGeom>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05951" y="5956137"/>
            <a:ext cx="2844799" cy="365125"/>
          </a:xfrm>
          <a:prstGeom prst="rect">
            <a:avLst/>
          </a:prstGeom>
        </p:spPr>
        <p:txBody>
          <a:bodyPr vert="horz" lIns="91440" tIns="45720" rIns="91440" bIns="45720" rtlCol="0" anchor="ctr"/>
          <a:lstStyle>
            <a:lvl1pPr algn="r">
              <a:defRPr sz="900">
                <a:solidFill>
                  <a:schemeClr val="accent2"/>
                </a:solidFill>
              </a:defRPr>
            </a:lvl1pPr>
          </a:lstStyle>
          <a:p>
            <a:fld id="{B61BEF0D-F0BB-DE4B-95CE-6DB70DBA9567}" type="datetimeFigureOut">
              <a:rPr lang="en-US" smtClean="0"/>
              <a:pPr/>
              <a:t>1/30/2021</a:t>
            </a:fld>
            <a:endParaRPr lang="en-US" dirty="0"/>
          </a:p>
        </p:txBody>
      </p:sp>
      <p:sp>
        <p:nvSpPr>
          <p:cNvPr id="5" name="Footer Placeholder 4"/>
          <p:cNvSpPr>
            <a:spLocks noGrp="1"/>
          </p:cNvSpPr>
          <p:nvPr>
            <p:ph type="ftr" sz="quarter" idx="3"/>
          </p:nvPr>
        </p:nvSpPr>
        <p:spPr>
          <a:xfrm>
            <a:off x="581192" y="5951811"/>
            <a:ext cx="6917210" cy="365125"/>
          </a:xfrm>
          <a:prstGeom prst="rect">
            <a:avLst/>
          </a:prstGeom>
        </p:spPr>
        <p:txBody>
          <a:bodyPr vert="horz" lIns="91440" tIns="45720" rIns="91440" bIns="45720" rtlCol="0" anchor="ctr"/>
          <a:lstStyle>
            <a:lvl1pPr algn="l">
              <a:defRPr sz="900" cap="all">
                <a:solidFill>
                  <a:schemeClr val="accent2"/>
                </a:solidFill>
              </a:defRPr>
            </a:lvl1pPr>
          </a:lstStyle>
          <a:p>
            <a:endParaRPr lang="en-US" dirty="0"/>
          </a:p>
        </p:txBody>
      </p:sp>
      <p:sp>
        <p:nvSpPr>
          <p:cNvPr id="6" name="Slide Number Placeholder 5"/>
          <p:cNvSpPr>
            <a:spLocks noGrp="1"/>
          </p:cNvSpPr>
          <p:nvPr>
            <p:ph type="sldNum" sz="quarter" idx="4"/>
          </p:nvPr>
        </p:nvSpPr>
        <p:spPr>
          <a:xfrm>
            <a:off x="10558300" y="5956137"/>
            <a:ext cx="1052510" cy="365125"/>
          </a:xfrm>
          <a:prstGeom prst="rect">
            <a:avLst/>
          </a:prstGeom>
        </p:spPr>
        <p:txBody>
          <a:bodyPr vert="horz" lIns="91440" tIns="45720" rIns="91440" bIns="45720" rtlCol="0" anchor="ctr"/>
          <a:lstStyle>
            <a:lvl1pPr algn="r">
              <a:defRPr sz="900">
                <a:solidFill>
                  <a:schemeClr val="accent2"/>
                </a:solidFill>
              </a:defRPr>
            </a:lvl1pPr>
          </a:lstStyle>
          <a:p>
            <a:fld id="{D57F1E4F-1CFF-5643-939E-217C01CDF565}" type="slidenum">
              <a:rPr lang="en-US" smtClean="0"/>
              <a:pPr/>
              <a:t>‹#›</a:t>
            </a:fld>
            <a:endParaRPr lang="en-US" dirty="0"/>
          </a:p>
        </p:txBody>
      </p:sp>
      <p:sp>
        <p:nvSpPr>
          <p:cNvPr id="9" name="Rectangle 8"/>
          <p:cNvSpPr/>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0" name="Rectangle 9"/>
          <p:cNvSpPr/>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p:cNvSpPr/>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Tree>
    <p:extLst>
      <p:ext uri="{BB962C8B-B14F-4D97-AF65-F5344CB8AC3E}">
        <p14:creationId xmlns:p14="http://schemas.microsoft.com/office/powerpoint/2010/main" val="205141609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457200" rtl="0" eaLnBrk="1" latinLnBrk="0" hangingPunct="1">
        <a:spcBef>
          <a:spcPct val="0"/>
        </a:spcBef>
        <a:buNone/>
        <a:defRPr sz="2800" b="0" kern="1200" cap="all">
          <a:solidFill>
            <a:schemeClr val="bg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emf"/><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www.youtube.com/watch?v=-MmRGSEG2LM" TargetMode="External"/><Relationship Id="rId2" Type="http://schemas.openxmlformats.org/officeDocument/2006/relationships/image" Target="../media/image5.jpeg"/><Relationship Id="rId1" Type="http://schemas.openxmlformats.org/officeDocument/2006/relationships/slideLayout" Target="../slideLayouts/slideLayout2.xml"/><Relationship Id="rId6" Type="http://schemas.openxmlformats.org/officeDocument/2006/relationships/hyperlink" Target="https://www.youtube.com/watch?v=p8xHr8krAII" TargetMode="External"/><Relationship Id="rId5" Type="http://schemas.openxmlformats.org/officeDocument/2006/relationships/hyperlink" Target="https://www.youtube.com/watch?v=PnWKehsOXu8" TargetMode="External"/><Relationship Id="rId4" Type="http://schemas.openxmlformats.org/officeDocument/2006/relationships/hyperlink" Target="https://www.youtube.com/watch?v=DXDGE_lRI0E" TargetMode="Externa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3" Type="http://schemas.openxmlformats.org/officeDocument/2006/relationships/hyperlink" Target="https://www.biblegateway.com/passage/?search=Matthew%2026%3A17-30&amp;version=ICB#fen-ICB-23973a" TargetMode="External"/><Relationship Id="rId2" Type="http://schemas.openxmlformats.org/officeDocument/2006/relationships/image" Target="../media/image14.png"/><Relationship Id="rId1" Type="http://schemas.openxmlformats.org/officeDocument/2006/relationships/slideLayout" Target="../slideLayouts/slideLayout6.xml"/><Relationship Id="rId6" Type="http://schemas.openxmlformats.org/officeDocument/2006/relationships/image" Target="../media/image17.png"/><Relationship Id="rId5" Type="http://schemas.openxmlformats.org/officeDocument/2006/relationships/image" Target="../media/image8.jpg"/><Relationship Id="rId4" Type="http://schemas.openxmlformats.org/officeDocument/2006/relationships/hyperlink" Target="https://www.biblegateway.com/passage/?search=Matthew%2026%3A17-30&amp;version=ICB#fen-ICB-23974b" TargetMode="External"/></Relationships>
</file>

<file path=ppt/slides/_rels/slide1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4.png"/><Relationship Id="rId1" Type="http://schemas.openxmlformats.org/officeDocument/2006/relationships/slideLayout" Target="../slideLayouts/slideLayout6.xml"/><Relationship Id="rId5" Type="http://schemas.openxmlformats.org/officeDocument/2006/relationships/hyperlink" Target="https://www.biblegateway.com/passage/?search=Matthew%2026%3A17-30&amp;version=ICB#fen-ICB-23974b" TargetMode="External"/><Relationship Id="rId4" Type="http://schemas.openxmlformats.org/officeDocument/2006/relationships/hyperlink" Target="https://www.biblegateway.com/passage/?search=Matthew%2026%3A17-30&amp;version=ICB#fen-ICB-23973a" TargetMode="External"/></Relationships>
</file>

<file path=ppt/slides/_rels/slide24.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6.xml"/><Relationship Id="rId5" Type="http://schemas.openxmlformats.org/officeDocument/2006/relationships/image" Target="../media/image27.png"/><Relationship Id="rId4" Type="http://schemas.openxmlformats.org/officeDocument/2006/relationships/image" Target="../media/image25.png"/></Relationships>
</file>

<file path=ppt/slides/_rels/slide3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36.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1.png"/><Relationship Id="rId1" Type="http://schemas.openxmlformats.org/officeDocument/2006/relationships/slideLayout" Target="../slideLayouts/slideLayout6.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3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ldbe.co.uk/about/guidance-%20resources/worship-and-meditation/" TargetMode="External"/><Relationship Id="rId2" Type="http://schemas.openxmlformats.org/officeDocument/2006/relationships/image" Target="../media/image32.PNG"/><Relationship Id="rId1" Type="http://schemas.openxmlformats.org/officeDocument/2006/relationships/slideLayout" Target="../slideLayouts/slideLayout2.xml"/><Relationship Id="rId5" Type="http://schemas.openxmlformats.org/officeDocument/2006/relationships/hyperlink" Target="https://www.engageworship.org/ideas/upper-room-poem-and-mime" TargetMode="External"/><Relationship Id="rId4" Type="http://schemas.openxmlformats.org/officeDocument/2006/relationships/hyperlink" Target="https://www.engageworship.org/ideas/jesus-took-some-bread-intro-communion" TargetMode="External"/></Relationships>
</file>

<file path=ppt/slides/_rels/slide4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4" name="Rectangle 19">
            <a:extLst>
              <a:ext uri="{FF2B5EF4-FFF2-40B4-BE49-F238E27FC236}">
                <a16:creationId xmlns:a16="http://schemas.microsoft.com/office/drawing/2014/main" id="{99D7C13F-A74A-458C-BD0A-E94D29F59A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1">
            <a:extLst>
              <a:ext uri="{FF2B5EF4-FFF2-40B4-BE49-F238E27FC236}">
                <a16:creationId xmlns:a16="http://schemas.microsoft.com/office/drawing/2014/main" id="{4EA0D2BB-E66C-43E1-9553-F0782C70938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36079" y="723899"/>
            <a:ext cx="5009388"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A6E2A6ED-D597-429E-A2B5-6ABED52E1BB5}"/>
              </a:ext>
            </a:extLst>
          </p:cNvPr>
          <p:cNvSpPr>
            <a:spLocks noGrp="1"/>
          </p:cNvSpPr>
          <p:nvPr>
            <p:ph type="ctrTitle"/>
          </p:nvPr>
        </p:nvSpPr>
        <p:spPr>
          <a:xfrm>
            <a:off x="7182814" y="2130425"/>
            <a:ext cx="4115917" cy="2085869"/>
          </a:xfrm>
        </p:spPr>
        <p:txBody>
          <a:bodyPr>
            <a:normAutofit/>
          </a:bodyPr>
          <a:lstStyle/>
          <a:p>
            <a:r>
              <a:rPr lang="en-GB" b="1" dirty="0">
                <a:solidFill>
                  <a:srgbClr val="FFFFFF"/>
                </a:solidFill>
                <a:latin typeface="Century Gothic" panose="020B0502020202020204" pitchFamily="34" charset="0"/>
              </a:rPr>
              <a:t>Class Worship and Reflections</a:t>
            </a:r>
          </a:p>
        </p:txBody>
      </p:sp>
      <p:pic>
        <p:nvPicPr>
          <p:cNvPr id="3" name="Picture 2">
            <a:extLst>
              <a:ext uri="{FF2B5EF4-FFF2-40B4-BE49-F238E27FC236}">
                <a16:creationId xmlns:a16="http://schemas.microsoft.com/office/drawing/2014/main" id="{D7ECC352-F3A9-46C5-8644-CE5AC3D552D0}"/>
              </a:ext>
            </a:extLst>
          </p:cNvPr>
          <p:cNvPicPr>
            <a:picLocks noChangeAspect="1"/>
          </p:cNvPicPr>
          <p:nvPr/>
        </p:nvPicPr>
        <p:blipFill>
          <a:blip r:embed="rId2"/>
          <a:stretch>
            <a:fillRect/>
          </a:stretch>
        </p:blipFill>
        <p:spPr>
          <a:xfrm>
            <a:off x="8482135" y="5208256"/>
            <a:ext cx="2816596" cy="829128"/>
          </a:xfrm>
          <a:prstGeom prst="rect">
            <a:avLst/>
          </a:prstGeom>
        </p:spPr>
      </p:pic>
      <p:pic>
        <p:nvPicPr>
          <p:cNvPr id="4" name="Picture 3">
            <a:extLst>
              <a:ext uri="{FF2B5EF4-FFF2-40B4-BE49-F238E27FC236}">
                <a16:creationId xmlns:a16="http://schemas.microsoft.com/office/drawing/2014/main" id="{575F1F65-C336-4B5D-BA5B-9A8FED98F7E3}"/>
              </a:ext>
            </a:extLst>
          </p:cNvPr>
          <p:cNvPicPr>
            <a:picLocks noChangeAspect="1"/>
          </p:cNvPicPr>
          <p:nvPr/>
        </p:nvPicPr>
        <p:blipFill>
          <a:blip r:embed="rId3"/>
          <a:stretch>
            <a:fillRect/>
          </a:stretch>
        </p:blipFill>
        <p:spPr>
          <a:xfrm>
            <a:off x="517834" y="3100704"/>
            <a:ext cx="5791952" cy="3026295"/>
          </a:xfrm>
          <a:prstGeom prst="rect">
            <a:avLst/>
          </a:prstGeom>
        </p:spPr>
      </p:pic>
      <p:sp>
        <p:nvSpPr>
          <p:cNvPr id="7" name="TextBox 6">
            <a:extLst>
              <a:ext uri="{FF2B5EF4-FFF2-40B4-BE49-F238E27FC236}">
                <a16:creationId xmlns:a16="http://schemas.microsoft.com/office/drawing/2014/main" id="{9A546133-4166-423C-A6B7-0F553B38AC5B}"/>
              </a:ext>
            </a:extLst>
          </p:cNvPr>
          <p:cNvSpPr txBox="1"/>
          <p:nvPr/>
        </p:nvSpPr>
        <p:spPr>
          <a:xfrm>
            <a:off x="517834" y="874222"/>
            <a:ext cx="5791952" cy="1754326"/>
          </a:xfrm>
          <a:prstGeom prst="rect">
            <a:avLst/>
          </a:prstGeom>
          <a:solidFill>
            <a:schemeClr val="tx2">
              <a:lumMod val="20000"/>
              <a:lumOff val="80000"/>
            </a:schemeClr>
          </a:solidFill>
        </p:spPr>
        <p:txBody>
          <a:bodyPr wrap="square" rtlCol="0">
            <a:spAutoFit/>
          </a:bodyPr>
          <a:lstStyle/>
          <a:p>
            <a:pPr algn="ctr"/>
            <a:r>
              <a:rPr lang="en-GB" sz="5400" b="1" dirty="0">
                <a:solidFill>
                  <a:srgbClr val="002060"/>
                </a:solidFill>
                <a:latin typeface="Century Gothic" panose="020B0502020202020204" pitchFamily="34" charset="0"/>
              </a:rPr>
              <a:t>Holy Week</a:t>
            </a:r>
          </a:p>
          <a:p>
            <a:pPr algn="ctr"/>
            <a:r>
              <a:rPr lang="en-GB" sz="5400" b="1" dirty="0">
                <a:solidFill>
                  <a:srgbClr val="002060"/>
                </a:solidFill>
                <a:latin typeface="Century Gothic" panose="020B0502020202020204" pitchFamily="34" charset="0"/>
              </a:rPr>
              <a:t>The Last Supper</a:t>
            </a:r>
          </a:p>
        </p:txBody>
      </p:sp>
    </p:spTree>
    <p:extLst>
      <p:ext uri="{BB962C8B-B14F-4D97-AF65-F5344CB8AC3E}">
        <p14:creationId xmlns:p14="http://schemas.microsoft.com/office/powerpoint/2010/main" val="357339430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 name="Rectangle 10">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7" name="Rectangle 16">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Content Placeholder 3">
            <a:extLst>
              <a:ext uri="{FF2B5EF4-FFF2-40B4-BE49-F238E27FC236}">
                <a16:creationId xmlns:a16="http://schemas.microsoft.com/office/drawing/2014/main" id="{E2A35C00-F635-409C-8112-62A47921677C}"/>
              </a:ext>
            </a:extLst>
          </p:cNvPr>
          <p:cNvPicPr>
            <a:picLocks noGrp="1" noChangeAspect="1"/>
          </p:cNvPicPr>
          <p:nvPr>
            <p:ph idx="1"/>
          </p:nvPr>
        </p:nvPicPr>
        <p:blipFill>
          <a:blip r:embed="rId2"/>
          <a:stretch>
            <a:fillRect/>
          </a:stretch>
        </p:blipFill>
        <p:spPr>
          <a:xfrm>
            <a:off x="931166" y="1392438"/>
            <a:ext cx="6518800" cy="4367254"/>
          </a:xfrm>
          <a:prstGeom prst="rect">
            <a:avLst/>
          </a:prstGeom>
        </p:spPr>
      </p:pic>
      <p:sp>
        <p:nvSpPr>
          <p:cNvPr id="19" name="Rectangle 18">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8381132" y="2930816"/>
            <a:ext cx="3081576" cy="2085869"/>
          </a:xfrm>
        </p:spPr>
        <p:txBody>
          <a:bodyPr vert="horz" lIns="91440" tIns="45720" rIns="91440" bIns="45720" rtlCol="0" anchor="b">
            <a:normAutofit fontScale="90000"/>
          </a:bodyPr>
          <a:lstStyle/>
          <a:p>
            <a:pPr>
              <a:lnSpc>
                <a:spcPct val="90000"/>
              </a:lnSpc>
            </a:pP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3600" dirty="0">
                <a:solidFill>
                  <a:srgbClr val="FFFFFF"/>
                </a:solidFill>
                <a:latin typeface="Arial Rounded MT Bold" panose="020F0704030504030204" pitchFamily="34" charset="0"/>
              </a:rPr>
            </a:br>
            <a:r>
              <a:rPr lang="en-US" sz="3600" b="1" dirty="0">
                <a:solidFill>
                  <a:srgbClr val="FFFFFF"/>
                </a:solidFill>
                <a:latin typeface="Century Gothic" panose="020B0502020202020204" pitchFamily="34" charset="0"/>
              </a:rPr>
              <a:t>Church of England Colours for Worship </a:t>
            </a: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br>
              <a:rPr lang="en-US" sz="1200" dirty="0">
                <a:solidFill>
                  <a:srgbClr val="FFFFFF"/>
                </a:solidFill>
              </a:rPr>
            </a:br>
            <a:endParaRPr lang="en-US" sz="1200" dirty="0">
              <a:solidFill>
                <a:srgbClr val="FFFFFF"/>
              </a:solidFill>
            </a:endParaRPr>
          </a:p>
        </p:txBody>
      </p:sp>
      <p:pic>
        <p:nvPicPr>
          <p:cNvPr id="2" name="Picture 1">
            <a:extLst>
              <a:ext uri="{FF2B5EF4-FFF2-40B4-BE49-F238E27FC236}">
                <a16:creationId xmlns:a16="http://schemas.microsoft.com/office/drawing/2014/main" id="{7D39AFB3-5DC8-44D9-87A3-9258BAF4562E}"/>
              </a:ext>
            </a:extLst>
          </p:cNvPr>
          <p:cNvPicPr>
            <a:picLocks noChangeAspect="1"/>
          </p:cNvPicPr>
          <p:nvPr/>
        </p:nvPicPr>
        <p:blipFill>
          <a:blip r:embed="rId3"/>
          <a:stretch>
            <a:fillRect/>
          </a:stretch>
        </p:blipFill>
        <p:spPr>
          <a:xfrm>
            <a:off x="8513622" y="5016685"/>
            <a:ext cx="2816596" cy="829128"/>
          </a:xfrm>
          <a:prstGeom prst="rect">
            <a:avLst/>
          </a:prstGeom>
        </p:spPr>
      </p:pic>
    </p:spTree>
    <p:extLst>
      <p:ext uri="{BB962C8B-B14F-4D97-AF65-F5344CB8AC3E}">
        <p14:creationId xmlns:p14="http://schemas.microsoft.com/office/powerpoint/2010/main" val="145166846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AEAEA">
            <a:alpha val="0"/>
          </a:srgbClr>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A59258C-AAC2-41CD-973C-7439B122A3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85750" indent="-285750" algn="ctr">
              <a:buClr>
                <a:schemeClr val="accent1"/>
              </a:buClr>
              <a:buFont typeface="Arial" panose="020B0604020202020204" pitchFamily="34" charset="0"/>
              <a:buChar char="•"/>
            </a:pPr>
            <a:endParaRPr lang="en-US" dirty="0"/>
          </a:p>
        </p:txBody>
      </p:sp>
      <p:sp>
        <p:nvSpPr>
          <p:cNvPr id="12" name="Rectangle 11">
            <a:extLst>
              <a:ext uri="{FF2B5EF4-FFF2-40B4-BE49-F238E27FC236}">
                <a16:creationId xmlns:a16="http://schemas.microsoft.com/office/drawing/2014/main" id="{54516B72-0116-42B2-82A2-B11218A36636}"/>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6113191"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643468" y="1033389"/>
            <a:ext cx="4826256" cy="4825409"/>
          </a:xfrm>
        </p:spPr>
        <p:txBody>
          <a:bodyPr anchor="ctr">
            <a:normAutofit fontScale="90000"/>
          </a:bodyPr>
          <a:lstStyle/>
          <a:p>
            <a:pPr>
              <a:lnSpc>
                <a:spcPct val="90000"/>
              </a:lnSpc>
            </a:pP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r>
              <a:rPr lang="en-GB" sz="4200" b="1" dirty="0">
                <a:solidFill>
                  <a:srgbClr val="FFFFFF"/>
                </a:solidFill>
                <a:latin typeface="Century Gothic" panose="020B0502020202020204" pitchFamily="34" charset="0"/>
              </a:rPr>
              <a:t>Classroom Worship </a:t>
            </a:r>
            <a:br>
              <a:rPr lang="en-GB" sz="4200" b="1" dirty="0">
                <a:solidFill>
                  <a:srgbClr val="FFFFFF"/>
                </a:solidFill>
                <a:latin typeface="Arial Rounded MT Bold" panose="020F0704030504030204" pitchFamily="34" charset="0"/>
              </a:rPr>
            </a:br>
            <a:br>
              <a:rPr lang="en-GB" sz="4200" b="1" dirty="0">
                <a:solidFill>
                  <a:srgbClr val="FFFFFF"/>
                </a:solidFill>
                <a:latin typeface="Arial Rounded MT Bold" panose="020F0704030504030204" pitchFamily="34" charset="0"/>
              </a:rPr>
            </a:br>
            <a:br>
              <a:rPr lang="en-GB" sz="4200" dirty="0">
                <a:solidFill>
                  <a:srgbClr val="FFFFFF"/>
                </a:solidFill>
              </a:rPr>
            </a:br>
            <a:br>
              <a:rPr lang="en-GB" sz="4200" dirty="0">
                <a:solidFill>
                  <a:srgbClr val="FFFFFF"/>
                </a:solidFill>
              </a:rPr>
            </a:br>
            <a:endParaRPr lang="en-GB" sz="4200" dirty="0">
              <a:solidFill>
                <a:srgbClr val="FFFFFF"/>
              </a:solidFill>
            </a:endParaRPr>
          </a:p>
        </p:txBody>
      </p:sp>
      <p:sp>
        <p:nvSpPr>
          <p:cNvPr id="14" name="Rectangle 13">
            <a:extLst>
              <a:ext uri="{FF2B5EF4-FFF2-40B4-BE49-F238E27FC236}">
                <a16:creationId xmlns:a16="http://schemas.microsoft.com/office/drawing/2014/main" id="{7CDB507F-21B7-4C27-B0FC-D9C465C6DB4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2579" y="460868"/>
            <a:ext cx="4828032" cy="111654"/>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7AB1AE17-B7A3-4363-95CD-25441E2FF1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782774" y="460868"/>
            <a:ext cx="4828032" cy="11165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pic>
        <p:nvPicPr>
          <p:cNvPr id="2" name="Picture 1">
            <a:extLst>
              <a:ext uri="{FF2B5EF4-FFF2-40B4-BE49-F238E27FC236}">
                <a16:creationId xmlns:a16="http://schemas.microsoft.com/office/drawing/2014/main" id="{9089FFD9-179B-4D1A-B2CD-D9FCA439F27A}"/>
              </a:ext>
            </a:extLst>
          </p:cNvPr>
          <p:cNvPicPr>
            <a:picLocks noChangeAspect="1"/>
          </p:cNvPicPr>
          <p:nvPr/>
        </p:nvPicPr>
        <p:blipFill>
          <a:blip r:embed="rId2"/>
          <a:stretch>
            <a:fillRect/>
          </a:stretch>
        </p:blipFill>
        <p:spPr>
          <a:xfrm>
            <a:off x="642579" y="5212080"/>
            <a:ext cx="2816596" cy="1008924"/>
          </a:xfrm>
          <a:prstGeom prst="rect">
            <a:avLst/>
          </a:prstGeom>
        </p:spPr>
      </p:pic>
      <p:sp>
        <p:nvSpPr>
          <p:cNvPr id="11" name="Content Placeholder 4">
            <a:extLst>
              <a:ext uri="{FF2B5EF4-FFF2-40B4-BE49-F238E27FC236}">
                <a16:creationId xmlns:a16="http://schemas.microsoft.com/office/drawing/2014/main" id="{85BA6752-4895-4BC8-B215-F436A535C694}"/>
              </a:ext>
            </a:extLst>
          </p:cNvPr>
          <p:cNvSpPr txBox="1">
            <a:spLocks/>
          </p:cNvSpPr>
          <p:nvPr/>
        </p:nvSpPr>
        <p:spPr>
          <a:xfrm>
            <a:off x="6755769" y="1033390"/>
            <a:ext cx="4855037" cy="4825409"/>
          </a:xfrm>
          <a:prstGeom prst="rect">
            <a:avLst/>
          </a:prstGeom>
          <a:solidFill>
            <a:schemeClr val="bg2"/>
          </a:solidFill>
          <a:ln w="57150">
            <a:noFill/>
          </a:ln>
        </p:spPr>
        <p:txBody>
          <a:bodyPr vert="horz" lIns="91440" tIns="45720" rIns="91440" bIns="45720" rtlCol="0" anchor="ctr">
            <a:normAutofit lnSpcReduction="10000"/>
          </a:bodyPr>
          <a:lstStyle>
            <a:lvl1pPr marL="306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800" kern="1200">
                <a:solidFill>
                  <a:schemeClr val="tx2"/>
                </a:solidFill>
                <a:latin typeface="+mn-lt"/>
                <a:ea typeface="+mn-ea"/>
                <a:cs typeface="+mn-cs"/>
              </a:defRPr>
            </a:lvl1pPr>
            <a:lvl2pPr marL="630000" indent="-306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600" kern="1200">
                <a:solidFill>
                  <a:schemeClr val="tx2"/>
                </a:solidFill>
                <a:latin typeface="+mn-lt"/>
                <a:ea typeface="+mn-ea"/>
                <a:cs typeface="+mn-cs"/>
              </a:defRPr>
            </a:lvl2pPr>
            <a:lvl3pPr marL="900000" indent="-270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400" kern="1200">
                <a:solidFill>
                  <a:schemeClr val="tx2"/>
                </a:solidFill>
                <a:latin typeface="+mn-lt"/>
                <a:ea typeface="+mn-ea"/>
                <a:cs typeface="+mn-cs"/>
              </a:defRPr>
            </a:lvl3pPr>
            <a:lvl4pPr marL="124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4pPr>
            <a:lvl5pPr marL="1602000" indent="-2340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5pPr>
            <a:lvl6pPr marL="19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6pPr>
            <a:lvl7pPr marL="22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7pPr>
            <a:lvl8pPr marL="25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8pPr>
            <a:lvl9pPr marL="2800000" indent="-228600" algn="l" defTabSz="457200" rtl="0" eaLnBrk="1" latinLnBrk="0" hangingPunct="1">
              <a:spcBef>
                <a:spcPct val="20000"/>
              </a:spcBef>
              <a:spcAft>
                <a:spcPts val="600"/>
              </a:spcAft>
              <a:buClr>
                <a:schemeClr val="accent2"/>
              </a:buClr>
              <a:buSzPct val="92000"/>
              <a:buFont typeface="Wingdings 2" panose="05020102010507070707" pitchFamily="18" charset="2"/>
              <a:buChar char=""/>
              <a:defRPr sz="1200" kern="1200">
                <a:solidFill>
                  <a:schemeClr val="tx2"/>
                </a:solidFill>
                <a:latin typeface="+mn-lt"/>
                <a:ea typeface="+mn-ea"/>
                <a:cs typeface="+mn-cs"/>
              </a:defRPr>
            </a:lvl9pPr>
          </a:lstStyle>
          <a:p>
            <a:pPr marL="0" indent="0">
              <a:lnSpc>
                <a:spcPct val="90000"/>
              </a:lnSpc>
              <a:buFont typeface="Wingdings 2" panose="05020102010507070707" pitchFamily="18" charset="2"/>
              <a:buNone/>
            </a:pPr>
            <a:r>
              <a:rPr lang="en-GB" sz="1700" b="1" dirty="0">
                <a:solidFill>
                  <a:schemeClr val="accent2">
                    <a:lumMod val="50000"/>
                  </a:schemeClr>
                </a:solidFill>
                <a:latin typeface="Century Gothic" panose="020B0502020202020204" pitchFamily="34" charset="0"/>
                <a:cs typeface="Segoe UI" panose="020B0502040204020203" pitchFamily="34" charset="0"/>
              </a:rPr>
              <a:t>ABSTRACT</a:t>
            </a:r>
          </a:p>
          <a:p>
            <a:pPr marL="0" indent="0">
              <a:lnSpc>
                <a:spcPct val="90000"/>
              </a:lnSpc>
              <a:buFont typeface="Wingdings 2" panose="05020102010507070707" pitchFamily="18" charset="2"/>
              <a:buNone/>
            </a:pPr>
            <a:r>
              <a:rPr lang="en-GB" sz="1700" dirty="0">
                <a:solidFill>
                  <a:schemeClr val="accent2">
                    <a:lumMod val="50000"/>
                  </a:schemeClr>
                </a:solidFill>
                <a:latin typeface="Century Gothic" panose="020B0502020202020204" pitchFamily="34" charset="0"/>
                <a:cs typeface="Segoe UI" panose="020B0502040204020203" pitchFamily="34" charset="0"/>
              </a:rPr>
              <a:t>Collective worship in a classroom has a different feel from worship in the hall.  The more intimate nature of the worship can make everyone feel more readily included. It is also the perfect setting to look at some of life’s big issues in a prayerful and reflective manner. This resource supports small group worship through the theme of </a:t>
            </a:r>
          </a:p>
          <a:p>
            <a:pPr marL="0" indent="0">
              <a:lnSpc>
                <a:spcPct val="90000"/>
              </a:lnSpc>
              <a:buFont typeface="Wingdings 2" panose="05020102010507070707" pitchFamily="18" charset="2"/>
              <a:buNone/>
            </a:pPr>
            <a:r>
              <a:rPr lang="en-GB" sz="1700" b="1" dirty="0">
                <a:solidFill>
                  <a:schemeClr val="accent2">
                    <a:lumMod val="50000"/>
                  </a:schemeClr>
                </a:solidFill>
                <a:latin typeface="Century Gothic" panose="020B0502020202020204" pitchFamily="34" charset="0"/>
                <a:cs typeface="Segoe UI" panose="020B0502040204020203" pitchFamily="34" charset="0"/>
              </a:rPr>
              <a:t>EASTER</a:t>
            </a:r>
            <a:r>
              <a:rPr lang="en-GB" sz="1700" dirty="0">
                <a:solidFill>
                  <a:schemeClr val="accent2">
                    <a:lumMod val="50000"/>
                  </a:schemeClr>
                </a:solidFill>
                <a:latin typeface="Century Gothic" panose="020B0502020202020204" pitchFamily="34" charset="0"/>
                <a:cs typeface="Segoe UI" panose="020B0502040204020203" pitchFamily="34" charset="0"/>
              </a:rPr>
              <a:t>:</a:t>
            </a:r>
          </a:p>
          <a:p>
            <a:r>
              <a:rPr lang="en-GB" dirty="0">
                <a:solidFill>
                  <a:srgbClr val="002060"/>
                </a:solidFill>
                <a:latin typeface="Century Gothic" panose="020B0502020202020204" pitchFamily="34" charset="0"/>
              </a:rPr>
              <a:t>Palm Sunday </a:t>
            </a:r>
            <a:endParaRPr lang="en-GB" sz="1600" dirty="0">
              <a:solidFill>
                <a:srgbClr val="002060"/>
              </a:solidFill>
              <a:latin typeface="Century Gothic" panose="020B0502020202020204" pitchFamily="34" charset="0"/>
            </a:endParaRPr>
          </a:p>
          <a:p>
            <a:r>
              <a:rPr lang="en-GB" dirty="0">
                <a:solidFill>
                  <a:srgbClr val="002060"/>
                </a:solidFill>
                <a:latin typeface="Century Gothic" panose="020B0502020202020204" pitchFamily="34" charset="0"/>
              </a:rPr>
              <a:t>Clearing of the Temple </a:t>
            </a:r>
          </a:p>
          <a:p>
            <a:r>
              <a:rPr lang="en-GB" dirty="0">
                <a:solidFill>
                  <a:srgbClr val="002060"/>
                </a:solidFill>
                <a:latin typeface="Century Gothic" panose="020B0502020202020204" pitchFamily="34" charset="0"/>
              </a:rPr>
              <a:t>Anointing </a:t>
            </a:r>
          </a:p>
          <a:p>
            <a:r>
              <a:rPr lang="en-GB" dirty="0">
                <a:solidFill>
                  <a:srgbClr val="002060"/>
                </a:solidFill>
                <a:latin typeface="Century Gothic" panose="020B0502020202020204" pitchFamily="34" charset="0"/>
              </a:rPr>
              <a:t>Last Supper </a:t>
            </a:r>
          </a:p>
          <a:p>
            <a:r>
              <a:rPr lang="en-GB" dirty="0">
                <a:solidFill>
                  <a:srgbClr val="002060"/>
                </a:solidFill>
                <a:latin typeface="Century Gothic" panose="020B0502020202020204" pitchFamily="34" charset="0"/>
              </a:rPr>
              <a:t>Crucifixion </a:t>
            </a:r>
          </a:p>
          <a:p>
            <a:r>
              <a:rPr lang="en-GB" dirty="0">
                <a:solidFill>
                  <a:srgbClr val="002060"/>
                </a:solidFill>
                <a:latin typeface="Century Gothic" panose="020B0502020202020204" pitchFamily="34" charset="0"/>
              </a:rPr>
              <a:t>Resurrection </a:t>
            </a:r>
            <a:endParaRPr lang="en-GB" sz="1700" dirty="0">
              <a:solidFill>
                <a:srgbClr val="002060"/>
              </a:solidFill>
              <a:latin typeface="Century Gothic" panose="020B0502020202020204" pitchFamily="34" charset="0"/>
              <a:cs typeface="Segoe UI" panose="020B0502040204020203" pitchFamily="34" charset="0"/>
            </a:endParaRPr>
          </a:p>
        </p:txBody>
      </p:sp>
    </p:spTree>
    <p:extLst>
      <p:ext uri="{BB962C8B-B14F-4D97-AF65-F5344CB8AC3E}">
        <p14:creationId xmlns:p14="http://schemas.microsoft.com/office/powerpoint/2010/main" val="262234612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3000" dirty="0">
                <a:solidFill>
                  <a:srgbClr val="FFFFFF"/>
                </a:solidFill>
                <a:latin typeface="Century Gothic" panose="020B0502020202020204" pitchFamily="34" charset="0"/>
              </a:rPr>
              <a:t>Introduction for Teachers</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sp>
        <p:nvSpPr>
          <p:cNvPr id="5" name="Content Placeholder 4">
            <a:extLst>
              <a:ext uri="{FF2B5EF4-FFF2-40B4-BE49-F238E27FC236}">
                <a16:creationId xmlns:a16="http://schemas.microsoft.com/office/drawing/2014/main" id="{E7A6BE65-F111-4901-953B-3CBC056F1FAA}"/>
              </a:ext>
            </a:extLst>
          </p:cNvPr>
          <p:cNvSpPr>
            <a:spLocks noGrp="1"/>
          </p:cNvSpPr>
          <p:nvPr>
            <p:ph idx="1"/>
          </p:nvPr>
        </p:nvSpPr>
        <p:spPr>
          <a:xfrm>
            <a:off x="4871425" y="590623"/>
            <a:ext cx="6538255" cy="5657777"/>
          </a:xfrm>
        </p:spPr>
        <p:txBody>
          <a:bodyPr anchor="ctr">
            <a:normAutofit/>
          </a:bodyPr>
          <a:lstStyle/>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Classroom worship can be organised at any time of day which best suits the needs of the group. </a:t>
            </a:r>
          </a:p>
          <a:p>
            <a:pPr marL="0"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Collective worship in a classroom has a different feel from worship in the hall. The advantages of class worship are:</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more intimate nature of the worship can make everyone feel more readily included—there is nobody on the far edge or at the remote back</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The worship can be planned to be more appropriate for the age and understanding of the children present than is possible in a large mixed age gathering</a:t>
            </a:r>
          </a:p>
          <a:p>
            <a:pPr marL="324000" lvl="1" indent="0">
              <a:lnSpc>
                <a:spcPct val="90000"/>
              </a:lnSpc>
              <a:buNone/>
            </a:pPr>
            <a:r>
              <a:rPr lang="en-GB" sz="1200" dirty="0">
                <a:solidFill>
                  <a:srgbClr val="002060"/>
                </a:solidFill>
                <a:latin typeface="Century Gothic" panose="020B0502020202020204" pitchFamily="34" charset="0"/>
                <a:cs typeface="Segoe UI" panose="020B0502040204020203" pitchFamily="34" charset="0"/>
              </a:rPr>
              <a:t>• Children and adults may feel happier at leading worship in a more familiar setting with their peers rather than in front of the whole school</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Preparing </a:t>
            </a:r>
            <a:r>
              <a:rPr lang="en-GB" sz="1200" dirty="0">
                <a:solidFill>
                  <a:srgbClr val="002060"/>
                </a:solidFill>
                <a:latin typeface="Century Gothic" panose="020B0502020202020204" pitchFamily="34" charset="0"/>
                <a:cs typeface="Segoe UI" panose="020B0502040204020203" pitchFamily="34" charset="0"/>
              </a:rPr>
              <a:t>for class worship is very important. If the pupils have been busy just before you are due to start encourage them now to pause and sit quietly, stilling themselves ready to begin.</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Create calm, quiet atmosphere </a:t>
            </a:r>
            <a:r>
              <a:rPr lang="en-GB" sz="1200" dirty="0">
                <a:solidFill>
                  <a:srgbClr val="002060"/>
                </a:solidFill>
                <a:latin typeface="Century Gothic" panose="020B0502020202020204" pitchFamily="34" charset="0"/>
                <a:cs typeface="Segoe UI" panose="020B0502040204020203" pitchFamily="34" charset="0"/>
              </a:rPr>
              <a:t>– this can be done through music or changing the lighting in the room</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A worship focus- </a:t>
            </a:r>
            <a:r>
              <a:rPr lang="en-GB" sz="1200" dirty="0">
                <a:solidFill>
                  <a:srgbClr val="002060"/>
                </a:solidFill>
                <a:latin typeface="Century Gothic" panose="020B0502020202020204" pitchFamily="34" charset="0"/>
                <a:cs typeface="Segoe UI" panose="020B0502040204020203" pitchFamily="34" charset="0"/>
              </a:rPr>
              <a:t>in all places of worship there is what may be termed a worship focus, in your own hall this may be a cross or a candle. It is helpful to have a worship focus for your class worship. This does not have to be a permanent feature but something that can be brought out just for the worship. Consider what would be an appropriate worship focus for your classroom e.g. a cloth, candle, cross, bible, ornament, prayer bear. You may want to have a number of appropriate worship foci in a basket that the pupils can choose and set out ready for worship.</a:t>
            </a:r>
          </a:p>
          <a:p>
            <a:pPr marL="0" indent="0">
              <a:lnSpc>
                <a:spcPct val="90000"/>
              </a:lnSpc>
              <a:buNone/>
            </a:pPr>
            <a:r>
              <a:rPr lang="en-GB" sz="1200" b="1" dirty="0">
                <a:solidFill>
                  <a:srgbClr val="002060"/>
                </a:solidFill>
                <a:latin typeface="Century Gothic" panose="020B0502020202020204" pitchFamily="34" charset="0"/>
                <a:cs typeface="Segoe UI" panose="020B0502040204020203" pitchFamily="34" charset="0"/>
              </a:rPr>
              <a:t>Structure </a:t>
            </a:r>
            <a:r>
              <a:rPr lang="en-GB" sz="1200" dirty="0">
                <a:solidFill>
                  <a:srgbClr val="002060"/>
                </a:solidFill>
                <a:latin typeface="Century Gothic" panose="020B0502020202020204" pitchFamily="34" charset="0"/>
                <a:cs typeface="Segoe UI" panose="020B0502040204020203" pitchFamily="34" charset="0"/>
              </a:rPr>
              <a:t>- you may well find it helpful to have a set structure to your worship. This enables even of youngest children to feel comfortable and confident with what is happening. Here we have used the gather, engage, respond, and send framework</a:t>
            </a:r>
            <a:r>
              <a:rPr lang="en-GB" sz="1200" dirty="0">
                <a:solidFill>
                  <a:srgbClr val="002060"/>
                </a:solidFill>
                <a:latin typeface="Segoe UI" panose="020B0502040204020203" pitchFamily="34" charset="0"/>
                <a:cs typeface="Segoe UI" panose="020B0502040204020203" pitchFamily="34" charset="0"/>
              </a:rPr>
              <a:t>.</a:t>
            </a:r>
          </a:p>
          <a:p>
            <a:pPr marL="0" indent="0">
              <a:lnSpc>
                <a:spcPct val="90000"/>
              </a:lnSpc>
              <a:buNone/>
            </a:pPr>
            <a:endParaRPr lang="en-GB" sz="1100" dirty="0"/>
          </a:p>
        </p:txBody>
      </p:sp>
      <p:pic>
        <p:nvPicPr>
          <p:cNvPr id="4" name="Picture 3">
            <a:extLst>
              <a:ext uri="{FF2B5EF4-FFF2-40B4-BE49-F238E27FC236}">
                <a16:creationId xmlns:a16="http://schemas.microsoft.com/office/drawing/2014/main" id="{B6ACFD11-F3E3-4649-A305-F4C8910F62F6}"/>
              </a:ext>
            </a:extLst>
          </p:cNvPr>
          <p:cNvPicPr>
            <a:picLocks noChangeAspect="1"/>
          </p:cNvPicPr>
          <p:nvPr/>
        </p:nvPicPr>
        <p:blipFill>
          <a:blip r:embed="rId2"/>
          <a:stretch>
            <a:fillRect/>
          </a:stretch>
        </p:blipFill>
        <p:spPr>
          <a:xfrm>
            <a:off x="2285910" y="4373629"/>
            <a:ext cx="2072820" cy="1682642"/>
          </a:xfrm>
          <a:prstGeom prst="rect">
            <a:avLst/>
          </a:prstGeom>
        </p:spPr>
      </p:pic>
    </p:spTree>
    <p:extLst>
      <p:ext uri="{BB962C8B-B14F-4D97-AF65-F5344CB8AC3E}">
        <p14:creationId xmlns:p14="http://schemas.microsoft.com/office/powerpoint/2010/main" val="41233269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r>
              <a:rPr lang="en-GB" sz="3000" b="1" dirty="0">
                <a:solidFill>
                  <a:srgbClr val="FFFFFF"/>
                </a:solidFill>
                <a:latin typeface="Century Gothic" panose="020B0502020202020204" pitchFamily="34" charset="0"/>
              </a:rPr>
              <a:t>Classroom Worship </a:t>
            </a:r>
            <a:br>
              <a:rPr lang="en-GB" sz="3000" b="1" dirty="0">
                <a:solidFill>
                  <a:srgbClr val="FFFFFF"/>
                </a:solidFill>
                <a:latin typeface="Century Gothic" panose="020B0502020202020204" pitchFamily="34" charset="0"/>
              </a:rPr>
            </a:br>
            <a:br>
              <a:rPr lang="en-GB" sz="3000" b="1" dirty="0">
                <a:solidFill>
                  <a:srgbClr val="FFFFFF"/>
                </a:solidFill>
                <a:latin typeface="Century Gothic" panose="020B0502020202020204" pitchFamily="34" charset="0"/>
              </a:rPr>
            </a:br>
            <a:r>
              <a:rPr lang="en-GB" sz="2400" b="1" dirty="0">
                <a:solidFill>
                  <a:srgbClr val="FFFFFF"/>
                </a:solidFill>
                <a:latin typeface="Century Gothic" panose="020B0502020202020204" pitchFamily="34" charset="0"/>
              </a:rPr>
              <a:t>Possible music</a:t>
            </a:r>
            <a:br>
              <a:rPr lang="en-GB" sz="3000" dirty="0">
                <a:solidFill>
                  <a:srgbClr val="FFFFFF"/>
                </a:solidFill>
              </a:rPr>
            </a:br>
            <a:br>
              <a:rPr lang="en-GB" sz="3000" dirty="0">
                <a:solidFill>
                  <a:srgbClr val="FFFFFF"/>
                </a:solidFill>
              </a:rPr>
            </a:br>
            <a:br>
              <a:rPr lang="en-GB" sz="3000" dirty="0">
                <a:solidFill>
                  <a:srgbClr val="FFFFFF"/>
                </a:solidFill>
              </a:rPr>
            </a:br>
            <a:endParaRPr lang="en-GB" sz="3000" dirty="0">
              <a:solidFill>
                <a:srgbClr val="FFFFFF"/>
              </a:solidFill>
            </a:endParaRPr>
          </a:p>
        </p:txBody>
      </p:sp>
      <p:pic>
        <p:nvPicPr>
          <p:cNvPr id="4098" name="Picture 2" descr="Migration &amp; Music, Part 1 | Musical Space | KMUW">
            <a:extLst>
              <a:ext uri="{FF2B5EF4-FFF2-40B4-BE49-F238E27FC236}">
                <a16:creationId xmlns:a16="http://schemas.microsoft.com/office/drawing/2014/main" id="{90402C7B-2262-43A3-8EBC-A78B72505E7C}"/>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85478" y="3762775"/>
            <a:ext cx="3443428" cy="2293495"/>
          </a:xfrm>
          <a:prstGeom prst="ellipse">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40A0F4B3-7879-4695-B475-82D880397C57}"/>
              </a:ext>
            </a:extLst>
          </p:cNvPr>
          <p:cNvSpPr txBox="1"/>
          <p:nvPr/>
        </p:nvSpPr>
        <p:spPr>
          <a:xfrm>
            <a:off x="5155905" y="1392341"/>
            <a:ext cx="6097712" cy="3517181"/>
          </a:xfrm>
          <a:prstGeom prst="rect">
            <a:avLst/>
          </a:prstGeom>
          <a:noFill/>
        </p:spPr>
        <p:txBody>
          <a:bodyPr wrap="square">
            <a:spAutoFit/>
          </a:bodyPr>
          <a:lstStyle/>
          <a:p>
            <a:r>
              <a:rPr lang="en-GB" sz="2000" b="1" dirty="0">
                <a:solidFill>
                  <a:srgbClr val="002060"/>
                </a:solidFill>
                <a:latin typeface="Century Gothic" panose="020B0502020202020204" pitchFamily="34" charset="0"/>
              </a:rPr>
              <a:t>Light of the World</a:t>
            </a:r>
          </a:p>
          <a:p>
            <a:r>
              <a:rPr lang="en-US" sz="1800" dirty="0">
                <a:solidFill>
                  <a:srgbClr val="002060"/>
                </a:solidFill>
                <a:latin typeface="Century Gothic" panose="020B0502020202020204" pitchFamily="34" charset="0"/>
                <a:hlinkClick r:id="rId3">
                  <a:extLst>
                    <a:ext uri="{A12FA001-AC4F-418D-AE19-62706E023703}">
                      <ahyp:hlinkClr xmlns:ahyp="http://schemas.microsoft.com/office/drawing/2018/hyperlinkcolor" val="tx"/>
                    </a:ext>
                  </a:extLst>
                </a:hlinkClick>
              </a:rPr>
              <a:t>https://www.youtube.com/watch?v=-MmRGSEG2LM</a:t>
            </a:r>
            <a:endParaRPr lang="en-US" sz="1800" dirty="0">
              <a:solidFill>
                <a:srgbClr val="002060"/>
              </a:solidFill>
              <a:latin typeface="Century Gothic" panose="020B0502020202020204" pitchFamily="34" charset="0"/>
            </a:endParaRPr>
          </a:p>
          <a:p>
            <a:endParaRPr lang="en-US" sz="1800" dirty="0">
              <a:solidFill>
                <a:srgbClr val="002060"/>
              </a:solidFill>
              <a:latin typeface="Century Gothic" panose="020B0502020202020204" pitchFamily="34" charset="0"/>
            </a:endParaRPr>
          </a:p>
          <a:p>
            <a:r>
              <a:rPr lang="en-US" sz="2000" b="1" dirty="0">
                <a:solidFill>
                  <a:srgbClr val="002060"/>
                </a:solidFill>
                <a:latin typeface="Century Gothic" panose="020B0502020202020204" pitchFamily="34" charset="0"/>
              </a:rPr>
              <a:t>10,000 Reasons</a:t>
            </a:r>
          </a:p>
          <a:p>
            <a:r>
              <a:rPr lang="en-US" sz="1800" dirty="0">
                <a:solidFill>
                  <a:srgbClr val="002060"/>
                </a:solidFill>
                <a:latin typeface="Century Gothic" panose="020B0502020202020204" pitchFamily="34" charset="0"/>
                <a:hlinkClick r:id="rId4">
                  <a:extLst>
                    <a:ext uri="{A12FA001-AC4F-418D-AE19-62706E023703}">
                      <ahyp:hlinkClr xmlns:ahyp="http://schemas.microsoft.com/office/drawing/2018/hyperlinkcolor" val="tx"/>
                    </a:ext>
                  </a:extLst>
                </a:hlinkClick>
              </a:rPr>
              <a:t>https://www.youtube.com/watch?v=DXDGE_lRI0E</a:t>
            </a:r>
            <a:endParaRPr lang="en-US" sz="1800" dirty="0">
              <a:solidFill>
                <a:srgbClr val="002060"/>
              </a:solidFill>
              <a:latin typeface="Century Gothic" panose="020B0502020202020204" pitchFamily="34" charset="0"/>
            </a:endParaRPr>
          </a:p>
          <a:p>
            <a:endParaRPr lang="en-US" sz="1800" dirty="0">
              <a:solidFill>
                <a:srgbClr val="002060"/>
              </a:solidFill>
              <a:latin typeface="Century Gothic" panose="020B0502020202020204" pitchFamily="34" charset="0"/>
            </a:endParaRPr>
          </a:p>
          <a:p>
            <a:pPr>
              <a:lnSpc>
                <a:spcPct val="115000"/>
              </a:lnSpc>
              <a:spcAft>
                <a:spcPts val="1000"/>
              </a:spcAft>
            </a:pPr>
            <a:r>
              <a:rPr lang="en-US" sz="2000" b="1" dirty="0">
                <a:solidFill>
                  <a:srgbClr val="002060"/>
                </a:solidFill>
                <a:latin typeface="Century Gothic" panose="020B0502020202020204" pitchFamily="34" charset="0"/>
              </a:rPr>
              <a:t>Blessed be the Name of the Lord</a:t>
            </a:r>
          </a:p>
          <a:p>
            <a:pPr>
              <a:lnSpc>
                <a:spcPct val="115000"/>
              </a:lnSpc>
              <a:spcAft>
                <a:spcPts val="1000"/>
              </a:spcAft>
            </a:pPr>
            <a:r>
              <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hlinkClick r:id="rId5">
                  <a:extLst>
                    <a:ext uri="{A12FA001-AC4F-418D-AE19-62706E023703}">
                      <ahyp:hlinkClr xmlns:ahyp="http://schemas.microsoft.com/office/drawing/2018/hyperlinkcolor" val="tx"/>
                    </a:ext>
                  </a:extLst>
                </a:hlinkClick>
              </a:rPr>
              <a:t>https://www.youtube.com/watch?v=PnWKehsOXu8</a:t>
            </a:r>
            <a:endPar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2000" b="1" dirty="0">
                <a:solidFill>
                  <a:srgbClr val="002060"/>
                </a:solidFill>
                <a:latin typeface="Century Gothic" panose="020B0502020202020204" pitchFamily="34" charset="0"/>
              </a:rPr>
              <a:t>Hosanna in the Highest</a:t>
            </a:r>
            <a:endParaRPr lang="en-GB" sz="20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a:p>
            <a:pPr>
              <a:lnSpc>
                <a:spcPct val="115000"/>
              </a:lnSpc>
              <a:spcAft>
                <a:spcPts val="1000"/>
              </a:spcAft>
            </a:pPr>
            <a:r>
              <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hlinkClick r:id="rId6">
                  <a:extLst>
                    <a:ext uri="{A12FA001-AC4F-418D-AE19-62706E023703}">
                      <ahyp:hlinkClr xmlns:ahyp="http://schemas.microsoft.com/office/drawing/2018/hyperlinkcolor" val="tx"/>
                    </a:ext>
                  </a:extLst>
                </a:hlinkClick>
              </a:rPr>
              <a:t>https://www.youtube.com/watch?v=p8xHr8krAII</a:t>
            </a:r>
            <a:endParaRPr lang="en-GB" sz="1800" dirty="0">
              <a:solidFill>
                <a:srgbClr val="002060"/>
              </a:solidFill>
              <a:latin typeface="Century Gothic" panose="020B050202020202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05318830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571403"/>
            <a:ext cx="6436655" cy="5888772"/>
          </a:xfrm>
        </p:spPr>
        <p:txBody>
          <a:bodyPr anchor="ctr">
            <a:normAutofit fontScale="70000" lnSpcReduction="20000"/>
          </a:bodyPr>
          <a:lstStyle/>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Once everyone is set up ready for worship you may want to start by lighting a candle, followed by one of these: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Peace be with you.</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And also with you.</a:t>
            </a:r>
          </a:p>
          <a:p>
            <a:pPr>
              <a:lnSpc>
                <a:spcPct val="120000"/>
              </a:lnSpc>
              <a:spcBef>
                <a:spcPts val="0"/>
              </a:spcBef>
              <a:spcAft>
                <a:spcPts val="0"/>
              </a:spcAft>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Leader: Welcome everyone</a:t>
            </a:r>
          </a:p>
          <a:p>
            <a:pPr marL="0" indent="0">
              <a:lnSpc>
                <a:spcPct val="120000"/>
              </a:lnSpc>
              <a:spcBef>
                <a:spcPts val="0"/>
              </a:spcBef>
              <a:spcAft>
                <a:spcPts val="0"/>
              </a:spcAft>
              <a:buNone/>
            </a:pPr>
            <a:r>
              <a:rPr lang="en-GB" sz="2900" dirty="0">
                <a:solidFill>
                  <a:srgbClr val="002060"/>
                </a:solidFill>
                <a:latin typeface="Century Gothic" panose="020B0502020202020204" pitchFamily="34" charset="0"/>
                <a:cs typeface="Segoe UI" panose="020B0502040204020203" pitchFamily="34" charset="0"/>
              </a:rPr>
              <a:t>     Pupils: </a:t>
            </a:r>
            <a:r>
              <a:rPr lang="en-GB" sz="2900" b="1" dirty="0">
                <a:solidFill>
                  <a:srgbClr val="002060"/>
                </a:solidFill>
                <a:latin typeface="Century Gothic" panose="020B0502020202020204" pitchFamily="34" charset="0"/>
                <a:cs typeface="Segoe UI" panose="020B0502040204020203" pitchFamily="34" charset="0"/>
              </a:rPr>
              <a:t>It is good to be here together</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Play a ‘Welcome’ song as children settle.  </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b="1" dirty="0">
                <a:solidFill>
                  <a:srgbClr val="002060"/>
                </a:solidFill>
                <a:latin typeface="Century Gothic" panose="020B0502020202020204" pitchFamily="34" charset="0"/>
                <a:cs typeface="Segoe UI" panose="020B0502040204020203" pitchFamily="34" charset="0"/>
              </a:rPr>
              <a:t>We meet in the name of God:</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Father,</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Son,</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the Spirit:</a:t>
            </a:r>
          </a:p>
          <a:p>
            <a:pPr marL="324000" lvl="1" indent="0">
              <a:lnSpc>
                <a:spcPct val="120000"/>
              </a:lnSpc>
              <a:spcBef>
                <a:spcPts val="0"/>
              </a:spcBef>
              <a:spcAft>
                <a:spcPts val="0"/>
              </a:spcAft>
              <a:buNone/>
            </a:pPr>
            <a:r>
              <a:rPr lang="en-GB" sz="2900" b="1" dirty="0">
                <a:solidFill>
                  <a:srgbClr val="002060"/>
                </a:solidFill>
                <a:latin typeface="Century Gothic" panose="020B0502020202020204" pitchFamily="34" charset="0"/>
                <a:cs typeface="Segoe UI" panose="020B0502040204020203" pitchFamily="34" charset="0"/>
              </a:rPr>
              <a:t>God is one.</a:t>
            </a:r>
          </a:p>
          <a:p>
            <a:pPr marL="0" indent="0">
              <a:lnSpc>
                <a:spcPct val="120000"/>
              </a:lnSpc>
              <a:spcBef>
                <a:spcPts val="0"/>
              </a:spcBef>
              <a:spcAft>
                <a:spcPts val="0"/>
              </a:spcAft>
              <a:buNone/>
            </a:pPr>
            <a:endParaRPr lang="en-GB" sz="2900"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sz="2900" dirty="0">
                <a:solidFill>
                  <a:srgbClr val="002060"/>
                </a:solidFill>
                <a:latin typeface="Century Gothic" panose="020B0502020202020204" pitchFamily="34" charset="0"/>
                <a:cs typeface="Segoe UI" panose="020B0502040204020203" pitchFamily="34" charset="0"/>
              </a:rPr>
              <a:t>Sign: ‘Welcome everybody here’ in BSL</a:t>
            </a: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18025046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43077" y="971524"/>
            <a:ext cx="3269749" cy="4624327"/>
          </a:xfrm>
        </p:spPr>
        <p:txBody>
          <a:bodyPr anchor="ctr">
            <a:normAutofit fontScale="90000"/>
          </a:bodyPr>
          <a:lstStyle/>
          <a:p>
            <a:pPr>
              <a:lnSpc>
                <a:spcPct val="90000"/>
              </a:lnSpc>
            </a:pP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b="1" dirty="0">
                <a:solidFill>
                  <a:srgbClr val="FFFFFF"/>
                </a:solidFill>
              </a:rPr>
            </a:br>
            <a:r>
              <a:rPr lang="en-GB" sz="2700" b="1" dirty="0">
                <a:solidFill>
                  <a:srgbClr val="FFFFFF"/>
                </a:solidFill>
                <a:latin typeface="Century Gothic" panose="020B0502020202020204" pitchFamily="34" charset="0"/>
              </a:rPr>
              <a:t>Gathering </a:t>
            </a:r>
            <a:br>
              <a:rPr lang="en-GB" sz="2700" b="1" dirty="0">
                <a:solidFill>
                  <a:srgbClr val="FFFFFF"/>
                </a:solidFill>
                <a:latin typeface="Century Gothic" panose="020B0502020202020204" pitchFamily="34" charset="0"/>
              </a:rPr>
            </a:br>
            <a:br>
              <a:rPr lang="en-GB" sz="2700" b="1" dirty="0">
                <a:solidFill>
                  <a:srgbClr val="FFFFFF"/>
                </a:solidFill>
                <a:latin typeface="Century Gothic" panose="020B0502020202020204" pitchFamily="34" charset="0"/>
              </a:rPr>
            </a:br>
            <a:r>
              <a:rPr lang="en-GB" sz="2700" b="1" dirty="0">
                <a:solidFill>
                  <a:srgbClr val="FFFFFF"/>
                </a:solidFill>
                <a:latin typeface="Century Gothic" panose="020B0502020202020204" pitchFamily="34" charset="0"/>
              </a:rPr>
              <a:t>these can be used at the beginning of each session </a:t>
            </a:r>
            <a:br>
              <a:rPr lang="en-GB" sz="2200" b="1" dirty="0">
                <a:solidFill>
                  <a:srgbClr val="FFFFFF"/>
                </a:solidFill>
              </a:rPr>
            </a:br>
            <a:br>
              <a:rPr lang="en-GB" sz="2200" b="1" dirty="0">
                <a:solidFill>
                  <a:srgbClr val="FFFFFF"/>
                </a:solidFill>
              </a:rPr>
            </a:br>
            <a:br>
              <a:rPr lang="en-GB" sz="2200" b="1" dirty="0">
                <a:solidFill>
                  <a:srgbClr val="FFFFFF"/>
                </a:solidFill>
              </a:rPr>
            </a:br>
            <a:br>
              <a:rPr lang="en-GB" sz="2200" dirty="0">
                <a:solidFill>
                  <a:srgbClr val="FFFFFF"/>
                </a:solidFill>
              </a:rPr>
            </a:br>
            <a:br>
              <a:rPr lang="en-GB" sz="2200" dirty="0">
                <a:solidFill>
                  <a:srgbClr val="FFFFFF"/>
                </a:solidFill>
              </a:rPr>
            </a:br>
            <a:br>
              <a:rPr lang="en-GB" sz="2200" dirty="0">
                <a:solidFill>
                  <a:srgbClr val="FFFFFF"/>
                </a:solidFill>
              </a:rPr>
            </a:br>
            <a:endParaRPr lang="en-GB" sz="22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5155905" y="485678"/>
            <a:ext cx="6436655" cy="5888772"/>
          </a:xfrm>
        </p:spPr>
        <p:txBody>
          <a:bodyPr anchor="ctr">
            <a:normAutofit/>
          </a:bodyPr>
          <a:lstStyle/>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Christ the light of the world is here</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God help us to speak positive words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share peace with everyone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To remember that you are with us</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Let us celebrate what God has made</a:t>
            </a:r>
          </a:p>
          <a:p>
            <a:pPr marL="0" indent="0">
              <a:lnSpc>
                <a:spcPct val="120000"/>
              </a:lnSpc>
              <a:spcBef>
                <a:spcPts val="0"/>
              </a:spcBef>
              <a:spcAft>
                <a:spcPts val="0"/>
              </a:spcAft>
              <a:buNone/>
            </a:pPr>
            <a:endParaRPr lang="en-GB" dirty="0">
              <a:solidFill>
                <a:srgbClr val="002060"/>
              </a:solidFill>
              <a:latin typeface="Century Gothic" panose="020B0502020202020204" pitchFamily="34" charset="0"/>
              <a:cs typeface="Segoe UI" panose="020B0502040204020203" pitchFamily="34" charset="0"/>
            </a:endParaRPr>
          </a:p>
          <a:p>
            <a:pPr>
              <a:lnSpc>
                <a:spcPct val="120000"/>
              </a:lnSpc>
              <a:spcBef>
                <a:spcPts val="0"/>
              </a:spcBef>
              <a:spcAft>
                <a:spcPts val="0"/>
              </a:spcAft>
            </a:pPr>
            <a:r>
              <a:rPr lang="en-GB" dirty="0">
                <a:solidFill>
                  <a:srgbClr val="002060"/>
                </a:solidFill>
                <a:latin typeface="Century Gothic" panose="020B0502020202020204" pitchFamily="34" charset="0"/>
                <a:cs typeface="Segoe UI" panose="020B0502040204020203" pitchFamily="34" charset="0"/>
              </a:rPr>
              <a:t>Let’s remember to show God’s love, </a:t>
            </a:r>
          </a:p>
          <a:p>
            <a:pPr marL="0" indent="0">
              <a:lnSpc>
                <a:spcPct val="120000"/>
              </a:lnSpc>
              <a:spcBef>
                <a:spcPts val="0"/>
              </a:spcBef>
              <a:spcAft>
                <a:spcPts val="0"/>
              </a:spcAft>
              <a:buNone/>
            </a:pPr>
            <a:r>
              <a:rPr lang="en-GB" dirty="0">
                <a:solidFill>
                  <a:srgbClr val="002060"/>
                </a:solidFill>
                <a:latin typeface="Century Gothic" panose="020B0502020202020204" pitchFamily="34" charset="0"/>
                <a:cs typeface="Segoe UI" panose="020B0502040204020203" pitchFamily="34" charset="0"/>
              </a:rPr>
              <a:t>     </a:t>
            </a:r>
            <a:r>
              <a:rPr lang="en-GB" b="1" dirty="0">
                <a:solidFill>
                  <a:srgbClr val="002060"/>
                </a:solidFill>
                <a:latin typeface="Century Gothic" panose="020B0502020202020204" pitchFamily="34" charset="0"/>
                <a:cs typeface="Segoe UI" panose="020B0502040204020203" pitchFamily="34" charset="0"/>
              </a:rPr>
              <a:t>and to show a bit of heaven to everyone we meet</a:t>
            </a:r>
            <a:r>
              <a:rPr lang="en-GB" b="1" dirty="0">
                <a:latin typeface="Century Gothic" panose="020B0502020202020204" pitchFamily="34" charset="0"/>
                <a:cs typeface="Segoe UI" panose="020B0502040204020203" pitchFamily="34" charset="0"/>
              </a:rPr>
              <a:t>.</a:t>
            </a:r>
          </a:p>
          <a:p>
            <a:pPr marL="0" indent="0">
              <a:lnSpc>
                <a:spcPct val="120000"/>
              </a:lnSpc>
              <a:spcBef>
                <a:spcPts val="0"/>
              </a:spcBef>
              <a:spcAft>
                <a:spcPts val="0"/>
              </a:spcAft>
              <a:buNone/>
            </a:pPr>
            <a:r>
              <a:rPr lang="en-GB" dirty="0">
                <a:latin typeface="Segoe UI" panose="020B0502040204020203" pitchFamily="34" charset="0"/>
                <a:cs typeface="Segoe UI" panose="020B0502040204020203" pitchFamily="34" charset="0"/>
              </a:rPr>
              <a:t>                                                                                        </a:t>
            </a:r>
            <a:endParaRPr lang="en-GB" sz="2900" dirty="0">
              <a:latin typeface="Segoe UI" panose="020B0502040204020203" pitchFamily="34" charset="0"/>
              <a:cs typeface="Segoe UI" panose="020B0502040204020203" pitchFamily="34" charset="0"/>
            </a:endParaRPr>
          </a:p>
          <a:p>
            <a:pPr marL="0" indent="0">
              <a:lnSpc>
                <a:spcPct val="120000"/>
              </a:lnSpc>
              <a:spcBef>
                <a:spcPts val="0"/>
              </a:spcBef>
              <a:spcAft>
                <a:spcPts val="0"/>
              </a:spcAft>
              <a:buNone/>
            </a:pPr>
            <a:endParaRPr lang="en-GB" sz="2900" dirty="0"/>
          </a:p>
          <a:p>
            <a:pPr marL="0" indent="0">
              <a:lnSpc>
                <a:spcPct val="90000"/>
              </a:lnSpc>
              <a:buNone/>
            </a:pPr>
            <a:endParaRPr lang="en-GB" sz="1100" dirty="0"/>
          </a:p>
        </p:txBody>
      </p:sp>
      <p:pic>
        <p:nvPicPr>
          <p:cNvPr id="4" name="Picture 3">
            <a:extLst>
              <a:ext uri="{FF2B5EF4-FFF2-40B4-BE49-F238E27FC236}">
                <a16:creationId xmlns:a16="http://schemas.microsoft.com/office/drawing/2014/main" id="{CC0D0413-29BD-4473-8832-3D2A945F1B1E}"/>
              </a:ext>
            </a:extLst>
          </p:cNvPr>
          <p:cNvPicPr>
            <a:picLocks noChangeAspect="1"/>
          </p:cNvPicPr>
          <p:nvPr/>
        </p:nvPicPr>
        <p:blipFill>
          <a:blip r:embed="rId2"/>
          <a:stretch>
            <a:fillRect/>
          </a:stretch>
        </p:blipFill>
        <p:spPr>
          <a:xfrm>
            <a:off x="3041513" y="4466075"/>
            <a:ext cx="1432684" cy="1755800"/>
          </a:xfrm>
          <a:prstGeom prst="rect">
            <a:avLst/>
          </a:prstGeom>
        </p:spPr>
      </p:pic>
    </p:spTree>
    <p:extLst>
      <p:ext uri="{BB962C8B-B14F-4D97-AF65-F5344CB8AC3E}">
        <p14:creationId xmlns:p14="http://schemas.microsoft.com/office/powerpoint/2010/main" val="29980549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Arial Rounded MT Bold" panose="020F070403050403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Arial Rounded MT Bold" panose="020F070403050403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969228"/>
            <a:ext cx="6346644" cy="5888772"/>
          </a:xfrm>
        </p:spPr>
        <p:txBody>
          <a:bodyPr anchor="ctr">
            <a:normAutofit lnSpcReduction="10000"/>
          </a:bodyPr>
          <a:lstStyle/>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You may want to end your time together with one of these short prayers or blessings:</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end this time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May we live with your love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Build on your truth</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Share your forgiveness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Rest in your peace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the whole of the day.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Thank you for this day,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For fun, friendship and learning.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We give thanks for this time </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As we share peace with each other.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6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Help us as we as we move on</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To carry hope in us for the day</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Turning our thoughts towards others,</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Our hearts towards love,</a:t>
            </a:r>
          </a:p>
          <a:p>
            <a:pPr marL="0" indent="0">
              <a:lnSpc>
                <a:spcPct val="90000"/>
              </a:lnSpc>
              <a:spcBef>
                <a:spcPts val="0"/>
              </a:spcBef>
              <a:buNone/>
            </a:pPr>
            <a:r>
              <a:rPr lang="en-GB" sz="1600" dirty="0">
                <a:solidFill>
                  <a:srgbClr val="002060"/>
                </a:solidFill>
                <a:latin typeface="Century Gothic" panose="020B0502020202020204" pitchFamily="34" charset="0"/>
                <a:cs typeface="Segoe UI" panose="020B0502040204020203" pitchFamily="34" charset="0"/>
              </a:rPr>
              <a:t>And our hands towards serving those in need. </a:t>
            </a:r>
            <a:r>
              <a:rPr lang="en-GB" sz="16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603259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B373F125-DEF3-41D6-9918-AB21A2ACC37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71E9F226-EB6E-48C9-ADDA-636DE4BF4E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581" y="485678"/>
            <a:ext cx="4174743" cy="58887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959157" y="1113764"/>
            <a:ext cx="3269749" cy="4624327"/>
          </a:xfrm>
        </p:spPr>
        <p:txBody>
          <a:bodyPr anchor="ctr">
            <a:normAutofit/>
          </a:bodyPr>
          <a:lstStyle/>
          <a:p>
            <a:pPr>
              <a:lnSpc>
                <a:spcPct val="90000"/>
              </a:lnSpc>
            </a:pPr>
            <a:br>
              <a:rPr lang="en-GB" sz="2500" b="1" dirty="0">
                <a:solidFill>
                  <a:srgbClr val="FFFFFF"/>
                </a:solidFill>
              </a:rPr>
            </a:br>
            <a:br>
              <a:rPr lang="en-GB" sz="2500" b="1" dirty="0">
                <a:solidFill>
                  <a:srgbClr val="FFFFFF"/>
                </a:solidFill>
              </a:rPr>
            </a:br>
            <a:br>
              <a:rPr lang="en-GB" sz="2500" b="1" dirty="0">
                <a:solidFill>
                  <a:srgbClr val="FFFFFF"/>
                </a:solidFill>
                <a:latin typeface="Century Gothic" panose="020B0502020202020204" pitchFamily="34" charset="0"/>
              </a:rPr>
            </a:br>
            <a:r>
              <a:rPr lang="en-GB" sz="2500" b="1" dirty="0">
                <a:solidFill>
                  <a:srgbClr val="FFFFFF"/>
                </a:solidFill>
                <a:latin typeface="Century Gothic" panose="020B0502020202020204" pitchFamily="34" charset="0"/>
              </a:rPr>
              <a:t>Sending</a:t>
            </a:r>
            <a:br>
              <a:rPr lang="en-GB" sz="2500" b="1" dirty="0">
                <a:solidFill>
                  <a:srgbClr val="FFFFFF"/>
                </a:solidFill>
                <a:latin typeface="Century Gothic" panose="020B0502020202020204" pitchFamily="34" charset="0"/>
              </a:rPr>
            </a:br>
            <a:br>
              <a:rPr lang="en-GB" sz="2500" b="1" dirty="0">
                <a:solidFill>
                  <a:srgbClr val="FFFFFF"/>
                </a:solidFill>
                <a:latin typeface="Century Gothic" panose="020B0502020202020204" pitchFamily="34" charset="0"/>
              </a:rPr>
            </a:br>
            <a:r>
              <a:rPr kumimoji="0" lang="en-GB" sz="2500" b="1" i="0" u="none" strike="noStrike" kern="1200" cap="all" spc="0" normalizeH="0" baseline="0" noProof="0" dirty="0">
                <a:ln>
                  <a:noFill/>
                </a:ln>
                <a:solidFill>
                  <a:srgbClr val="FFFFFF"/>
                </a:solidFill>
                <a:effectLst/>
                <a:uLnTx/>
                <a:uFillTx/>
                <a:latin typeface="Century Gothic" panose="020B0502020202020204" pitchFamily="34" charset="0"/>
              </a:rPr>
              <a:t>these can be used at the End of each session</a:t>
            </a:r>
            <a:br>
              <a:rPr lang="en-GB" sz="2500" b="1" dirty="0">
                <a:solidFill>
                  <a:srgbClr val="FFFFFF"/>
                </a:solidFill>
                <a:latin typeface="Century Gothic" panose="020B0502020202020204" pitchFamily="34" charset="0"/>
              </a:rPr>
            </a:br>
            <a:br>
              <a:rPr lang="en-GB" sz="2500" b="1" dirty="0">
                <a:solidFill>
                  <a:srgbClr val="FFFFFF"/>
                </a:solidFill>
                <a:latin typeface="Arial Rounded MT Bold" panose="020F0704030504030204" pitchFamily="34" charset="0"/>
              </a:rPr>
            </a:br>
            <a:br>
              <a:rPr lang="en-GB" sz="2500" dirty="0">
                <a:solidFill>
                  <a:srgbClr val="FFFFFF"/>
                </a:solidFill>
                <a:latin typeface="Arial Rounded MT Bold" panose="020F0704030504030204" pitchFamily="34" charset="0"/>
              </a:rPr>
            </a:br>
            <a:br>
              <a:rPr lang="en-GB" sz="2500" dirty="0">
                <a:solidFill>
                  <a:srgbClr val="FFFFFF"/>
                </a:solidFill>
              </a:rPr>
            </a:br>
            <a:br>
              <a:rPr lang="en-GB" sz="2500" dirty="0">
                <a:solidFill>
                  <a:srgbClr val="FFFFFF"/>
                </a:solidFill>
              </a:rPr>
            </a:br>
            <a:endParaRPr lang="en-GB" sz="2500" dirty="0">
              <a:solidFill>
                <a:srgbClr val="FFFFFF"/>
              </a:solidFill>
            </a:endParaRPr>
          </a:p>
        </p:txBody>
      </p:sp>
      <p:sp>
        <p:nvSpPr>
          <p:cNvPr id="5" name="Content Placeholder 4">
            <a:extLst>
              <a:ext uri="{FF2B5EF4-FFF2-40B4-BE49-F238E27FC236}">
                <a16:creationId xmlns:a16="http://schemas.microsoft.com/office/drawing/2014/main" id="{FF455A7F-9764-455A-A71C-26FD48594459}"/>
              </a:ext>
            </a:extLst>
          </p:cNvPr>
          <p:cNvSpPr>
            <a:spLocks noGrp="1"/>
          </p:cNvSpPr>
          <p:nvPr>
            <p:ph idx="1"/>
          </p:nvPr>
        </p:nvSpPr>
        <p:spPr>
          <a:xfrm>
            <a:off x="4886199" y="869854"/>
            <a:ext cx="6346644" cy="5888772"/>
          </a:xfrm>
        </p:spPr>
        <p:txBody>
          <a:bodyPr anchor="ctr">
            <a:normAutofit lnSpcReduction="10000"/>
          </a:bodyPr>
          <a:lstStyle/>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The Lord bless us and watch over us, he is kind and helps us to show peace. </a:t>
            </a: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Let’s remember today to show peace and love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forgive when others upset us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remember that we are all equal to God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think about what we say before we say it </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To thank God for a new day</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Thank you God for all your good gifts</a:t>
            </a:r>
          </a:p>
          <a:p>
            <a:pPr marL="0" indent="0">
              <a:lnSpc>
                <a:spcPct val="90000"/>
              </a:lnSpc>
              <a:spcBef>
                <a:spcPts val="0"/>
              </a:spcBef>
              <a:buNone/>
            </a:pPr>
            <a:endParaRPr lang="en-GB" sz="2000" dirty="0">
              <a:solidFill>
                <a:srgbClr val="002060"/>
              </a:solidFill>
              <a:latin typeface="Century Gothic" panose="020B0502020202020204" pitchFamily="34" charset="0"/>
              <a:cs typeface="Segoe UI" panose="020B0502040204020203" pitchFamily="34" charset="0"/>
            </a:endParaRP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Christ our Lord,</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Just as kings bowed down and offered you gifts,</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May we know your strength and peace</a:t>
            </a:r>
          </a:p>
          <a:p>
            <a:pPr marL="0" indent="0">
              <a:lnSpc>
                <a:spcPct val="90000"/>
              </a:lnSpc>
              <a:spcBef>
                <a:spcPts val="0"/>
              </a:spcBef>
              <a:buNone/>
            </a:pPr>
            <a:r>
              <a:rPr lang="en-GB" sz="2000" dirty="0">
                <a:solidFill>
                  <a:srgbClr val="002060"/>
                </a:solidFill>
                <a:latin typeface="Century Gothic" panose="020B0502020202020204" pitchFamily="34" charset="0"/>
                <a:cs typeface="Segoe UI" panose="020B0502040204020203" pitchFamily="34" charset="0"/>
              </a:rPr>
              <a:t>And see all the free gifts you have given to us</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and the blessing of the Father, Son and Holy Spirit,</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be with you all, evermore</a:t>
            </a:r>
          </a:p>
          <a:p>
            <a:pPr marL="0" indent="0">
              <a:lnSpc>
                <a:spcPct val="90000"/>
              </a:lnSpc>
              <a:spcBef>
                <a:spcPts val="0"/>
              </a:spcBef>
              <a:buNone/>
            </a:pPr>
            <a:r>
              <a:rPr lang="en-GB" sz="2000" b="1" dirty="0">
                <a:solidFill>
                  <a:srgbClr val="002060"/>
                </a:solidFill>
                <a:latin typeface="Century Gothic" panose="020B0502020202020204" pitchFamily="34" charset="0"/>
                <a:cs typeface="Segoe UI" panose="020B0502040204020203" pitchFamily="34" charset="0"/>
              </a:rPr>
              <a:t>Amen</a:t>
            </a:r>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a:p>
            <a:pPr marL="0" indent="0">
              <a:lnSpc>
                <a:spcPct val="90000"/>
              </a:lnSpc>
              <a:spcBef>
                <a:spcPts val="0"/>
              </a:spcBef>
              <a:buNone/>
            </a:pPr>
            <a:endParaRPr lang="en-GB" sz="1100" dirty="0"/>
          </a:p>
        </p:txBody>
      </p:sp>
      <p:pic>
        <p:nvPicPr>
          <p:cNvPr id="4" name="Picture 3">
            <a:extLst>
              <a:ext uri="{FF2B5EF4-FFF2-40B4-BE49-F238E27FC236}">
                <a16:creationId xmlns:a16="http://schemas.microsoft.com/office/drawing/2014/main" id="{156FA1BC-FC3D-4092-8A91-F0D549A67FAE}"/>
              </a:ext>
            </a:extLst>
          </p:cNvPr>
          <p:cNvPicPr>
            <a:picLocks noChangeAspect="1"/>
          </p:cNvPicPr>
          <p:nvPr/>
        </p:nvPicPr>
        <p:blipFill>
          <a:blip r:embed="rId2"/>
          <a:stretch>
            <a:fillRect/>
          </a:stretch>
        </p:blipFill>
        <p:spPr>
          <a:xfrm>
            <a:off x="2815649" y="4333845"/>
            <a:ext cx="1542422" cy="1889924"/>
          </a:xfrm>
          <a:prstGeom prst="rect">
            <a:avLst/>
          </a:prstGeom>
        </p:spPr>
      </p:pic>
    </p:spTree>
    <p:extLst>
      <p:ext uri="{BB962C8B-B14F-4D97-AF65-F5344CB8AC3E}">
        <p14:creationId xmlns:p14="http://schemas.microsoft.com/office/powerpoint/2010/main" val="39545158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3" name="Rectangle 82">
            <a:extLst>
              <a:ext uri="{FF2B5EF4-FFF2-40B4-BE49-F238E27FC236}">
                <a16:creationId xmlns:a16="http://schemas.microsoft.com/office/drawing/2014/main" id="{379F11E2-8BA5-4C5C-AE7C-361E5EA011F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1"/>
            <a:ext cx="12191999"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7C00E1DA-EC7C-40FC-95E3-11FDCD2E429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CE12F48A-0055-4DF2-852E-6230BD32A103}"/>
              </a:ext>
            </a:extLst>
          </p:cNvPr>
          <p:cNvSpPr>
            <a:spLocks noGrp="1"/>
          </p:cNvSpPr>
          <p:nvPr>
            <p:ph type="ctrTitle"/>
          </p:nvPr>
        </p:nvSpPr>
        <p:spPr>
          <a:xfrm>
            <a:off x="8296275" y="1419225"/>
            <a:ext cx="3081576" cy="2085869"/>
          </a:xfrm>
        </p:spPr>
        <p:txBody>
          <a:bodyPr>
            <a:normAutofit/>
          </a:bodyPr>
          <a:lstStyle/>
          <a:p>
            <a:r>
              <a:rPr lang="en-GB" b="1" dirty="0">
                <a:solidFill>
                  <a:srgbClr val="FFFFFF"/>
                </a:solidFill>
                <a:latin typeface="Century Gothic" panose="020B0502020202020204" pitchFamily="34" charset="0"/>
              </a:rPr>
              <a:t>The Last </a:t>
            </a:r>
            <a:r>
              <a:rPr lang="en-GB" b="1" dirty="0" err="1">
                <a:solidFill>
                  <a:srgbClr val="FFFFFF"/>
                </a:solidFill>
                <a:latin typeface="Century Gothic" panose="020B0502020202020204" pitchFamily="34" charset="0"/>
              </a:rPr>
              <a:t>SUpper</a:t>
            </a:r>
            <a:endParaRPr lang="en-GB" b="1" dirty="0">
              <a:solidFill>
                <a:srgbClr val="FFFFFF"/>
              </a:solidFill>
              <a:latin typeface="Century Gothic" panose="020B0502020202020204" pitchFamily="34" charset="0"/>
            </a:endParaRPr>
          </a:p>
        </p:txBody>
      </p:sp>
      <p:grpSp>
        <p:nvGrpSpPr>
          <p:cNvPr id="87" name="Group 86">
            <a:extLst>
              <a:ext uri="{FF2B5EF4-FFF2-40B4-BE49-F238E27FC236}">
                <a16:creationId xmlns:a16="http://schemas.microsoft.com/office/drawing/2014/main" id="{9A421166-2996-41A7-B094-AE5316F347DD}"/>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4" y="453643"/>
            <a:ext cx="11298933" cy="98554"/>
            <a:chOff x="446534" y="453643"/>
            <a:chExt cx="11298933" cy="98554"/>
          </a:xfrm>
        </p:grpSpPr>
        <p:sp>
          <p:nvSpPr>
            <p:cNvPr id="88" name="Rectangle 87">
              <a:extLst>
                <a:ext uri="{FF2B5EF4-FFF2-40B4-BE49-F238E27FC236}">
                  <a16:creationId xmlns:a16="http://schemas.microsoft.com/office/drawing/2014/main" id="{FDBB1B92-A3EB-43E4-8FAB-D20E8ED14C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89" name="Rectangle 88">
              <a:extLst>
                <a:ext uri="{FF2B5EF4-FFF2-40B4-BE49-F238E27FC236}">
                  <a16:creationId xmlns:a16="http://schemas.microsoft.com/office/drawing/2014/main" id="{3F3972F4-FE7E-48EA-AAD8-9BE5750A66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90" name="Rectangle 89">
              <a:extLst>
                <a:ext uri="{FF2B5EF4-FFF2-40B4-BE49-F238E27FC236}">
                  <a16:creationId xmlns:a16="http://schemas.microsoft.com/office/drawing/2014/main" id="{221614E5-870B-4D5E-A43B-8FF7E53234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pic>
        <p:nvPicPr>
          <p:cNvPr id="5" name="Picture 4">
            <a:extLst>
              <a:ext uri="{FF2B5EF4-FFF2-40B4-BE49-F238E27FC236}">
                <a16:creationId xmlns:a16="http://schemas.microsoft.com/office/drawing/2014/main" id="{6CFECE19-0A46-4B13-8F5F-3016E1945828}"/>
              </a:ext>
            </a:extLst>
          </p:cNvPr>
          <p:cNvPicPr>
            <a:picLocks noChangeAspect="1"/>
          </p:cNvPicPr>
          <p:nvPr/>
        </p:nvPicPr>
        <p:blipFill>
          <a:blip r:embed="rId2"/>
          <a:stretch>
            <a:fillRect/>
          </a:stretch>
        </p:blipFill>
        <p:spPr>
          <a:xfrm>
            <a:off x="1156384" y="1112927"/>
            <a:ext cx="6518147" cy="4888610"/>
          </a:xfrm>
          <a:prstGeom prst="rect">
            <a:avLst/>
          </a:prstGeom>
        </p:spPr>
      </p:pic>
    </p:spTree>
    <p:extLst>
      <p:ext uri="{BB962C8B-B14F-4D97-AF65-F5344CB8AC3E}">
        <p14:creationId xmlns:p14="http://schemas.microsoft.com/office/powerpoint/2010/main" val="14042398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136" name="Rectangle 135">
            <a:extLst>
              <a:ext uri="{FF2B5EF4-FFF2-40B4-BE49-F238E27FC236}">
                <a16:creationId xmlns:a16="http://schemas.microsoft.com/office/drawing/2014/main" id="{4126825C-C353-4D81-8E07-98E05DBA13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8" name="Rectangle 137">
            <a:extLst>
              <a:ext uri="{FF2B5EF4-FFF2-40B4-BE49-F238E27FC236}">
                <a16:creationId xmlns:a16="http://schemas.microsoft.com/office/drawing/2014/main" id="{C0ADCA04-5B25-4F5E-9F91-4EE56EC95B8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0" name="Rectangle 139">
            <a:extLst>
              <a:ext uri="{FF2B5EF4-FFF2-40B4-BE49-F238E27FC236}">
                <a16:creationId xmlns:a16="http://schemas.microsoft.com/office/drawing/2014/main" id="{5DB20E88-3AE1-4383-86CB-932E772071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42" name="Rectangle 141">
            <a:extLst>
              <a:ext uri="{FF2B5EF4-FFF2-40B4-BE49-F238E27FC236}">
                <a16:creationId xmlns:a16="http://schemas.microsoft.com/office/drawing/2014/main" id="{D44FA37E-2ADD-4392-ABF7-BEC52F5660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44" name="Rectangle 143">
            <a:extLst>
              <a:ext uri="{FF2B5EF4-FFF2-40B4-BE49-F238E27FC236}">
                <a16:creationId xmlns:a16="http://schemas.microsoft.com/office/drawing/2014/main" id="{5A2C1798-1C7B-495E-A4A7-52038004765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6" name="Rectangle 145">
            <a:extLst>
              <a:ext uri="{FF2B5EF4-FFF2-40B4-BE49-F238E27FC236}">
                <a16:creationId xmlns:a16="http://schemas.microsoft.com/office/drawing/2014/main" id="{C417599E-E836-4F68-B262-6293100BD4E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638175"/>
            <a:ext cx="7498616" cy="575239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3" name="Title 2">
            <a:extLst>
              <a:ext uri="{FF2B5EF4-FFF2-40B4-BE49-F238E27FC236}">
                <a16:creationId xmlns:a16="http://schemas.microsoft.com/office/drawing/2014/main" id="{111A6107-DEFE-418D-8E10-2BA94ADDE35A}"/>
              </a:ext>
            </a:extLst>
          </p:cNvPr>
          <p:cNvSpPr>
            <a:spLocks noGrp="1"/>
          </p:cNvSpPr>
          <p:nvPr>
            <p:ph type="title"/>
          </p:nvPr>
        </p:nvSpPr>
        <p:spPr>
          <a:xfrm>
            <a:off x="720302" y="906040"/>
            <a:ext cx="6798608" cy="2085869"/>
          </a:xfrm>
        </p:spPr>
        <p:txBody>
          <a:bodyPr vert="horz" lIns="91440" tIns="45720" rIns="91440" bIns="45720" rtlCol="0" anchor="b">
            <a:normAutofit/>
          </a:bodyPr>
          <a:lstStyle/>
          <a:p>
            <a:pPr>
              <a:lnSpc>
                <a:spcPct val="90000"/>
              </a:lnSpc>
            </a:pPr>
            <a:r>
              <a:rPr lang="en-US" sz="2000" dirty="0">
                <a:solidFill>
                  <a:srgbClr val="FFFFFF"/>
                </a:solidFill>
              </a:rPr>
              <a:t>Classroom Worship </a:t>
            </a:r>
            <a:br>
              <a:rPr lang="en-US" sz="2000" dirty="0">
                <a:solidFill>
                  <a:srgbClr val="FFFFFF"/>
                </a:solidFill>
              </a:rPr>
            </a:br>
            <a:br>
              <a:rPr lang="en-US" sz="2000" dirty="0">
                <a:solidFill>
                  <a:srgbClr val="FFFFFF"/>
                </a:solidFill>
              </a:rPr>
            </a:br>
            <a:r>
              <a:rPr lang="en-US" sz="2000" dirty="0">
                <a:solidFill>
                  <a:srgbClr val="FFFFFF"/>
                </a:solidFill>
              </a:rPr>
              <a:t>Reflection Space</a:t>
            </a:r>
            <a:br>
              <a:rPr lang="en-US" sz="2000" dirty="0">
                <a:solidFill>
                  <a:srgbClr val="FFFFFF"/>
                </a:solidFill>
              </a:rPr>
            </a:br>
            <a:br>
              <a:rPr lang="en-US" sz="2000" dirty="0">
                <a:solidFill>
                  <a:srgbClr val="FFFFFF"/>
                </a:solidFill>
              </a:rPr>
            </a:br>
            <a:r>
              <a:rPr lang="en-US" sz="2000" dirty="0">
                <a:solidFill>
                  <a:srgbClr val="FFFFFF"/>
                </a:solidFill>
              </a:rPr>
              <a:t>The Last Supper</a:t>
            </a:r>
            <a:br>
              <a:rPr lang="en-US" sz="2000" dirty="0">
                <a:solidFill>
                  <a:srgbClr val="FFFFFF"/>
                </a:solidFill>
              </a:rPr>
            </a:br>
            <a:br>
              <a:rPr lang="en-US" sz="2000" dirty="0">
                <a:solidFill>
                  <a:srgbClr val="FFFFFF"/>
                </a:solidFill>
              </a:rPr>
            </a:br>
            <a:endParaRPr lang="en-US" sz="2000" dirty="0">
              <a:solidFill>
                <a:srgbClr val="FFFFFF"/>
              </a:solidFill>
            </a:endParaRPr>
          </a:p>
        </p:txBody>
      </p:sp>
      <p:pic>
        <p:nvPicPr>
          <p:cNvPr id="5" name="Picture 4">
            <a:extLst>
              <a:ext uri="{FF2B5EF4-FFF2-40B4-BE49-F238E27FC236}">
                <a16:creationId xmlns:a16="http://schemas.microsoft.com/office/drawing/2014/main" id="{0190B07C-15AE-4975-96A1-A139F8A196B2}"/>
              </a:ext>
            </a:extLst>
          </p:cNvPr>
          <p:cNvPicPr>
            <a:picLocks noChangeAspect="1"/>
          </p:cNvPicPr>
          <p:nvPr/>
        </p:nvPicPr>
        <p:blipFill>
          <a:blip r:embed="rId2"/>
          <a:stretch>
            <a:fillRect/>
          </a:stretch>
        </p:blipFill>
        <p:spPr>
          <a:xfrm>
            <a:off x="6235381" y="812184"/>
            <a:ext cx="4616234" cy="5404372"/>
          </a:xfrm>
          <a:prstGeom prst="rect">
            <a:avLst/>
          </a:prstGeom>
        </p:spPr>
      </p:pic>
      <p:pic>
        <p:nvPicPr>
          <p:cNvPr id="8" name="Picture 7">
            <a:extLst>
              <a:ext uri="{FF2B5EF4-FFF2-40B4-BE49-F238E27FC236}">
                <a16:creationId xmlns:a16="http://schemas.microsoft.com/office/drawing/2014/main" id="{632D3826-D61F-4B0A-B967-030FC96D9BE2}"/>
              </a:ext>
            </a:extLst>
          </p:cNvPr>
          <p:cNvPicPr>
            <a:picLocks noChangeAspect="1"/>
          </p:cNvPicPr>
          <p:nvPr/>
        </p:nvPicPr>
        <p:blipFill>
          <a:blip r:embed="rId3"/>
          <a:stretch>
            <a:fillRect/>
          </a:stretch>
        </p:blipFill>
        <p:spPr>
          <a:xfrm>
            <a:off x="1068822" y="2770509"/>
            <a:ext cx="4520187" cy="3342837"/>
          </a:xfrm>
          <a:prstGeom prst="rect">
            <a:avLst/>
          </a:prstGeom>
        </p:spPr>
      </p:pic>
    </p:spTree>
    <p:extLst>
      <p:ext uri="{BB962C8B-B14F-4D97-AF65-F5344CB8AC3E}">
        <p14:creationId xmlns:p14="http://schemas.microsoft.com/office/powerpoint/2010/main" val="71541721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9" name="Rectangle 18">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21" name="Rectangle 20">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7" descr="A picture containing window, clock&#10;&#10;Description automatically generated">
            <a:extLst>
              <a:ext uri="{FF2B5EF4-FFF2-40B4-BE49-F238E27FC236}">
                <a16:creationId xmlns:a16="http://schemas.microsoft.com/office/drawing/2014/main" id="{6496E400-8232-44C6-AD56-AADF8770A836}"/>
              </a:ext>
            </a:extLst>
          </p:cNvPr>
          <p:cNvPicPr>
            <a:picLocks noChangeAspect="1"/>
          </p:cNvPicPr>
          <p:nvPr/>
        </p:nvPicPr>
        <p:blipFill>
          <a:blip r:embed="rId2"/>
          <a:stretch>
            <a:fillRect/>
          </a:stretch>
        </p:blipFill>
        <p:spPr>
          <a:xfrm>
            <a:off x="1675637" y="1208531"/>
            <a:ext cx="5029858" cy="4735069"/>
          </a:xfrm>
          <a:prstGeom prst="rect">
            <a:avLst/>
          </a:prstGeom>
        </p:spPr>
      </p:pic>
      <p:sp>
        <p:nvSpPr>
          <p:cNvPr id="23" name="Rectangle 22">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Monday</a:t>
            </a:r>
          </a:p>
        </p:txBody>
      </p:sp>
    </p:spTree>
    <p:extLst>
      <p:ext uri="{BB962C8B-B14F-4D97-AF65-F5344CB8AC3E}">
        <p14:creationId xmlns:p14="http://schemas.microsoft.com/office/powerpoint/2010/main" val="15178669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9CFCF6-7FA6-4F7F-831E-6AEF4A2E3315}"/>
              </a:ext>
            </a:extLst>
          </p:cNvPr>
          <p:cNvPicPr>
            <a:picLocks noChangeAspect="1"/>
          </p:cNvPicPr>
          <p:nvPr/>
        </p:nvPicPr>
        <p:blipFill>
          <a:blip r:embed="rId2"/>
          <a:stretch>
            <a:fillRect/>
          </a:stretch>
        </p:blipFill>
        <p:spPr>
          <a:xfrm>
            <a:off x="2199643" y="661523"/>
            <a:ext cx="7991016" cy="5993262"/>
          </a:xfrm>
          <a:prstGeom prst="rect">
            <a:avLst/>
          </a:prstGeom>
        </p:spPr>
      </p:pic>
      <p:pic>
        <p:nvPicPr>
          <p:cNvPr id="3" name="Picture 2">
            <a:extLst>
              <a:ext uri="{FF2B5EF4-FFF2-40B4-BE49-F238E27FC236}">
                <a16:creationId xmlns:a16="http://schemas.microsoft.com/office/drawing/2014/main" id="{1DF3EAD7-426D-4BA1-86EC-9F637A7E301D}"/>
              </a:ext>
            </a:extLst>
          </p:cNvPr>
          <p:cNvPicPr>
            <a:picLocks noChangeAspect="1"/>
          </p:cNvPicPr>
          <p:nvPr/>
        </p:nvPicPr>
        <p:blipFill>
          <a:blip r:embed="rId3"/>
          <a:stretch>
            <a:fillRect/>
          </a:stretch>
        </p:blipFill>
        <p:spPr>
          <a:xfrm>
            <a:off x="10925766" y="5248781"/>
            <a:ext cx="993734" cy="1249788"/>
          </a:xfrm>
          <a:prstGeom prst="rect">
            <a:avLst/>
          </a:prstGeom>
        </p:spPr>
      </p:pic>
    </p:spTree>
    <p:extLst>
      <p:ext uri="{BB962C8B-B14F-4D97-AF65-F5344CB8AC3E}">
        <p14:creationId xmlns:p14="http://schemas.microsoft.com/office/powerpoint/2010/main" val="324947389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2" name="Rectangle: Rounded Corners 1">
            <a:extLst>
              <a:ext uri="{FF2B5EF4-FFF2-40B4-BE49-F238E27FC236}">
                <a16:creationId xmlns:a16="http://schemas.microsoft.com/office/drawing/2014/main" id="{5424E717-F3D1-4318-B517-549319F5FA22}"/>
              </a:ext>
            </a:extLst>
          </p:cNvPr>
          <p:cNvSpPr/>
          <p:nvPr/>
        </p:nvSpPr>
        <p:spPr>
          <a:xfrm>
            <a:off x="6303057" y="64346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GB" dirty="0"/>
          </a:p>
        </p:txBody>
      </p:sp>
      <p:sp>
        <p:nvSpPr>
          <p:cNvPr id="9" name="TextBox 8">
            <a:extLst>
              <a:ext uri="{FF2B5EF4-FFF2-40B4-BE49-F238E27FC236}">
                <a16:creationId xmlns:a16="http://schemas.microsoft.com/office/drawing/2014/main" id="{6F0058EC-6A97-46A2-9502-DEFBE4F8A053}"/>
              </a:ext>
            </a:extLst>
          </p:cNvPr>
          <p:cNvSpPr txBox="1"/>
          <p:nvPr/>
        </p:nvSpPr>
        <p:spPr>
          <a:xfrm>
            <a:off x="6591942" y="882071"/>
            <a:ext cx="4048125" cy="2308324"/>
          </a:xfrm>
          <a:prstGeom prst="rect">
            <a:avLst/>
          </a:prstGeom>
          <a:noFill/>
        </p:spPr>
        <p:txBody>
          <a:bodyPr wrap="square" rtlCol="0">
            <a:spAutoFit/>
          </a:bodyPr>
          <a:lstStyle/>
          <a:p>
            <a:pPr algn="ctr"/>
            <a:r>
              <a:rPr lang="en-GB" sz="4800" b="1" dirty="0">
                <a:latin typeface="Century Gothic" panose="020B0502020202020204" pitchFamily="34" charset="0"/>
              </a:rPr>
              <a:t>What do you see in the picture?</a:t>
            </a:r>
          </a:p>
        </p:txBody>
      </p:sp>
      <p:pic>
        <p:nvPicPr>
          <p:cNvPr id="19" name="Picture 18">
            <a:extLst>
              <a:ext uri="{FF2B5EF4-FFF2-40B4-BE49-F238E27FC236}">
                <a16:creationId xmlns:a16="http://schemas.microsoft.com/office/drawing/2014/main" id="{793FA870-8832-4438-9014-F35598B7382F}"/>
              </a:ext>
            </a:extLst>
          </p:cNvPr>
          <p:cNvPicPr>
            <a:picLocks noChangeAspect="1"/>
          </p:cNvPicPr>
          <p:nvPr/>
        </p:nvPicPr>
        <p:blipFill>
          <a:blip r:embed="rId2"/>
          <a:stretch>
            <a:fillRect/>
          </a:stretch>
        </p:blipFill>
        <p:spPr>
          <a:xfrm>
            <a:off x="11204362" y="5417942"/>
            <a:ext cx="987638" cy="1249788"/>
          </a:xfrm>
          <a:prstGeom prst="rect">
            <a:avLst/>
          </a:prstGeom>
        </p:spPr>
      </p:pic>
      <p:sp>
        <p:nvSpPr>
          <p:cNvPr id="13" name="Rectangle: Rounded Corners 12">
            <a:extLst>
              <a:ext uri="{FF2B5EF4-FFF2-40B4-BE49-F238E27FC236}">
                <a16:creationId xmlns:a16="http://schemas.microsoft.com/office/drawing/2014/main" id="{FC5527CC-54EE-43AC-9420-952365576B1D}"/>
              </a:ext>
            </a:extLst>
          </p:cNvPr>
          <p:cNvSpPr/>
          <p:nvPr/>
        </p:nvSpPr>
        <p:spPr>
          <a:xfrm>
            <a:off x="1074597" y="3709477"/>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3200" b="1" dirty="0">
                <a:latin typeface="Century Gothic" panose="020B0502020202020204" pitchFamily="34" charset="0"/>
              </a:rPr>
              <a:t>Can you make a prediction about what we are going to talk about today?</a:t>
            </a:r>
          </a:p>
          <a:p>
            <a:pPr algn="ctr"/>
            <a:endParaRPr lang="en-GB" dirty="0"/>
          </a:p>
        </p:txBody>
      </p:sp>
      <p:sp>
        <p:nvSpPr>
          <p:cNvPr id="14" name="Rectangle: Rounded Corners 13">
            <a:extLst>
              <a:ext uri="{FF2B5EF4-FFF2-40B4-BE49-F238E27FC236}">
                <a16:creationId xmlns:a16="http://schemas.microsoft.com/office/drawing/2014/main" id="{25584953-1ADF-4EB2-B636-BD4C68A796B0}"/>
              </a:ext>
            </a:extLst>
          </p:cNvPr>
          <p:cNvSpPr/>
          <p:nvPr/>
        </p:nvSpPr>
        <p:spPr>
          <a:xfrm>
            <a:off x="6373953" y="3667604"/>
            <a:ext cx="4743450" cy="2785533"/>
          </a:xfrm>
          <a:prstGeom prst="roundRect">
            <a:avLst/>
          </a:prstGeom>
          <a:ln w="57150">
            <a:solidFill>
              <a:schemeClr val="accent1">
                <a:lumMod val="40000"/>
                <a:lumOff val="60000"/>
              </a:schemeClr>
            </a:solidFill>
          </a:ln>
        </p:spPr>
        <p:style>
          <a:lnRef idx="1">
            <a:schemeClr val="accent4"/>
          </a:lnRef>
          <a:fillRef idx="2">
            <a:schemeClr val="accent4"/>
          </a:fillRef>
          <a:effectRef idx="1">
            <a:schemeClr val="accent4"/>
          </a:effectRef>
          <a:fontRef idx="minor">
            <a:schemeClr val="dk1"/>
          </a:fontRef>
        </p:style>
        <p:txBody>
          <a:bodyPr rtlCol="0" anchor="ctr"/>
          <a:lstStyle/>
          <a:p>
            <a:pPr algn="ctr"/>
            <a:r>
              <a:rPr lang="en-GB" sz="2800" b="1" dirty="0">
                <a:latin typeface="Century Gothic" panose="020B0502020202020204" pitchFamily="34" charset="0"/>
              </a:rPr>
              <a:t>What questions do you have about this picture?</a:t>
            </a:r>
          </a:p>
          <a:p>
            <a:pPr algn="ctr"/>
            <a:endParaRPr lang="en-GB" sz="2800" b="1" dirty="0">
              <a:latin typeface="Century Gothic" panose="020B0502020202020204" pitchFamily="34" charset="0"/>
            </a:endParaRPr>
          </a:p>
          <a:p>
            <a:pPr algn="ctr"/>
            <a:r>
              <a:rPr lang="en-GB" sz="2800" dirty="0">
                <a:latin typeface="Century Gothic" panose="020B0502020202020204" pitchFamily="34" charset="0"/>
                <a:cs typeface="Segoe UI" panose="020B0502040204020203" pitchFamily="34" charset="0"/>
              </a:rPr>
              <a:t>Come up with three questions.</a:t>
            </a:r>
          </a:p>
          <a:p>
            <a:pPr algn="ctr"/>
            <a:endParaRPr lang="en-GB" dirty="0"/>
          </a:p>
        </p:txBody>
      </p:sp>
      <p:pic>
        <p:nvPicPr>
          <p:cNvPr id="10" name="Picture 9">
            <a:extLst>
              <a:ext uri="{FF2B5EF4-FFF2-40B4-BE49-F238E27FC236}">
                <a16:creationId xmlns:a16="http://schemas.microsoft.com/office/drawing/2014/main" id="{075D4C1D-44EB-4A61-995D-386DA59CE10C}"/>
              </a:ext>
            </a:extLst>
          </p:cNvPr>
          <p:cNvPicPr>
            <a:picLocks noChangeAspect="1"/>
          </p:cNvPicPr>
          <p:nvPr/>
        </p:nvPicPr>
        <p:blipFill>
          <a:blip r:embed="rId3"/>
          <a:stretch>
            <a:fillRect/>
          </a:stretch>
        </p:blipFill>
        <p:spPr>
          <a:xfrm>
            <a:off x="1145493" y="643467"/>
            <a:ext cx="4672554" cy="2894397"/>
          </a:xfrm>
          <a:prstGeom prst="roundRect">
            <a:avLst>
              <a:gd name="adj" fmla="val 16667"/>
            </a:avLst>
          </a:prstGeom>
          <a:ln>
            <a:solidFill>
              <a:schemeClr val="accent1">
                <a:lumMod val="60000"/>
                <a:lumOff val="40000"/>
              </a:schemeClr>
            </a:solid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7235061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9CFCF6-7FA6-4F7F-831E-6AEF4A2E3315}"/>
              </a:ext>
            </a:extLst>
          </p:cNvPr>
          <p:cNvPicPr>
            <a:picLocks noChangeAspect="1"/>
          </p:cNvPicPr>
          <p:nvPr/>
        </p:nvPicPr>
        <p:blipFill>
          <a:blip r:embed="rId2"/>
          <a:stretch>
            <a:fillRect/>
          </a:stretch>
        </p:blipFill>
        <p:spPr>
          <a:xfrm>
            <a:off x="2199643" y="661523"/>
            <a:ext cx="7991016" cy="5993262"/>
          </a:xfrm>
          <a:prstGeom prst="rect">
            <a:avLst/>
          </a:prstGeom>
        </p:spPr>
      </p:pic>
      <p:pic>
        <p:nvPicPr>
          <p:cNvPr id="3" name="Picture 2">
            <a:extLst>
              <a:ext uri="{FF2B5EF4-FFF2-40B4-BE49-F238E27FC236}">
                <a16:creationId xmlns:a16="http://schemas.microsoft.com/office/drawing/2014/main" id="{1DF3EAD7-426D-4BA1-86EC-9F637A7E301D}"/>
              </a:ext>
            </a:extLst>
          </p:cNvPr>
          <p:cNvPicPr>
            <a:picLocks noChangeAspect="1"/>
          </p:cNvPicPr>
          <p:nvPr/>
        </p:nvPicPr>
        <p:blipFill>
          <a:blip r:embed="rId3"/>
          <a:stretch>
            <a:fillRect/>
          </a:stretch>
        </p:blipFill>
        <p:spPr>
          <a:xfrm>
            <a:off x="10925766" y="5248781"/>
            <a:ext cx="993734" cy="1249788"/>
          </a:xfrm>
          <a:prstGeom prst="rect">
            <a:avLst/>
          </a:prstGeom>
        </p:spPr>
      </p:pic>
      <p:sp>
        <p:nvSpPr>
          <p:cNvPr id="4" name="Thought Bubble: Cloud 3">
            <a:extLst>
              <a:ext uri="{FF2B5EF4-FFF2-40B4-BE49-F238E27FC236}">
                <a16:creationId xmlns:a16="http://schemas.microsoft.com/office/drawing/2014/main" id="{0B69FBF0-4C07-457B-AA00-33C8A912ECEB}"/>
              </a:ext>
            </a:extLst>
          </p:cNvPr>
          <p:cNvSpPr/>
          <p:nvPr/>
        </p:nvSpPr>
        <p:spPr>
          <a:xfrm>
            <a:off x="311976" y="300344"/>
            <a:ext cx="3378730" cy="2208944"/>
          </a:xfrm>
          <a:prstGeom prst="cloudCallout">
            <a:avLst>
              <a:gd name="adj1" fmla="val 63918"/>
              <a:gd name="adj2" fmla="val 401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bg1"/>
                </a:solidFill>
                <a:latin typeface="Century Gothic" panose="020B0502020202020204" pitchFamily="34" charset="0"/>
              </a:rPr>
              <a:t>Who do the figures represent?</a:t>
            </a:r>
          </a:p>
        </p:txBody>
      </p:sp>
      <p:sp>
        <p:nvSpPr>
          <p:cNvPr id="5" name="Thought Bubble: Cloud 4">
            <a:extLst>
              <a:ext uri="{FF2B5EF4-FFF2-40B4-BE49-F238E27FC236}">
                <a16:creationId xmlns:a16="http://schemas.microsoft.com/office/drawing/2014/main" id="{89DEE67A-84CE-4CF4-813B-5F9D0629D710}"/>
              </a:ext>
            </a:extLst>
          </p:cNvPr>
          <p:cNvSpPr/>
          <p:nvPr/>
        </p:nvSpPr>
        <p:spPr>
          <a:xfrm>
            <a:off x="8611213" y="359431"/>
            <a:ext cx="3580787" cy="2208944"/>
          </a:xfrm>
          <a:prstGeom prst="cloudCallout">
            <a:avLst>
              <a:gd name="adj1" fmla="val -47177"/>
              <a:gd name="adj2" fmla="val 6788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400" b="1" dirty="0">
                <a:solidFill>
                  <a:schemeClr val="accent1">
                    <a:lumMod val="75000"/>
                  </a:schemeClr>
                </a:solidFill>
                <a:latin typeface="Century Gothic" panose="020B0502020202020204" pitchFamily="34" charset="0"/>
              </a:rPr>
              <a:t>Can you work out how this sculpture has been made?</a:t>
            </a:r>
          </a:p>
          <a:p>
            <a:pPr algn="ctr"/>
            <a:endParaRPr lang="en-GB" sz="3600" b="1" dirty="0">
              <a:solidFill>
                <a:schemeClr val="bg1"/>
              </a:solidFill>
              <a:latin typeface="Century Gothic" panose="020B0502020202020204" pitchFamily="34" charset="0"/>
            </a:endParaRPr>
          </a:p>
        </p:txBody>
      </p:sp>
      <p:sp>
        <p:nvSpPr>
          <p:cNvPr id="6" name="Thought Bubble: Cloud 5">
            <a:extLst>
              <a:ext uri="{FF2B5EF4-FFF2-40B4-BE49-F238E27FC236}">
                <a16:creationId xmlns:a16="http://schemas.microsoft.com/office/drawing/2014/main" id="{547FC2F0-DB1C-473E-A25F-7BC3DEF2BD59}"/>
              </a:ext>
            </a:extLst>
          </p:cNvPr>
          <p:cNvSpPr/>
          <p:nvPr/>
        </p:nvSpPr>
        <p:spPr>
          <a:xfrm>
            <a:off x="64041" y="4880142"/>
            <a:ext cx="2704641" cy="1677514"/>
          </a:xfrm>
          <a:prstGeom prst="cloudCallout">
            <a:avLst>
              <a:gd name="adj1" fmla="val 62274"/>
              <a:gd name="adj2" fmla="val -6815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400" b="1" dirty="0">
                <a:solidFill>
                  <a:schemeClr val="accent1">
                    <a:lumMod val="75000"/>
                  </a:schemeClr>
                </a:solidFill>
                <a:latin typeface="Century Gothic" panose="020B0502020202020204" pitchFamily="34" charset="0"/>
              </a:rPr>
              <a:t>What are they doing?</a:t>
            </a:r>
          </a:p>
          <a:p>
            <a:pPr algn="ctr"/>
            <a:endParaRPr lang="en-GB" sz="3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37707233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kumimoji="0" lang="en-GB" sz="1800" b="1"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Matthew 26:17-30</a:t>
            </a:r>
            <a:endParaRPr lang="en-GB" b="1" dirty="0">
              <a:latin typeface="Century Gothic" panose="020B0502020202020204" pitchFamily="34" charset="0"/>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sp>
        <p:nvSpPr>
          <p:cNvPr id="8" name="TextBox 7">
            <a:extLst>
              <a:ext uri="{FF2B5EF4-FFF2-40B4-BE49-F238E27FC236}">
                <a16:creationId xmlns:a16="http://schemas.microsoft.com/office/drawing/2014/main" id="{B82E1CA1-FFEB-48C1-A084-1414BF3E134F}"/>
              </a:ext>
            </a:extLst>
          </p:cNvPr>
          <p:cNvSpPr txBox="1"/>
          <p:nvPr/>
        </p:nvSpPr>
        <p:spPr>
          <a:xfrm>
            <a:off x="459955" y="1973840"/>
            <a:ext cx="5279833" cy="4093428"/>
          </a:xfrm>
          <a:prstGeom prst="rect">
            <a:avLst/>
          </a:prstGeom>
          <a:noFill/>
        </p:spPr>
        <p:txBody>
          <a:bodyPr wrap="square">
            <a:spAutoFit/>
          </a:bodyPr>
          <a:lstStyle/>
          <a:p>
            <a:pPr algn="l"/>
            <a:r>
              <a:rPr lang="en-GB" sz="2000" b="1" i="0" baseline="30000" dirty="0">
                <a:solidFill>
                  <a:srgbClr val="000000"/>
                </a:solidFill>
                <a:effectLst/>
                <a:latin typeface="Century Gothic" panose="020B0502020202020204" pitchFamily="34" charset="0"/>
              </a:rPr>
              <a:t>17 </a:t>
            </a:r>
            <a:r>
              <a:rPr lang="en-GB" sz="2000" b="0" i="0" dirty="0">
                <a:solidFill>
                  <a:srgbClr val="000000"/>
                </a:solidFill>
                <a:effectLst/>
                <a:latin typeface="Century Gothic" panose="020B0502020202020204" pitchFamily="34" charset="0"/>
              </a:rPr>
              <a:t>On the first day of the Feast of Unleavened Bread, the followers came to Jesus. They said, “We will prepare everything for you to eat the Passover Feast. Where do you want to have the feast?”</a:t>
            </a:r>
          </a:p>
          <a:p>
            <a:pPr algn="l"/>
            <a:r>
              <a:rPr lang="en-GB" sz="2000" b="1" i="0" baseline="30000" dirty="0">
                <a:solidFill>
                  <a:srgbClr val="000000"/>
                </a:solidFill>
                <a:effectLst/>
                <a:latin typeface="Century Gothic" panose="020B0502020202020204" pitchFamily="34" charset="0"/>
              </a:rPr>
              <a:t>18 </a:t>
            </a:r>
            <a:r>
              <a:rPr lang="en-GB" sz="2000" b="0" i="0" dirty="0">
                <a:solidFill>
                  <a:srgbClr val="000000"/>
                </a:solidFill>
                <a:effectLst/>
                <a:latin typeface="Century Gothic" panose="020B0502020202020204" pitchFamily="34" charset="0"/>
              </a:rPr>
              <a:t>Jesus answered, “Go into the city to a certain man. Tell him that the Teacher says, ‘The chosen time is near. I will have the Passover Feast with my followers at your house.’” </a:t>
            </a:r>
            <a:r>
              <a:rPr lang="en-GB" sz="2000" b="1" i="0" baseline="30000" dirty="0">
                <a:solidFill>
                  <a:srgbClr val="000000"/>
                </a:solidFill>
                <a:effectLst/>
                <a:latin typeface="Century Gothic" panose="020B0502020202020204" pitchFamily="34" charset="0"/>
              </a:rPr>
              <a:t>19 </a:t>
            </a:r>
            <a:r>
              <a:rPr lang="en-GB" sz="2000" b="0" i="0" dirty="0">
                <a:solidFill>
                  <a:srgbClr val="000000"/>
                </a:solidFill>
                <a:effectLst/>
                <a:latin typeface="Century Gothic" panose="020B0502020202020204" pitchFamily="34" charset="0"/>
              </a:rPr>
              <a:t>The followers did what Jesus told them to do, and they prepared the Passover Feast.</a:t>
            </a:r>
          </a:p>
        </p:txBody>
      </p:sp>
      <p:pic>
        <p:nvPicPr>
          <p:cNvPr id="9" name="Picture 8" descr="A picture containing person, indoor&#10;&#10;Description automatically generated">
            <a:extLst>
              <a:ext uri="{FF2B5EF4-FFF2-40B4-BE49-F238E27FC236}">
                <a16:creationId xmlns:a16="http://schemas.microsoft.com/office/drawing/2014/main" id="{CF57C474-2750-4920-8783-1F59B71D11FC}"/>
              </a:ext>
            </a:extLst>
          </p:cNvPr>
          <p:cNvPicPr>
            <a:picLocks noChangeAspect="1"/>
          </p:cNvPicPr>
          <p:nvPr/>
        </p:nvPicPr>
        <p:blipFill>
          <a:blip r:embed="rId3"/>
          <a:stretch>
            <a:fillRect/>
          </a:stretch>
        </p:blipFill>
        <p:spPr>
          <a:xfrm>
            <a:off x="6090702" y="2213568"/>
            <a:ext cx="4954669" cy="3716002"/>
          </a:xfrm>
          <a:prstGeom prst="rect">
            <a:avLst/>
          </a:prstGeom>
        </p:spPr>
      </p:pic>
    </p:spTree>
    <p:extLst>
      <p:ext uri="{BB962C8B-B14F-4D97-AF65-F5344CB8AC3E}">
        <p14:creationId xmlns:p14="http://schemas.microsoft.com/office/powerpoint/2010/main" val="29055513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kumimoji="0" lang="en-GB" sz="1800" b="1"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Matthew 26:17-30</a:t>
            </a:r>
            <a:endParaRPr lang="en-GB" b="1" dirty="0">
              <a:latin typeface="Century Gothic" panose="020B0502020202020204" pitchFamily="34" charset="0"/>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0882592" y="104764"/>
            <a:ext cx="987638" cy="1249788"/>
          </a:xfrm>
          <a:prstGeom prst="rect">
            <a:avLst/>
          </a:prstGeom>
        </p:spPr>
      </p:pic>
      <p:sp>
        <p:nvSpPr>
          <p:cNvPr id="8" name="TextBox 7">
            <a:extLst>
              <a:ext uri="{FF2B5EF4-FFF2-40B4-BE49-F238E27FC236}">
                <a16:creationId xmlns:a16="http://schemas.microsoft.com/office/drawing/2014/main" id="{B82E1CA1-FFEB-48C1-A084-1414BF3E134F}"/>
              </a:ext>
            </a:extLst>
          </p:cNvPr>
          <p:cNvSpPr txBox="1"/>
          <p:nvPr/>
        </p:nvSpPr>
        <p:spPr>
          <a:xfrm>
            <a:off x="4012450" y="2072991"/>
            <a:ext cx="7857780" cy="4401205"/>
          </a:xfrm>
          <a:prstGeom prst="rect">
            <a:avLst/>
          </a:prstGeom>
          <a:noFill/>
        </p:spPr>
        <p:txBody>
          <a:bodyPr wrap="square">
            <a:spAutoFit/>
          </a:bodyPr>
          <a:lstStyle/>
          <a:p>
            <a:pPr algn="l"/>
            <a:r>
              <a:rPr lang="en-GB" sz="2000" b="1" i="0" baseline="30000" dirty="0">
                <a:solidFill>
                  <a:srgbClr val="000000"/>
                </a:solidFill>
                <a:effectLst/>
                <a:latin typeface="Century Gothic" panose="020B0502020202020204" pitchFamily="34" charset="0"/>
              </a:rPr>
              <a:t>20 </a:t>
            </a:r>
            <a:r>
              <a:rPr lang="en-GB" sz="2000" b="0" i="0" dirty="0">
                <a:solidFill>
                  <a:srgbClr val="000000"/>
                </a:solidFill>
                <a:effectLst/>
                <a:latin typeface="Century Gothic" panose="020B0502020202020204" pitchFamily="34" charset="0"/>
              </a:rPr>
              <a:t>In the evening Jesus was sitting at the table with his 12 followers. </a:t>
            </a:r>
            <a:r>
              <a:rPr lang="en-GB" sz="2000" b="1" i="0" baseline="30000" dirty="0">
                <a:solidFill>
                  <a:srgbClr val="000000"/>
                </a:solidFill>
                <a:effectLst/>
                <a:latin typeface="Century Gothic" panose="020B0502020202020204" pitchFamily="34" charset="0"/>
              </a:rPr>
              <a:t>21 </a:t>
            </a:r>
            <a:r>
              <a:rPr lang="en-GB" sz="2000" b="0" i="0" dirty="0">
                <a:solidFill>
                  <a:srgbClr val="000000"/>
                </a:solidFill>
                <a:effectLst/>
                <a:latin typeface="Century Gothic" panose="020B0502020202020204" pitchFamily="34" charset="0"/>
              </a:rPr>
              <a:t>They were all eating. Then Jesus said, “I tell you the truth. One of you 12 will turn against me.”</a:t>
            </a:r>
          </a:p>
          <a:p>
            <a:pPr algn="l"/>
            <a:r>
              <a:rPr lang="en-GB" sz="2000" b="1" i="0" baseline="30000" dirty="0">
                <a:solidFill>
                  <a:srgbClr val="000000"/>
                </a:solidFill>
                <a:effectLst/>
                <a:latin typeface="Century Gothic" panose="020B0502020202020204" pitchFamily="34" charset="0"/>
              </a:rPr>
              <a:t>22 </a:t>
            </a:r>
            <a:r>
              <a:rPr lang="en-GB" sz="2000" b="0" i="0" dirty="0">
                <a:solidFill>
                  <a:srgbClr val="000000"/>
                </a:solidFill>
                <a:effectLst/>
                <a:latin typeface="Century Gothic" panose="020B0502020202020204" pitchFamily="34" charset="0"/>
              </a:rPr>
              <a:t>This made the followers very sad. Each one said to Jesus, “Surely, Lord, I am not the one who will turn against you. Am I?”</a:t>
            </a:r>
          </a:p>
          <a:p>
            <a:pPr algn="l"/>
            <a:r>
              <a:rPr lang="en-GB" sz="2000" b="1" i="0" baseline="30000" dirty="0">
                <a:solidFill>
                  <a:srgbClr val="000000"/>
                </a:solidFill>
                <a:effectLst/>
                <a:latin typeface="Century Gothic" panose="020B0502020202020204" pitchFamily="34" charset="0"/>
              </a:rPr>
              <a:t>23 </a:t>
            </a:r>
            <a:r>
              <a:rPr lang="en-GB" sz="2000" b="0" i="0" dirty="0">
                <a:solidFill>
                  <a:srgbClr val="000000"/>
                </a:solidFill>
                <a:effectLst/>
                <a:latin typeface="Century Gothic" panose="020B0502020202020204" pitchFamily="34" charset="0"/>
              </a:rPr>
              <a:t>Jesus answered, “The man who has dipped his hand with me into the bowl is the one who will turn against me. </a:t>
            </a:r>
            <a:r>
              <a:rPr lang="en-GB" sz="2000" b="1" i="0" baseline="30000" dirty="0">
                <a:solidFill>
                  <a:srgbClr val="000000"/>
                </a:solidFill>
                <a:effectLst/>
                <a:latin typeface="Century Gothic" panose="020B0502020202020204" pitchFamily="34" charset="0"/>
              </a:rPr>
              <a:t>24 </a:t>
            </a:r>
            <a:r>
              <a:rPr lang="en-GB" sz="2000" b="0" i="0" dirty="0">
                <a:solidFill>
                  <a:srgbClr val="000000"/>
                </a:solidFill>
                <a:effectLst/>
                <a:latin typeface="Century Gothic" panose="020B0502020202020204" pitchFamily="34" charset="0"/>
              </a:rPr>
              <a:t>The Son of Man will die. The Scriptures say this will happen. But how terrible it will be for the person who gives the Son of Man to be killed. It would be better for him if he had never been born.”</a:t>
            </a:r>
          </a:p>
          <a:p>
            <a:pPr algn="l"/>
            <a:r>
              <a:rPr lang="en-GB" sz="2000" b="1" i="0" baseline="30000" dirty="0">
                <a:solidFill>
                  <a:srgbClr val="000000"/>
                </a:solidFill>
                <a:effectLst/>
                <a:latin typeface="Century Gothic" panose="020B0502020202020204" pitchFamily="34" charset="0"/>
              </a:rPr>
              <a:t>25 </a:t>
            </a:r>
            <a:r>
              <a:rPr lang="en-GB" sz="2000" b="0" i="0" dirty="0">
                <a:solidFill>
                  <a:srgbClr val="000000"/>
                </a:solidFill>
                <a:effectLst/>
                <a:latin typeface="Century Gothic" panose="020B0502020202020204" pitchFamily="34" charset="0"/>
              </a:rPr>
              <a:t>Then Judas said to Jesus, “Teacher, surely I am not the one. Am I?” (Judas is the one who would give Jesus to his enemies.)</a:t>
            </a:r>
          </a:p>
          <a:p>
            <a:pPr algn="l"/>
            <a:r>
              <a:rPr lang="en-GB" sz="2000" b="0" i="0" dirty="0">
                <a:solidFill>
                  <a:srgbClr val="000000"/>
                </a:solidFill>
                <a:effectLst/>
                <a:latin typeface="Century Gothic" panose="020B0502020202020204" pitchFamily="34" charset="0"/>
              </a:rPr>
              <a:t>Jesus answered, “Yes, it is you.”</a:t>
            </a:r>
          </a:p>
        </p:txBody>
      </p:sp>
      <p:pic>
        <p:nvPicPr>
          <p:cNvPr id="4" name="Picture 3" descr="A person with a beard&#10;&#10;Description automatically generated with low confidence">
            <a:extLst>
              <a:ext uri="{FF2B5EF4-FFF2-40B4-BE49-F238E27FC236}">
                <a16:creationId xmlns:a16="http://schemas.microsoft.com/office/drawing/2014/main" id="{234C083C-EE4E-42DE-B0EF-D5B8B28566C9}"/>
              </a:ext>
            </a:extLst>
          </p:cNvPr>
          <p:cNvPicPr>
            <a:picLocks noChangeAspect="1"/>
          </p:cNvPicPr>
          <p:nvPr/>
        </p:nvPicPr>
        <p:blipFill>
          <a:blip r:embed="rId3"/>
          <a:stretch>
            <a:fillRect/>
          </a:stretch>
        </p:blipFill>
        <p:spPr>
          <a:xfrm>
            <a:off x="321770" y="2644048"/>
            <a:ext cx="3593767" cy="2695325"/>
          </a:xfrm>
          <a:prstGeom prst="rect">
            <a:avLst/>
          </a:prstGeom>
        </p:spPr>
      </p:pic>
    </p:spTree>
    <p:extLst>
      <p:ext uri="{BB962C8B-B14F-4D97-AF65-F5344CB8AC3E}">
        <p14:creationId xmlns:p14="http://schemas.microsoft.com/office/powerpoint/2010/main" val="12602416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kumimoji="0" lang="en-GB" sz="1800" b="1"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Matthew 26:17-30</a:t>
            </a:r>
            <a:endParaRPr lang="en-GB" b="1" dirty="0">
              <a:latin typeface="Century Gothic" panose="020B0502020202020204" pitchFamily="34" charset="0"/>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0882592" y="104764"/>
            <a:ext cx="987638" cy="1249788"/>
          </a:xfrm>
          <a:prstGeom prst="rect">
            <a:avLst/>
          </a:prstGeom>
        </p:spPr>
      </p:pic>
      <p:sp>
        <p:nvSpPr>
          <p:cNvPr id="8" name="TextBox 7">
            <a:extLst>
              <a:ext uri="{FF2B5EF4-FFF2-40B4-BE49-F238E27FC236}">
                <a16:creationId xmlns:a16="http://schemas.microsoft.com/office/drawing/2014/main" id="{B82E1CA1-FFEB-48C1-A084-1414BF3E134F}"/>
              </a:ext>
            </a:extLst>
          </p:cNvPr>
          <p:cNvSpPr txBox="1"/>
          <p:nvPr/>
        </p:nvSpPr>
        <p:spPr>
          <a:xfrm>
            <a:off x="341523" y="1929320"/>
            <a:ext cx="11528707" cy="2554545"/>
          </a:xfrm>
          <a:prstGeom prst="rect">
            <a:avLst/>
          </a:prstGeom>
          <a:noFill/>
        </p:spPr>
        <p:txBody>
          <a:bodyPr wrap="square">
            <a:spAutoFit/>
          </a:bodyPr>
          <a:lstStyle/>
          <a:p>
            <a:pPr algn="l"/>
            <a:r>
              <a:rPr lang="en-GB" sz="2000" b="1" i="0" dirty="0">
                <a:solidFill>
                  <a:srgbClr val="000000"/>
                </a:solidFill>
                <a:effectLst/>
                <a:latin typeface="Century Gothic" panose="020B0502020202020204" pitchFamily="34" charset="0"/>
              </a:rPr>
              <a:t>The Lord’s Supper</a:t>
            </a:r>
          </a:p>
          <a:p>
            <a:pPr algn="l"/>
            <a:r>
              <a:rPr lang="en-GB" sz="2000" b="1" i="0" baseline="30000" dirty="0">
                <a:solidFill>
                  <a:srgbClr val="000000"/>
                </a:solidFill>
                <a:effectLst/>
                <a:latin typeface="Century Gothic" panose="020B0502020202020204" pitchFamily="34" charset="0"/>
              </a:rPr>
              <a:t>26 </a:t>
            </a:r>
            <a:r>
              <a:rPr lang="en-GB" sz="2000" b="0" i="0" dirty="0">
                <a:solidFill>
                  <a:srgbClr val="000000"/>
                </a:solidFill>
                <a:effectLst/>
                <a:latin typeface="Century Gothic" panose="020B0502020202020204" pitchFamily="34" charset="0"/>
              </a:rPr>
              <a:t>While they were eating, Jesus took some bread. He thanked God for it and broke it. Then he gave it to his followers and said, “Take this bread and eat it. This bread is my body.”</a:t>
            </a:r>
          </a:p>
          <a:p>
            <a:pPr algn="l"/>
            <a:r>
              <a:rPr lang="en-GB" sz="2000" b="1" i="0" baseline="30000" dirty="0">
                <a:solidFill>
                  <a:srgbClr val="000000"/>
                </a:solidFill>
                <a:effectLst/>
                <a:latin typeface="Century Gothic" panose="020B0502020202020204" pitchFamily="34" charset="0"/>
              </a:rPr>
              <a:t>27 </a:t>
            </a:r>
            <a:r>
              <a:rPr lang="en-GB" sz="2000" b="0" i="0" dirty="0">
                <a:solidFill>
                  <a:srgbClr val="000000"/>
                </a:solidFill>
                <a:effectLst/>
                <a:latin typeface="Century Gothic" panose="020B0502020202020204" pitchFamily="34" charset="0"/>
              </a:rPr>
              <a:t>Then Jesus took a cup. He thanked God for it and gave it to the followers. He said, “Every one of you drink this. </a:t>
            </a:r>
            <a:r>
              <a:rPr lang="en-GB" sz="2000" b="1" i="0" baseline="30000" dirty="0">
                <a:solidFill>
                  <a:srgbClr val="000000"/>
                </a:solidFill>
                <a:effectLst/>
                <a:latin typeface="Century Gothic" panose="020B0502020202020204" pitchFamily="34" charset="0"/>
              </a:rPr>
              <a:t>28 </a:t>
            </a:r>
            <a:r>
              <a:rPr lang="en-GB" sz="2000" b="0" i="0" dirty="0">
                <a:solidFill>
                  <a:srgbClr val="000000"/>
                </a:solidFill>
                <a:effectLst/>
                <a:latin typeface="Century Gothic" panose="020B0502020202020204" pitchFamily="34" charset="0"/>
              </a:rPr>
              <a:t>This is my blood which begins the new</a:t>
            </a:r>
            <a:r>
              <a:rPr lang="en-GB" sz="2000" b="0" i="0" baseline="30000" dirty="0">
                <a:solidFill>
                  <a:srgbClr val="000000"/>
                </a:solidFill>
                <a:effectLst/>
                <a:latin typeface="Century Gothic" panose="020B0502020202020204" pitchFamily="34" charset="0"/>
              </a:rPr>
              <a:t>[</a:t>
            </a:r>
            <a:r>
              <a:rPr lang="en-GB" sz="2000" b="0" i="0" baseline="30000" dirty="0">
                <a:solidFill>
                  <a:srgbClr val="4A4A4A"/>
                </a:solidFill>
                <a:effectLst/>
                <a:latin typeface="Century Gothic" panose="020B0502020202020204" pitchFamily="34" charset="0"/>
                <a:hlinkClick r:id="rId3" tooltip="See footnote a"/>
              </a:rPr>
              <a:t>a</a:t>
            </a:r>
            <a:r>
              <a:rPr lang="en-GB" sz="2000" b="0" i="0" baseline="30000" dirty="0">
                <a:solidFill>
                  <a:srgbClr val="000000"/>
                </a:solidFill>
                <a:effectLst/>
                <a:latin typeface="Century Gothic" panose="020B0502020202020204" pitchFamily="34" charset="0"/>
              </a:rPr>
              <a:t>]</a:t>
            </a:r>
            <a:r>
              <a:rPr lang="en-GB" sz="2000" b="0" i="0" dirty="0">
                <a:solidFill>
                  <a:srgbClr val="000000"/>
                </a:solidFill>
                <a:effectLst/>
                <a:latin typeface="Century Gothic" panose="020B0502020202020204" pitchFamily="34" charset="0"/>
              </a:rPr>
              <a:t> agreement that God makes with his people. This blood is poured out for many to forgive their sins. </a:t>
            </a:r>
            <a:r>
              <a:rPr lang="en-GB" sz="2000" b="1" i="0" baseline="30000" dirty="0">
                <a:solidFill>
                  <a:srgbClr val="000000"/>
                </a:solidFill>
                <a:effectLst/>
                <a:latin typeface="Century Gothic" panose="020B0502020202020204" pitchFamily="34" charset="0"/>
              </a:rPr>
              <a:t>29 </a:t>
            </a:r>
            <a:r>
              <a:rPr lang="en-GB" sz="2000" b="0" i="0" dirty="0">
                <a:solidFill>
                  <a:srgbClr val="000000"/>
                </a:solidFill>
                <a:effectLst/>
                <a:latin typeface="Century Gothic" panose="020B0502020202020204" pitchFamily="34" charset="0"/>
              </a:rPr>
              <a:t>I tell you this: I will not drink of this fruit of the vine</a:t>
            </a:r>
            <a:r>
              <a:rPr lang="en-GB" sz="2000" b="0" i="0" baseline="30000" dirty="0">
                <a:solidFill>
                  <a:srgbClr val="000000"/>
                </a:solidFill>
                <a:effectLst/>
                <a:latin typeface="Century Gothic" panose="020B0502020202020204" pitchFamily="34" charset="0"/>
              </a:rPr>
              <a:t>[</a:t>
            </a:r>
            <a:r>
              <a:rPr lang="en-GB" sz="2000" b="0" i="0" baseline="30000" dirty="0">
                <a:solidFill>
                  <a:srgbClr val="4A4A4A"/>
                </a:solidFill>
                <a:effectLst/>
                <a:latin typeface="Century Gothic" panose="020B0502020202020204" pitchFamily="34" charset="0"/>
                <a:hlinkClick r:id="rId4" tooltip="See footnote b"/>
              </a:rPr>
              <a:t>b</a:t>
            </a:r>
            <a:r>
              <a:rPr lang="en-GB" sz="2000" b="0" i="0" baseline="30000" dirty="0">
                <a:solidFill>
                  <a:srgbClr val="000000"/>
                </a:solidFill>
                <a:effectLst/>
                <a:latin typeface="Century Gothic" panose="020B0502020202020204" pitchFamily="34" charset="0"/>
              </a:rPr>
              <a:t>]</a:t>
            </a:r>
            <a:r>
              <a:rPr lang="en-GB" sz="2000" b="0" i="0" dirty="0">
                <a:solidFill>
                  <a:srgbClr val="000000"/>
                </a:solidFill>
                <a:effectLst/>
                <a:latin typeface="Century Gothic" panose="020B0502020202020204" pitchFamily="34" charset="0"/>
              </a:rPr>
              <a:t> again until that day when I drink it new with you in my Father’s kingdom.”</a:t>
            </a:r>
          </a:p>
        </p:txBody>
      </p:sp>
      <p:pic>
        <p:nvPicPr>
          <p:cNvPr id="5" name="Picture 4" descr="A person holding a microphone&#10;&#10;Description automatically generated with low confidence">
            <a:extLst>
              <a:ext uri="{FF2B5EF4-FFF2-40B4-BE49-F238E27FC236}">
                <a16:creationId xmlns:a16="http://schemas.microsoft.com/office/drawing/2014/main" id="{DC9A4B3D-66C8-46BD-8401-DF1145F8350E}"/>
              </a:ext>
            </a:extLst>
          </p:cNvPr>
          <p:cNvPicPr>
            <a:picLocks noChangeAspect="1"/>
          </p:cNvPicPr>
          <p:nvPr/>
        </p:nvPicPr>
        <p:blipFill>
          <a:blip r:embed="rId5"/>
          <a:stretch>
            <a:fillRect/>
          </a:stretch>
        </p:blipFill>
        <p:spPr>
          <a:xfrm>
            <a:off x="2525143" y="4254222"/>
            <a:ext cx="3148543" cy="2361407"/>
          </a:xfrm>
          <a:prstGeom prst="rect">
            <a:avLst/>
          </a:prstGeom>
        </p:spPr>
      </p:pic>
      <p:pic>
        <p:nvPicPr>
          <p:cNvPr id="6" name="Picture 5">
            <a:extLst>
              <a:ext uri="{FF2B5EF4-FFF2-40B4-BE49-F238E27FC236}">
                <a16:creationId xmlns:a16="http://schemas.microsoft.com/office/drawing/2014/main" id="{92066E43-0648-4815-8B8F-DC01E5593C42}"/>
              </a:ext>
            </a:extLst>
          </p:cNvPr>
          <p:cNvPicPr>
            <a:picLocks noChangeAspect="1"/>
          </p:cNvPicPr>
          <p:nvPr/>
        </p:nvPicPr>
        <p:blipFill>
          <a:blip r:embed="rId6"/>
          <a:stretch>
            <a:fillRect/>
          </a:stretch>
        </p:blipFill>
        <p:spPr>
          <a:xfrm>
            <a:off x="6518316" y="4254222"/>
            <a:ext cx="3148543" cy="2361407"/>
          </a:xfrm>
          <a:prstGeom prst="rect">
            <a:avLst/>
          </a:prstGeom>
        </p:spPr>
      </p:pic>
    </p:spTree>
    <p:extLst>
      <p:ext uri="{BB962C8B-B14F-4D97-AF65-F5344CB8AC3E}">
        <p14:creationId xmlns:p14="http://schemas.microsoft.com/office/powerpoint/2010/main" val="12679377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dirty="0"/>
          </a:p>
        </p:txBody>
      </p:sp>
      <p:sp>
        <p:nvSpPr>
          <p:cNvPr id="5" name="TextBox 4">
            <a:extLst>
              <a:ext uri="{FF2B5EF4-FFF2-40B4-BE49-F238E27FC236}">
                <a16:creationId xmlns:a16="http://schemas.microsoft.com/office/drawing/2014/main" id="{67118D01-90CC-4AE8-8871-0E41A97E204C}"/>
              </a:ext>
            </a:extLst>
          </p:cNvPr>
          <p:cNvSpPr txBox="1"/>
          <p:nvPr/>
        </p:nvSpPr>
        <p:spPr>
          <a:xfrm>
            <a:off x="1171038" y="2914650"/>
            <a:ext cx="9839325" cy="2800767"/>
          </a:xfrm>
          <a:prstGeom prst="rect">
            <a:avLst/>
          </a:prstGeom>
          <a:noFill/>
        </p:spPr>
        <p:txBody>
          <a:bodyPr wrap="square" rtlCol="0">
            <a:spAutoFit/>
          </a:bodyPr>
          <a:lstStyle/>
          <a:p>
            <a:pPr algn="ctr"/>
            <a:r>
              <a:rPr lang="en-GB" sz="4400" b="1" dirty="0">
                <a:latin typeface="Century Gothic" panose="020B0502020202020204" pitchFamily="34" charset="0"/>
              </a:rPr>
              <a:t>What can we learn from this story?</a:t>
            </a:r>
          </a:p>
          <a:p>
            <a:pPr algn="ctr"/>
            <a:endParaRPr lang="en-GB" sz="4400" b="1" dirty="0">
              <a:latin typeface="Century Gothic" panose="020B0502020202020204" pitchFamily="34" charset="0"/>
            </a:endParaRPr>
          </a:p>
          <a:p>
            <a:pPr algn="ctr"/>
            <a:r>
              <a:rPr lang="en-GB" sz="4400" b="1" dirty="0">
                <a:latin typeface="Century Gothic" panose="020B0502020202020204" pitchFamily="34" charset="0"/>
              </a:rPr>
              <a:t>What do you find encouraging?</a:t>
            </a:r>
          </a:p>
          <a:p>
            <a:pPr algn="ctr"/>
            <a:r>
              <a:rPr lang="en-GB" sz="4400" b="1" dirty="0">
                <a:latin typeface="Century Gothic" panose="020B0502020202020204" pitchFamily="34" charset="0"/>
              </a:rPr>
              <a:t>What do you find challenging? </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9345370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A19CFCF6-7FA6-4F7F-831E-6AEF4A2E3315}"/>
              </a:ext>
            </a:extLst>
          </p:cNvPr>
          <p:cNvPicPr>
            <a:picLocks noChangeAspect="1"/>
          </p:cNvPicPr>
          <p:nvPr/>
        </p:nvPicPr>
        <p:blipFill>
          <a:blip r:embed="rId2"/>
          <a:stretch>
            <a:fillRect/>
          </a:stretch>
        </p:blipFill>
        <p:spPr>
          <a:xfrm>
            <a:off x="2199643" y="661523"/>
            <a:ext cx="7991016" cy="5993262"/>
          </a:xfrm>
          <a:prstGeom prst="rect">
            <a:avLst/>
          </a:prstGeom>
        </p:spPr>
      </p:pic>
      <p:pic>
        <p:nvPicPr>
          <p:cNvPr id="3" name="Picture 2">
            <a:extLst>
              <a:ext uri="{FF2B5EF4-FFF2-40B4-BE49-F238E27FC236}">
                <a16:creationId xmlns:a16="http://schemas.microsoft.com/office/drawing/2014/main" id="{1DF3EAD7-426D-4BA1-86EC-9F637A7E301D}"/>
              </a:ext>
            </a:extLst>
          </p:cNvPr>
          <p:cNvPicPr>
            <a:picLocks noChangeAspect="1"/>
          </p:cNvPicPr>
          <p:nvPr/>
        </p:nvPicPr>
        <p:blipFill>
          <a:blip r:embed="rId3"/>
          <a:stretch>
            <a:fillRect/>
          </a:stretch>
        </p:blipFill>
        <p:spPr>
          <a:xfrm>
            <a:off x="10908300" y="2608288"/>
            <a:ext cx="993734" cy="1249788"/>
          </a:xfrm>
          <a:prstGeom prst="rect">
            <a:avLst/>
          </a:prstGeom>
        </p:spPr>
      </p:pic>
      <p:sp>
        <p:nvSpPr>
          <p:cNvPr id="4" name="Thought Bubble: Cloud 3">
            <a:extLst>
              <a:ext uri="{FF2B5EF4-FFF2-40B4-BE49-F238E27FC236}">
                <a16:creationId xmlns:a16="http://schemas.microsoft.com/office/drawing/2014/main" id="{0B69FBF0-4C07-457B-AA00-33C8A912ECEB}"/>
              </a:ext>
            </a:extLst>
          </p:cNvPr>
          <p:cNvSpPr/>
          <p:nvPr/>
        </p:nvSpPr>
        <p:spPr>
          <a:xfrm>
            <a:off x="311976" y="300344"/>
            <a:ext cx="3378730" cy="2208944"/>
          </a:xfrm>
          <a:prstGeom prst="cloudCallout">
            <a:avLst>
              <a:gd name="adj1" fmla="val 63918"/>
              <a:gd name="adj2" fmla="val 40140"/>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bg1"/>
                </a:solidFill>
                <a:latin typeface="Century Gothic" panose="020B0502020202020204" pitchFamily="34" charset="0"/>
              </a:rPr>
              <a:t>Who do the figures represent?</a:t>
            </a:r>
          </a:p>
        </p:txBody>
      </p:sp>
      <p:sp>
        <p:nvSpPr>
          <p:cNvPr id="5" name="Thought Bubble: Cloud 4">
            <a:extLst>
              <a:ext uri="{FF2B5EF4-FFF2-40B4-BE49-F238E27FC236}">
                <a16:creationId xmlns:a16="http://schemas.microsoft.com/office/drawing/2014/main" id="{89DEE67A-84CE-4CF4-813B-5F9D0629D710}"/>
              </a:ext>
            </a:extLst>
          </p:cNvPr>
          <p:cNvSpPr/>
          <p:nvPr/>
        </p:nvSpPr>
        <p:spPr>
          <a:xfrm>
            <a:off x="8611213" y="359431"/>
            <a:ext cx="3580787" cy="2208944"/>
          </a:xfrm>
          <a:prstGeom prst="cloudCallout">
            <a:avLst>
              <a:gd name="adj1" fmla="val -47177"/>
              <a:gd name="adj2" fmla="val 6788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400" b="1" dirty="0">
                <a:solidFill>
                  <a:schemeClr val="accent1">
                    <a:lumMod val="75000"/>
                  </a:schemeClr>
                </a:solidFill>
                <a:latin typeface="Century Gothic" panose="020B0502020202020204" pitchFamily="34" charset="0"/>
              </a:rPr>
              <a:t>Can you work out how this sculpture has been made?</a:t>
            </a:r>
          </a:p>
          <a:p>
            <a:pPr algn="ctr"/>
            <a:endParaRPr lang="en-GB" sz="3600" b="1" dirty="0">
              <a:solidFill>
                <a:schemeClr val="bg1"/>
              </a:solidFill>
              <a:latin typeface="Century Gothic" panose="020B0502020202020204" pitchFamily="34" charset="0"/>
            </a:endParaRPr>
          </a:p>
        </p:txBody>
      </p:sp>
      <p:sp>
        <p:nvSpPr>
          <p:cNvPr id="6" name="Thought Bubble: Cloud 5">
            <a:extLst>
              <a:ext uri="{FF2B5EF4-FFF2-40B4-BE49-F238E27FC236}">
                <a16:creationId xmlns:a16="http://schemas.microsoft.com/office/drawing/2014/main" id="{547FC2F0-DB1C-473E-A25F-7BC3DEF2BD59}"/>
              </a:ext>
            </a:extLst>
          </p:cNvPr>
          <p:cNvSpPr/>
          <p:nvPr/>
        </p:nvSpPr>
        <p:spPr>
          <a:xfrm>
            <a:off x="64041" y="4880142"/>
            <a:ext cx="2704641" cy="1677514"/>
          </a:xfrm>
          <a:prstGeom prst="cloudCallout">
            <a:avLst>
              <a:gd name="adj1" fmla="val 62274"/>
              <a:gd name="adj2" fmla="val -6815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400" b="1" dirty="0">
                <a:solidFill>
                  <a:schemeClr val="accent1">
                    <a:lumMod val="75000"/>
                  </a:schemeClr>
                </a:solidFill>
                <a:latin typeface="Century Gothic" panose="020B0502020202020204" pitchFamily="34" charset="0"/>
              </a:rPr>
              <a:t>What are they doing?</a:t>
            </a:r>
          </a:p>
          <a:p>
            <a:pPr algn="ctr"/>
            <a:endParaRPr lang="en-GB" sz="3600" b="1" dirty="0">
              <a:solidFill>
                <a:schemeClr val="bg1"/>
              </a:solidFill>
              <a:latin typeface="Century Gothic" panose="020B0502020202020204" pitchFamily="34" charset="0"/>
            </a:endParaRPr>
          </a:p>
        </p:txBody>
      </p:sp>
      <p:sp>
        <p:nvSpPr>
          <p:cNvPr id="7" name="Rectangle: Rounded Corners 6">
            <a:extLst>
              <a:ext uri="{FF2B5EF4-FFF2-40B4-BE49-F238E27FC236}">
                <a16:creationId xmlns:a16="http://schemas.microsoft.com/office/drawing/2014/main" id="{E75725F6-22A2-421B-B005-7B2B23AC414A}"/>
              </a:ext>
            </a:extLst>
          </p:cNvPr>
          <p:cNvSpPr/>
          <p:nvPr/>
        </p:nvSpPr>
        <p:spPr>
          <a:xfrm>
            <a:off x="4114634" y="923994"/>
            <a:ext cx="4161034" cy="961644"/>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b="1" dirty="0">
                <a:latin typeface="Century Gothic" panose="020B0502020202020204" pitchFamily="34" charset="0"/>
              </a:rPr>
              <a:t>Are the questions easier to answer now?</a:t>
            </a:r>
          </a:p>
        </p:txBody>
      </p:sp>
      <p:sp>
        <p:nvSpPr>
          <p:cNvPr id="8" name="Thought Bubble: Cloud 7">
            <a:extLst>
              <a:ext uri="{FF2B5EF4-FFF2-40B4-BE49-F238E27FC236}">
                <a16:creationId xmlns:a16="http://schemas.microsoft.com/office/drawing/2014/main" id="{32C02390-92C3-467A-BB9F-56DD9C7976FB}"/>
              </a:ext>
            </a:extLst>
          </p:cNvPr>
          <p:cNvSpPr/>
          <p:nvPr/>
        </p:nvSpPr>
        <p:spPr>
          <a:xfrm>
            <a:off x="9228688" y="4811621"/>
            <a:ext cx="2899271" cy="1814556"/>
          </a:xfrm>
          <a:prstGeom prst="cloudCallout">
            <a:avLst>
              <a:gd name="adj1" fmla="val -41324"/>
              <a:gd name="adj2" fmla="val -71726"/>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000" b="1" dirty="0">
                <a:solidFill>
                  <a:schemeClr val="bg1"/>
                </a:solidFill>
                <a:latin typeface="Century Gothic" panose="020B0502020202020204" pitchFamily="34" charset="0"/>
              </a:rPr>
              <a:t>Where do you think this sculpture is?</a:t>
            </a:r>
          </a:p>
        </p:txBody>
      </p:sp>
    </p:spTree>
    <p:extLst>
      <p:ext uri="{BB962C8B-B14F-4D97-AF65-F5344CB8AC3E}">
        <p14:creationId xmlns:p14="http://schemas.microsoft.com/office/powerpoint/2010/main" val="155745414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38570"/>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solidFill>
                  <a:schemeClr val="accent1">
                    <a:lumMod val="50000"/>
                  </a:schemeClr>
                </a:solidFill>
                <a:latin typeface="Century Gothic" panose="020B0502020202020204" pitchFamily="34" charset="0"/>
                <a:cs typeface="Segoe UI" panose="020B0502040204020203" pitchFamily="34" charset="0"/>
              </a:rPr>
              <a:t>Encourage the pupils to respond with their own prayers first or through the prayer space. You could use your school prayer or the Lord’s Prayer:</a:t>
            </a:r>
          </a:p>
          <a:p>
            <a:endParaRPr lang="en-GB" sz="2000" b="1" dirty="0">
              <a:solidFill>
                <a:schemeClr val="accent1">
                  <a:lumMod val="50000"/>
                </a:schemeClr>
              </a:solidFill>
              <a:latin typeface="Century Gothic" panose="020B0502020202020204" pitchFamily="34" charset="0"/>
              <a:cs typeface="Segoe UI" panose="020B0502040204020203" pitchFamily="34" charset="0"/>
            </a:endParaRP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Our Father, in heaven,</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Holy is your name.</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Your Kingdom come,</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Your will be done on earth, as it is in heaven.</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Give us this day our daily bread,</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And forgive us our sins,</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As we forgive those who sin against us,</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And lead us not into temptation,</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But deliver us from evil.</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Amen.</a:t>
            </a:r>
            <a:endParaRPr lang="en-GB" sz="2000" b="1" dirty="0">
              <a:latin typeface="Century Gothic" panose="020B0502020202020204"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06623" y="5521607"/>
            <a:ext cx="938542" cy="1213469"/>
          </a:xfrm>
          <a:prstGeom prst="rect">
            <a:avLst/>
          </a:prstGeom>
        </p:spPr>
      </p:pic>
    </p:spTree>
    <p:extLst>
      <p:ext uri="{BB962C8B-B14F-4D97-AF65-F5344CB8AC3E}">
        <p14:creationId xmlns:p14="http://schemas.microsoft.com/office/powerpoint/2010/main" val="7806411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picture containing indoor, monitor, photo, sitting&#10;&#10;Description automatically generated">
            <a:extLst>
              <a:ext uri="{FF2B5EF4-FFF2-40B4-BE49-F238E27FC236}">
                <a16:creationId xmlns:a16="http://schemas.microsoft.com/office/drawing/2014/main" id="{BA311D33-1474-47AA-98BC-F6A16AC14352}"/>
              </a:ext>
            </a:extLst>
          </p:cNvPr>
          <p:cNvPicPr>
            <a:picLocks noChangeAspect="1"/>
          </p:cNvPicPr>
          <p:nvPr/>
        </p:nvPicPr>
        <p:blipFill>
          <a:blip r:embed="rId2"/>
          <a:stretch>
            <a:fillRect/>
          </a:stretch>
        </p:blipFill>
        <p:spPr>
          <a:xfrm>
            <a:off x="2129321" y="1208531"/>
            <a:ext cx="4122490"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Tuesday</a:t>
            </a:r>
          </a:p>
        </p:txBody>
      </p:sp>
    </p:spTree>
    <p:extLst>
      <p:ext uri="{BB962C8B-B14F-4D97-AF65-F5344CB8AC3E}">
        <p14:creationId xmlns:p14="http://schemas.microsoft.com/office/powerpoint/2010/main" val="1311668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kumimoji="0" lang="en-GB" sz="2000" b="1"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Matthew 26:17-30</a:t>
            </a:r>
            <a:endParaRPr lang="en-GB" b="1" dirty="0">
              <a:latin typeface="Century Gothic" panose="020B0502020202020204" pitchFamily="34" charset="0"/>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0992761" y="221075"/>
            <a:ext cx="987638" cy="1249788"/>
          </a:xfrm>
          <a:prstGeom prst="rect">
            <a:avLst/>
          </a:prstGeom>
        </p:spPr>
      </p:pic>
      <p:pic>
        <p:nvPicPr>
          <p:cNvPr id="6" name="Picture 5">
            <a:extLst>
              <a:ext uri="{FF2B5EF4-FFF2-40B4-BE49-F238E27FC236}">
                <a16:creationId xmlns:a16="http://schemas.microsoft.com/office/drawing/2014/main" id="{CE915216-A6F7-4E86-8F90-416D9143B7A3}"/>
              </a:ext>
            </a:extLst>
          </p:cNvPr>
          <p:cNvPicPr>
            <a:picLocks noChangeAspect="1"/>
          </p:cNvPicPr>
          <p:nvPr/>
        </p:nvPicPr>
        <p:blipFill>
          <a:blip r:embed="rId3"/>
          <a:stretch>
            <a:fillRect/>
          </a:stretch>
        </p:blipFill>
        <p:spPr>
          <a:xfrm>
            <a:off x="454708" y="2161779"/>
            <a:ext cx="5641291" cy="4230968"/>
          </a:xfrm>
          <a:prstGeom prst="rect">
            <a:avLst/>
          </a:prstGeom>
        </p:spPr>
      </p:pic>
      <p:sp>
        <p:nvSpPr>
          <p:cNvPr id="7" name="Rectangle: Rounded Corners 6">
            <a:extLst>
              <a:ext uri="{FF2B5EF4-FFF2-40B4-BE49-F238E27FC236}">
                <a16:creationId xmlns:a16="http://schemas.microsoft.com/office/drawing/2014/main" id="{2FE51ABB-787E-4378-A291-43B9F793BA46}"/>
              </a:ext>
            </a:extLst>
          </p:cNvPr>
          <p:cNvSpPr/>
          <p:nvPr/>
        </p:nvSpPr>
        <p:spPr>
          <a:xfrm>
            <a:off x="6389782" y="2005666"/>
            <a:ext cx="5431317" cy="4670555"/>
          </a:xfrm>
          <a:prstGeom prst="roundRect">
            <a:avLst/>
          </a:prstGeom>
          <a:solidFill>
            <a:schemeClr val="bg2">
              <a:lumMod val="9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l"/>
            <a:r>
              <a:rPr lang="en-GB" b="1" i="0" dirty="0">
                <a:solidFill>
                  <a:srgbClr val="000000"/>
                </a:solidFill>
                <a:effectLst/>
                <a:latin typeface="Century Gothic" panose="020B0502020202020204" pitchFamily="34" charset="0"/>
              </a:rPr>
              <a:t>The Lord’s Supper</a:t>
            </a:r>
          </a:p>
          <a:p>
            <a:pPr algn="l"/>
            <a:r>
              <a:rPr lang="en-GB" b="1" i="0" baseline="30000" dirty="0">
                <a:solidFill>
                  <a:srgbClr val="000000"/>
                </a:solidFill>
                <a:effectLst/>
                <a:latin typeface="Century Gothic" panose="020B0502020202020204" pitchFamily="34" charset="0"/>
              </a:rPr>
              <a:t>26 </a:t>
            </a:r>
            <a:r>
              <a:rPr lang="en-GB" b="0" i="0" dirty="0">
                <a:solidFill>
                  <a:srgbClr val="000000"/>
                </a:solidFill>
                <a:effectLst/>
                <a:latin typeface="Century Gothic" panose="020B0502020202020204" pitchFamily="34" charset="0"/>
              </a:rPr>
              <a:t>While they were eating, Jesus took some bread. He thanked God for it and broke it. Then he gave it to his followers and said, “Take this bread and eat it. This bread is my body.”</a:t>
            </a:r>
          </a:p>
          <a:p>
            <a:pPr algn="l"/>
            <a:r>
              <a:rPr lang="en-GB" b="1" i="0" baseline="30000" dirty="0">
                <a:solidFill>
                  <a:srgbClr val="000000"/>
                </a:solidFill>
                <a:effectLst/>
                <a:latin typeface="Century Gothic" panose="020B0502020202020204" pitchFamily="34" charset="0"/>
              </a:rPr>
              <a:t>27 </a:t>
            </a:r>
            <a:r>
              <a:rPr lang="en-GB" b="0" i="0" dirty="0">
                <a:solidFill>
                  <a:srgbClr val="000000"/>
                </a:solidFill>
                <a:effectLst/>
                <a:latin typeface="Century Gothic" panose="020B0502020202020204" pitchFamily="34" charset="0"/>
              </a:rPr>
              <a:t>Then Jesus took a cup. He thanked God for it and gave it to the followers. He said, “Every one of you drink this. </a:t>
            </a:r>
            <a:r>
              <a:rPr lang="en-GB" b="1" i="0" baseline="30000" dirty="0">
                <a:solidFill>
                  <a:srgbClr val="000000"/>
                </a:solidFill>
                <a:effectLst/>
                <a:latin typeface="Century Gothic" panose="020B0502020202020204" pitchFamily="34" charset="0"/>
              </a:rPr>
              <a:t>28 </a:t>
            </a:r>
            <a:r>
              <a:rPr lang="en-GB" b="0" i="0" dirty="0">
                <a:solidFill>
                  <a:srgbClr val="000000"/>
                </a:solidFill>
                <a:effectLst/>
                <a:latin typeface="Century Gothic" panose="020B0502020202020204" pitchFamily="34" charset="0"/>
              </a:rPr>
              <a:t>This is my blood which begins the new</a:t>
            </a:r>
            <a:r>
              <a:rPr lang="en-GB" b="0" i="0" baseline="30000" dirty="0">
                <a:solidFill>
                  <a:srgbClr val="000000"/>
                </a:solidFill>
                <a:effectLst/>
                <a:latin typeface="Century Gothic" panose="020B0502020202020204" pitchFamily="34" charset="0"/>
              </a:rPr>
              <a:t>[</a:t>
            </a:r>
            <a:r>
              <a:rPr lang="en-GB" b="0" i="0" baseline="30000" dirty="0">
                <a:solidFill>
                  <a:srgbClr val="4A4A4A"/>
                </a:solidFill>
                <a:effectLst/>
                <a:latin typeface="Century Gothic" panose="020B0502020202020204" pitchFamily="34" charset="0"/>
                <a:hlinkClick r:id="rId4" tooltip="See footnote a"/>
              </a:rPr>
              <a:t>a</a:t>
            </a:r>
            <a:r>
              <a:rPr lang="en-GB" b="0" i="0" baseline="30000" dirty="0">
                <a:solidFill>
                  <a:srgbClr val="000000"/>
                </a:solidFill>
                <a:effectLst/>
                <a:latin typeface="Century Gothic" panose="020B0502020202020204" pitchFamily="34" charset="0"/>
              </a:rPr>
              <a:t>]</a:t>
            </a:r>
            <a:r>
              <a:rPr lang="en-GB" b="0" i="0" dirty="0">
                <a:solidFill>
                  <a:srgbClr val="000000"/>
                </a:solidFill>
                <a:effectLst/>
                <a:latin typeface="Century Gothic" panose="020B0502020202020204" pitchFamily="34" charset="0"/>
              </a:rPr>
              <a:t> agreement that God makes with his people. This blood is poured out for many to forgive their sins. </a:t>
            </a:r>
            <a:r>
              <a:rPr lang="en-GB" b="1" i="0" baseline="30000" dirty="0">
                <a:solidFill>
                  <a:srgbClr val="000000"/>
                </a:solidFill>
                <a:effectLst/>
                <a:latin typeface="Century Gothic" panose="020B0502020202020204" pitchFamily="34" charset="0"/>
              </a:rPr>
              <a:t>29 </a:t>
            </a:r>
            <a:r>
              <a:rPr lang="en-GB" b="0" i="0" dirty="0">
                <a:solidFill>
                  <a:srgbClr val="000000"/>
                </a:solidFill>
                <a:effectLst/>
                <a:latin typeface="Century Gothic" panose="020B0502020202020204" pitchFamily="34" charset="0"/>
              </a:rPr>
              <a:t>I tell you this: I will not drink of this fruit of the vine</a:t>
            </a:r>
            <a:r>
              <a:rPr lang="en-GB" b="0" i="0" baseline="30000" dirty="0">
                <a:solidFill>
                  <a:srgbClr val="000000"/>
                </a:solidFill>
                <a:effectLst/>
                <a:latin typeface="Century Gothic" panose="020B0502020202020204" pitchFamily="34" charset="0"/>
              </a:rPr>
              <a:t>[</a:t>
            </a:r>
            <a:r>
              <a:rPr lang="en-GB" b="0" i="0" baseline="30000" dirty="0">
                <a:solidFill>
                  <a:srgbClr val="4A4A4A"/>
                </a:solidFill>
                <a:effectLst/>
                <a:latin typeface="Century Gothic" panose="020B0502020202020204" pitchFamily="34" charset="0"/>
                <a:hlinkClick r:id="rId5" tooltip="See footnote b"/>
              </a:rPr>
              <a:t>b</a:t>
            </a:r>
            <a:r>
              <a:rPr lang="en-GB" b="0" i="0" baseline="30000" dirty="0">
                <a:solidFill>
                  <a:srgbClr val="000000"/>
                </a:solidFill>
                <a:effectLst/>
                <a:latin typeface="Century Gothic" panose="020B0502020202020204" pitchFamily="34" charset="0"/>
              </a:rPr>
              <a:t>]</a:t>
            </a:r>
            <a:r>
              <a:rPr lang="en-GB" b="0" i="0" dirty="0">
                <a:solidFill>
                  <a:srgbClr val="000000"/>
                </a:solidFill>
                <a:effectLst/>
                <a:latin typeface="Century Gothic" panose="020B0502020202020204" pitchFamily="34" charset="0"/>
              </a:rPr>
              <a:t> again until that day when I drink it new with you in my Father’s kingdom.”</a:t>
            </a:r>
          </a:p>
        </p:txBody>
      </p:sp>
    </p:spTree>
    <p:extLst>
      <p:ext uri="{BB962C8B-B14F-4D97-AF65-F5344CB8AC3E}">
        <p14:creationId xmlns:p14="http://schemas.microsoft.com/office/powerpoint/2010/main" val="231762324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Bible passage </a:t>
            </a:r>
            <a:r>
              <a:rPr kumimoji="0" lang="en-GB" sz="2000" b="1" i="0" u="none" strike="noStrike" kern="1200" cap="all" spc="0" normalizeH="0" baseline="0" noProof="0" dirty="0">
                <a:ln>
                  <a:noFill/>
                </a:ln>
                <a:solidFill>
                  <a:prstClr val="white"/>
                </a:solidFill>
                <a:effectLst/>
                <a:uLnTx/>
                <a:uFillTx/>
                <a:latin typeface="Century Gothic" panose="020B0502020202020204" pitchFamily="34" charset="0"/>
                <a:ea typeface="+mj-ea"/>
                <a:cs typeface="Segoe UI" panose="020B0502040204020203" pitchFamily="34" charset="0"/>
              </a:rPr>
              <a:t>Matthew 26:17-30</a:t>
            </a:r>
            <a:endParaRPr lang="en-GB" b="1" dirty="0">
              <a:latin typeface="Century Gothic" panose="020B0502020202020204" pitchFamily="34" charset="0"/>
            </a:endParaRP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2"/>
          <a:stretch>
            <a:fillRect/>
          </a:stretch>
        </p:blipFill>
        <p:spPr>
          <a:xfrm>
            <a:off x="11169031" y="5608212"/>
            <a:ext cx="987638" cy="1249788"/>
          </a:xfrm>
          <a:prstGeom prst="rect">
            <a:avLst/>
          </a:prstGeom>
        </p:spPr>
      </p:pic>
      <p:pic>
        <p:nvPicPr>
          <p:cNvPr id="5" name="Picture 4" descr="Two people sitting at a table&#10;&#10;Description automatically generated with low confidence">
            <a:extLst>
              <a:ext uri="{FF2B5EF4-FFF2-40B4-BE49-F238E27FC236}">
                <a16:creationId xmlns:a16="http://schemas.microsoft.com/office/drawing/2014/main" id="{59DCC998-0D40-42B4-B27E-5F3618E4073F}"/>
              </a:ext>
            </a:extLst>
          </p:cNvPr>
          <p:cNvPicPr>
            <a:picLocks noChangeAspect="1"/>
          </p:cNvPicPr>
          <p:nvPr/>
        </p:nvPicPr>
        <p:blipFill>
          <a:blip r:embed="rId3"/>
          <a:stretch>
            <a:fillRect/>
          </a:stretch>
        </p:blipFill>
        <p:spPr>
          <a:xfrm>
            <a:off x="3793685" y="2498074"/>
            <a:ext cx="4594034" cy="3445525"/>
          </a:xfrm>
          <a:prstGeom prst="rect">
            <a:avLst/>
          </a:prstGeom>
        </p:spPr>
      </p:pic>
      <p:sp>
        <p:nvSpPr>
          <p:cNvPr id="7" name="Speech Bubble: Oval 6">
            <a:extLst>
              <a:ext uri="{FF2B5EF4-FFF2-40B4-BE49-F238E27FC236}">
                <a16:creationId xmlns:a16="http://schemas.microsoft.com/office/drawing/2014/main" id="{C86CF4BA-DD45-411A-84CE-5FFEEB599B3A}"/>
              </a:ext>
            </a:extLst>
          </p:cNvPr>
          <p:cNvSpPr/>
          <p:nvPr/>
        </p:nvSpPr>
        <p:spPr>
          <a:xfrm>
            <a:off x="8108414" y="2467778"/>
            <a:ext cx="3999123" cy="3445525"/>
          </a:xfrm>
          <a:prstGeom prst="wedgeEllipseCallout">
            <a:avLst>
              <a:gd name="adj1" fmla="val -70704"/>
              <a:gd name="adj2" fmla="val -1123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b="0" i="0" dirty="0">
                <a:solidFill>
                  <a:srgbClr val="000000"/>
                </a:solidFill>
                <a:effectLst/>
                <a:latin typeface="Century Gothic" panose="020B0502020202020204" pitchFamily="34" charset="0"/>
              </a:rPr>
              <a:t>Every one of you drink this. </a:t>
            </a:r>
          </a:p>
          <a:p>
            <a:pPr algn="ctr"/>
            <a:r>
              <a:rPr lang="en-GB" b="0" i="0" dirty="0">
                <a:solidFill>
                  <a:srgbClr val="000000"/>
                </a:solidFill>
                <a:effectLst/>
                <a:latin typeface="Century Gothic" panose="020B0502020202020204" pitchFamily="34" charset="0"/>
              </a:rPr>
              <a:t>This is my blood which begins the new agreement that God makes with his people. </a:t>
            </a:r>
          </a:p>
          <a:p>
            <a:pPr algn="ctr"/>
            <a:r>
              <a:rPr lang="en-GB" b="0" i="0" dirty="0">
                <a:solidFill>
                  <a:srgbClr val="000000"/>
                </a:solidFill>
                <a:effectLst/>
                <a:latin typeface="Century Gothic" panose="020B0502020202020204" pitchFamily="34" charset="0"/>
              </a:rPr>
              <a:t>This blood is poured out for many to forgive their sins. </a:t>
            </a:r>
            <a:endParaRPr lang="en-GB" b="1" i="0" dirty="0">
              <a:solidFill>
                <a:schemeClr val="accent1">
                  <a:lumMod val="50000"/>
                </a:schemeClr>
              </a:solidFill>
              <a:effectLst/>
              <a:latin typeface="Century Gothic" panose="020B0502020202020204" pitchFamily="34" charset="0"/>
            </a:endParaRPr>
          </a:p>
        </p:txBody>
      </p:sp>
      <p:sp>
        <p:nvSpPr>
          <p:cNvPr id="8" name="Speech Bubble: Oval 7">
            <a:extLst>
              <a:ext uri="{FF2B5EF4-FFF2-40B4-BE49-F238E27FC236}">
                <a16:creationId xmlns:a16="http://schemas.microsoft.com/office/drawing/2014/main" id="{826A8969-0F85-4FC3-9223-693FFD5FA675}"/>
              </a:ext>
            </a:extLst>
          </p:cNvPr>
          <p:cNvSpPr/>
          <p:nvPr/>
        </p:nvSpPr>
        <p:spPr>
          <a:xfrm>
            <a:off x="99545" y="2038121"/>
            <a:ext cx="3893679" cy="2275625"/>
          </a:xfrm>
          <a:prstGeom prst="wedgeEllipseCallout">
            <a:avLst>
              <a:gd name="adj1" fmla="val 78232"/>
              <a:gd name="adj2" fmla="val 11189"/>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0" i="0" dirty="0">
                <a:solidFill>
                  <a:srgbClr val="000000"/>
                </a:solidFill>
                <a:effectLst/>
                <a:latin typeface="Century Gothic" panose="020B0502020202020204" pitchFamily="34" charset="0"/>
              </a:rPr>
              <a:t>Take this bread and eat it. This bread is my body.</a:t>
            </a:r>
            <a:endParaRPr lang="en-GB" sz="2400" b="1" i="0" dirty="0">
              <a:solidFill>
                <a:schemeClr val="accent1">
                  <a:lumMod val="50000"/>
                </a:schemeClr>
              </a:solidFill>
              <a:effectLst/>
              <a:latin typeface="Century Gothic" panose="020B0502020202020204" pitchFamily="34" charset="0"/>
            </a:endParaRPr>
          </a:p>
        </p:txBody>
      </p:sp>
    </p:spTree>
    <p:extLst>
      <p:ext uri="{BB962C8B-B14F-4D97-AF65-F5344CB8AC3E}">
        <p14:creationId xmlns:p14="http://schemas.microsoft.com/office/powerpoint/2010/main" val="15554476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Responding</a:t>
            </a:r>
            <a:r>
              <a:rPr lang="en-GB" b="1" dirty="0"/>
              <a:t> </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780512" y="2105519"/>
            <a:ext cx="10620375"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endParaRPr lang="en-GB" sz="1800" b="1" dirty="0">
              <a:latin typeface="Century Gothic" panose="020B0502020202020204" pitchFamily="34" charset="0"/>
            </a:endParaRPr>
          </a:p>
        </p:txBody>
      </p:sp>
      <p:sp>
        <p:nvSpPr>
          <p:cNvPr id="5" name="TextBox 4">
            <a:extLst>
              <a:ext uri="{FF2B5EF4-FFF2-40B4-BE49-F238E27FC236}">
                <a16:creationId xmlns:a16="http://schemas.microsoft.com/office/drawing/2014/main" id="{67118D01-90CC-4AE8-8871-0E41A97E204C}"/>
              </a:ext>
            </a:extLst>
          </p:cNvPr>
          <p:cNvSpPr txBox="1"/>
          <p:nvPr/>
        </p:nvSpPr>
        <p:spPr>
          <a:xfrm>
            <a:off x="1171036" y="2300654"/>
            <a:ext cx="9839325" cy="646331"/>
          </a:xfrm>
          <a:prstGeom prst="rect">
            <a:avLst/>
          </a:prstGeom>
          <a:noFill/>
        </p:spPr>
        <p:txBody>
          <a:bodyPr wrap="square" rtlCol="0">
            <a:spAutoFit/>
          </a:bodyPr>
          <a:lstStyle/>
          <a:p>
            <a:pPr algn="ctr"/>
            <a:r>
              <a:rPr lang="en-GB" sz="3600" b="1" dirty="0">
                <a:latin typeface="Century Gothic" panose="020B0502020202020204" pitchFamily="34" charset="0"/>
              </a:rPr>
              <a:t>What did Jesus mean when he said this?</a:t>
            </a: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
        <p:nvSpPr>
          <p:cNvPr id="7" name="TextBox 6">
            <a:extLst>
              <a:ext uri="{FF2B5EF4-FFF2-40B4-BE49-F238E27FC236}">
                <a16:creationId xmlns:a16="http://schemas.microsoft.com/office/drawing/2014/main" id="{3E3CE91C-ECC7-4022-8657-2DF9516E3D98}"/>
              </a:ext>
            </a:extLst>
          </p:cNvPr>
          <p:cNvSpPr txBox="1"/>
          <p:nvPr/>
        </p:nvSpPr>
        <p:spPr>
          <a:xfrm>
            <a:off x="1312417" y="3429000"/>
            <a:ext cx="9839325" cy="2308324"/>
          </a:xfrm>
          <a:prstGeom prst="rect">
            <a:avLst/>
          </a:prstGeom>
          <a:noFill/>
        </p:spPr>
        <p:txBody>
          <a:bodyPr wrap="square" rtlCol="0">
            <a:spAutoFit/>
          </a:bodyPr>
          <a:lstStyle/>
          <a:p>
            <a:pPr algn="ctr"/>
            <a:r>
              <a:rPr lang="en-GB" sz="3600" b="1" dirty="0">
                <a:latin typeface="Century Gothic" panose="020B0502020202020204" pitchFamily="34" charset="0"/>
              </a:rPr>
              <a:t>Do you think that the disciples understood?</a:t>
            </a:r>
          </a:p>
          <a:p>
            <a:pPr algn="ctr"/>
            <a:endParaRPr lang="en-GB" sz="3600" b="1" dirty="0">
              <a:latin typeface="Century Gothic" panose="020B0502020202020204" pitchFamily="34" charset="0"/>
            </a:endParaRPr>
          </a:p>
          <a:p>
            <a:pPr algn="ctr"/>
            <a:r>
              <a:rPr lang="en-GB" sz="3600" b="1" dirty="0">
                <a:latin typeface="Century Gothic" panose="020B0502020202020204" pitchFamily="34" charset="0"/>
              </a:rPr>
              <a:t>Why do you think Jesus chose the Passover meal for this?</a:t>
            </a:r>
          </a:p>
        </p:txBody>
      </p:sp>
    </p:spTree>
    <p:extLst>
      <p:ext uri="{BB962C8B-B14F-4D97-AF65-F5344CB8AC3E}">
        <p14:creationId xmlns:p14="http://schemas.microsoft.com/office/powerpoint/2010/main" val="4376090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Reflection question</a:t>
            </a:r>
          </a:p>
        </p:txBody>
      </p:sp>
      <p:sp>
        <p:nvSpPr>
          <p:cNvPr id="3" name="Rectangle: Rounded Corners 2">
            <a:extLst>
              <a:ext uri="{FF2B5EF4-FFF2-40B4-BE49-F238E27FC236}">
                <a16:creationId xmlns:a16="http://schemas.microsoft.com/office/drawing/2014/main" id="{AC42CE92-A390-42C0-8EBC-1C84777A5504}"/>
              </a:ext>
            </a:extLst>
          </p:cNvPr>
          <p:cNvSpPr/>
          <p:nvPr/>
        </p:nvSpPr>
        <p:spPr>
          <a:xfrm>
            <a:off x="429658" y="2058401"/>
            <a:ext cx="11385770" cy="4352925"/>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4000" b="1" dirty="0">
                <a:latin typeface="Century Gothic" panose="020B0502020202020204" pitchFamily="34" charset="0"/>
              </a:rPr>
              <a:t>Why do Christians still take bread and wine in Eucharist or Holy Communion today?</a:t>
            </a:r>
          </a:p>
          <a:p>
            <a:pPr algn="ctr"/>
            <a:endParaRPr lang="en-GB" sz="4800" b="1" dirty="0">
              <a:latin typeface="Century Gothic" panose="020B0502020202020204" pitchFamily="34" charset="0"/>
            </a:endParaRPr>
          </a:p>
          <a:p>
            <a:pPr algn="ctr"/>
            <a:endParaRPr lang="en-GB" sz="4800" b="1" dirty="0">
              <a:latin typeface="Century Gothic" panose="020B0502020202020204" pitchFamily="34" charset="0"/>
            </a:endParaRPr>
          </a:p>
          <a:p>
            <a:pPr algn="ctr"/>
            <a:r>
              <a:rPr lang="en-GB" sz="4000" b="1" dirty="0">
                <a:latin typeface="Century Gothic" panose="020B0502020202020204" pitchFamily="34" charset="0"/>
              </a:rPr>
              <a:t>How do the symbols that Jesus used help Christians to remember?</a:t>
            </a:r>
          </a:p>
        </p:txBody>
      </p:sp>
      <p:pic>
        <p:nvPicPr>
          <p:cNvPr id="5" name="Picture 4">
            <a:extLst>
              <a:ext uri="{FF2B5EF4-FFF2-40B4-BE49-F238E27FC236}">
                <a16:creationId xmlns:a16="http://schemas.microsoft.com/office/drawing/2014/main" id="{59190619-E9E9-482D-94C7-5723784121FE}"/>
              </a:ext>
            </a:extLst>
          </p:cNvPr>
          <p:cNvPicPr>
            <a:picLocks noChangeAspect="1"/>
          </p:cNvPicPr>
          <p:nvPr/>
        </p:nvPicPr>
        <p:blipFill>
          <a:blip r:embed="rId2"/>
          <a:stretch>
            <a:fillRect/>
          </a:stretch>
        </p:blipFill>
        <p:spPr>
          <a:xfrm>
            <a:off x="10573350" y="236036"/>
            <a:ext cx="1280271" cy="1652159"/>
          </a:xfrm>
          <a:prstGeom prst="rect">
            <a:avLst/>
          </a:prstGeom>
        </p:spPr>
      </p:pic>
      <p:pic>
        <p:nvPicPr>
          <p:cNvPr id="4" name="Picture 3">
            <a:extLst>
              <a:ext uri="{FF2B5EF4-FFF2-40B4-BE49-F238E27FC236}">
                <a16:creationId xmlns:a16="http://schemas.microsoft.com/office/drawing/2014/main" id="{E55391E5-7BAB-48AA-9495-4A0A6A0CD900}"/>
              </a:ext>
            </a:extLst>
          </p:cNvPr>
          <p:cNvPicPr>
            <a:picLocks noChangeAspect="1"/>
          </p:cNvPicPr>
          <p:nvPr/>
        </p:nvPicPr>
        <p:blipFill>
          <a:blip r:embed="rId3"/>
          <a:stretch>
            <a:fillRect/>
          </a:stretch>
        </p:blipFill>
        <p:spPr>
          <a:xfrm>
            <a:off x="4995366" y="3504274"/>
            <a:ext cx="2190671" cy="1461178"/>
          </a:xfrm>
          <a:prstGeom prst="rect">
            <a:avLst/>
          </a:prstGeom>
        </p:spPr>
      </p:pic>
    </p:spTree>
    <p:extLst>
      <p:ext uri="{BB962C8B-B14F-4D97-AF65-F5344CB8AC3E}">
        <p14:creationId xmlns:p14="http://schemas.microsoft.com/office/powerpoint/2010/main" val="258557073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7" name="Rectangle: Rounded Corners 6">
            <a:extLst>
              <a:ext uri="{FF2B5EF4-FFF2-40B4-BE49-F238E27FC236}">
                <a16:creationId xmlns:a16="http://schemas.microsoft.com/office/drawing/2014/main" id="{0A2E508A-8117-4645-ABD8-B53493E69158}"/>
              </a:ext>
            </a:extLst>
          </p:cNvPr>
          <p:cNvSpPr/>
          <p:nvPr/>
        </p:nvSpPr>
        <p:spPr>
          <a:xfrm>
            <a:off x="780512" y="2122721"/>
            <a:ext cx="10620375" cy="4352925"/>
          </a:xfrm>
          <a:prstGeom prst="roundRect">
            <a:avLst/>
          </a:prstGeom>
          <a:solidFill>
            <a:schemeClr val="bg2">
              <a:lumMod val="90000"/>
            </a:schemeClr>
          </a:solidFill>
          <a:ln w="76200">
            <a:solidFill>
              <a:schemeClr val="accent1">
                <a:lumMod val="40000"/>
                <a:lumOff val="60000"/>
              </a:schemeClr>
            </a:solidFill>
          </a:ln>
        </p:spPr>
        <p:style>
          <a:lnRef idx="2">
            <a:schemeClr val="accent6"/>
          </a:lnRef>
          <a:fillRef idx="1">
            <a:schemeClr val="lt1"/>
          </a:fillRef>
          <a:effectRef idx="0">
            <a:schemeClr val="accent6"/>
          </a:effectRef>
          <a:fontRef idx="minor">
            <a:schemeClr val="dk1"/>
          </a:fontRef>
        </p:style>
        <p:txBody>
          <a:bodyPr rtlCol="0" anchor="ctr"/>
          <a:lstStyle/>
          <a:p>
            <a:r>
              <a:rPr lang="en-GB" sz="2000" dirty="0">
                <a:latin typeface="Century Gothic" panose="020B0502020202020204" pitchFamily="34" charset="0"/>
                <a:cs typeface="Segoe UI" panose="020B0502040204020203" pitchFamily="34" charset="0"/>
              </a:rPr>
              <a:t>Encourage the pupils to respond with their own prayers first or through the prayer space. </a:t>
            </a:r>
            <a:endParaRPr lang="en-GB" sz="2000" b="1" dirty="0">
              <a:latin typeface="Century Gothic" panose="020B0502020202020204" pitchFamily="34" charset="0"/>
              <a:cs typeface="Segoe UI" panose="020B0502040204020203" pitchFamily="34" charset="0"/>
            </a:endParaRPr>
          </a:p>
          <a:p>
            <a:pPr algn="ctr"/>
            <a:endParaRPr lang="en-GB" sz="2000" dirty="0"/>
          </a:p>
          <a:p>
            <a:pPr algn="ctr"/>
            <a:r>
              <a:rPr lang="en-GB" sz="2000" dirty="0">
                <a:latin typeface="Century Gothic" panose="020B0502020202020204" pitchFamily="34" charset="0"/>
              </a:rPr>
              <a:t>Father God,</a:t>
            </a:r>
          </a:p>
          <a:p>
            <a:pPr algn="ctr"/>
            <a:r>
              <a:rPr lang="en-GB" sz="2000" dirty="0">
                <a:latin typeface="Century Gothic" panose="020B0502020202020204" pitchFamily="34" charset="0"/>
              </a:rPr>
              <a:t>In the great story of Jesus we hear your love for us </a:t>
            </a:r>
          </a:p>
          <a:p>
            <a:pPr algn="ctr"/>
            <a:r>
              <a:rPr lang="en-GB" sz="2000" dirty="0">
                <a:latin typeface="Century Gothic" panose="020B0502020202020204" pitchFamily="34" charset="0"/>
              </a:rPr>
              <a:t>being retold and we remember all Jesus has </a:t>
            </a:r>
          </a:p>
          <a:p>
            <a:pPr algn="ctr"/>
            <a:r>
              <a:rPr lang="en-GB" sz="2000" dirty="0">
                <a:latin typeface="Century Gothic" panose="020B0502020202020204" pitchFamily="34" charset="0"/>
              </a:rPr>
              <a:t>done for us because of that love.</a:t>
            </a:r>
          </a:p>
          <a:p>
            <a:pPr algn="ctr"/>
            <a:r>
              <a:rPr lang="en-GB" sz="2000" dirty="0">
                <a:latin typeface="Century Gothic" panose="020B0502020202020204" pitchFamily="34" charset="0"/>
              </a:rPr>
              <a:t>And so we thank you that you have called us your children </a:t>
            </a:r>
          </a:p>
          <a:p>
            <a:pPr algn="ctr"/>
            <a:r>
              <a:rPr lang="en-GB" sz="2000" dirty="0">
                <a:latin typeface="Century Gothic" panose="020B0502020202020204" pitchFamily="34" charset="0"/>
              </a:rPr>
              <a:t>sharing with us a love that is more powerful than the universe </a:t>
            </a:r>
          </a:p>
          <a:p>
            <a:pPr algn="ctr"/>
            <a:r>
              <a:rPr lang="en-GB" sz="2000" dirty="0">
                <a:latin typeface="Century Gothic" panose="020B0502020202020204" pitchFamily="34" charset="0"/>
              </a:rPr>
              <a:t>and that you sit here with us.</a:t>
            </a:r>
          </a:p>
          <a:p>
            <a:pPr algn="ctr"/>
            <a:r>
              <a:rPr lang="en-GB" sz="2000" dirty="0">
                <a:latin typeface="Century Gothic" panose="020B0502020202020204" pitchFamily="34" charset="0"/>
              </a:rPr>
              <a:t>Amen </a:t>
            </a:r>
            <a:endParaRPr lang="en-GB" sz="2000" b="1" dirty="0">
              <a:latin typeface="Century Gothic" panose="020B0502020202020204"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35888898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Picture 3" descr="A picture containing sitting, computer&#10;&#10;Description automatically generated">
            <a:extLst>
              <a:ext uri="{FF2B5EF4-FFF2-40B4-BE49-F238E27FC236}">
                <a16:creationId xmlns:a16="http://schemas.microsoft.com/office/drawing/2014/main" id="{7A348043-2C3F-4802-AABD-E3E86DD5F5F3}"/>
              </a:ext>
            </a:extLst>
          </p:cNvPr>
          <p:cNvPicPr>
            <a:picLocks noChangeAspect="1"/>
          </p:cNvPicPr>
          <p:nvPr/>
        </p:nvPicPr>
        <p:blipFill>
          <a:blip r:embed="rId2"/>
          <a:stretch>
            <a:fillRect/>
          </a:stretch>
        </p:blipFill>
        <p:spPr>
          <a:xfrm>
            <a:off x="2461780" y="1208531"/>
            <a:ext cx="3457572"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4" y="1419225"/>
            <a:ext cx="3225165"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Wednesday</a:t>
            </a:r>
          </a:p>
        </p:txBody>
      </p:sp>
    </p:spTree>
    <p:extLst>
      <p:ext uri="{BB962C8B-B14F-4D97-AF65-F5344CB8AC3E}">
        <p14:creationId xmlns:p14="http://schemas.microsoft.com/office/powerpoint/2010/main" val="353611087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0255A1-3FE9-46E1-BF81-756E5DB3EE54}"/>
              </a:ext>
            </a:extLst>
          </p:cNvPr>
          <p:cNvPicPr>
            <a:picLocks noChangeAspect="1"/>
          </p:cNvPicPr>
          <p:nvPr/>
        </p:nvPicPr>
        <p:blipFill>
          <a:blip r:embed="rId2"/>
          <a:stretch>
            <a:fillRect/>
          </a:stretch>
        </p:blipFill>
        <p:spPr>
          <a:xfrm>
            <a:off x="2731443" y="1266939"/>
            <a:ext cx="7183793" cy="5387845"/>
          </a:xfrm>
          <a:prstGeom prst="rect">
            <a:avLst/>
          </a:prstGeom>
        </p:spPr>
      </p:pic>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72773"/>
            <a:ext cx="11029616" cy="988332"/>
          </a:xfrm>
        </p:spPr>
        <p:txBody>
          <a:bodyPr/>
          <a:lstStyle/>
          <a:p>
            <a:r>
              <a:rPr lang="en-GB" b="1" dirty="0">
                <a:latin typeface="Century Gothic" panose="020B0502020202020204" pitchFamily="34" charset="0"/>
              </a:rPr>
              <a:t>Engage…</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0807546" y="657316"/>
            <a:ext cx="897431" cy="1135637"/>
          </a:xfrm>
          <a:prstGeom prst="rect">
            <a:avLst/>
          </a:prstGeom>
        </p:spPr>
      </p:pic>
      <p:sp>
        <p:nvSpPr>
          <p:cNvPr id="7" name="Rectangle: Rounded Corners 6">
            <a:extLst>
              <a:ext uri="{FF2B5EF4-FFF2-40B4-BE49-F238E27FC236}">
                <a16:creationId xmlns:a16="http://schemas.microsoft.com/office/drawing/2014/main" id="{4FF89A9B-5308-4114-A518-9183D9BD286E}"/>
              </a:ext>
            </a:extLst>
          </p:cNvPr>
          <p:cNvSpPr/>
          <p:nvPr/>
        </p:nvSpPr>
        <p:spPr>
          <a:xfrm>
            <a:off x="236156" y="1894901"/>
            <a:ext cx="2661280" cy="4759882"/>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b="1" dirty="0">
                <a:latin typeface="Century Gothic" panose="020B0502020202020204" pitchFamily="34" charset="0"/>
              </a:rPr>
              <a:t>Let’s take a closer look at the sculpture…</a:t>
            </a:r>
          </a:p>
          <a:p>
            <a:pPr algn="ctr"/>
            <a:endParaRPr lang="en-GB" sz="2400" b="1" dirty="0">
              <a:latin typeface="Century Gothic" panose="020B0502020202020204" pitchFamily="34" charset="0"/>
            </a:endParaRPr>
          </a:p>
          <a:p>
            <a:pPr algn="ctr"/>
            <a:r>
              <a:rPr lang="en-GB" sz="2400" b="1" dirty="0">
                <a:latin typeface="Century Gothic" panose="020B0502020202020204" pitchFamily="34" charset="0"/>
              </a:rPr>
              <a:t>…it is called The Last Supper and it was created by the sculptor Peter Barnes.</a:t>
            </a:r>
          </a:p>
        </p:txBody>
      </p:sp>
      <p:sp>
        <p:nvSpPr>
          <p:cNvPr id="8" name="Rectangle: Rounded Corners 7">
            <a:extLst>
              <a:ext uri="{FF2B5EF4-FFF2-40B4-BE49-F238E27FC236}">
                <a16:creationId xmlns:a16="http://schemas.microsoft.com/office/drawing/2014/main" id="{48DF5A6D-9076-4157-9FA8-A90CAA73E2DE}"/>
              </a:ext>
            </a:extLst>
          </p:cNvPr>
          <p:cNvSpPr/>
          <p:nvPr/>
        </p:nvSpPr>
        <p:spPr>
          <a:xfrm>
            <a:off x="9721819" y="1908410"/>
            <a:ext cx="2341792" cy="4746373"/>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b="1" dirty="0">
                <a:latin typeface="Century Gothic" panose="020B0502020202020204" pitchFamily="34" charset="0"/>
              </a:rPr>
              <a:t>It was displayed in Chester Cathedral and it has a mosaic effect, made completely out of…</a:t>
            </a:r>
          </a:p>
        </p:txBody>
      </p:sp>
    </p:spTree>
    <p:extLst>
      <p:ext uri="{BB962C8B-B14F-4D97-AF65-F5344CB8AC3E}">
        <p14:creationId xmlns:p14="http://schemas.microsoft.com/office/powerpoint/2010/main" val="385162307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374F46C8-C267-4CA8-99AE-298262A1B64B}"/>
              </a:ext>
            </a:extLst>
          </p:cNvPr>
          <p:cNvPicPr>
            <a:picLocks noChangeAspect="1"/>
          </p:cNvPicPr>
          <p:nvPr/>
        </p:nvPicPr>
        <p:blipFill>
          <a:blip r:embed="rId2"/>
          <a:stretch>
            <a:fillRect/>
          </a:stretch>
        </p:blipFill>
        <p:spPr>
          <a:xfrm>
            <a:off x="297294" y="1941060"/>
            <a:ext cx="5798706" cy="4369164"/>
          </a:xfrm>
          <a:prstGeom prst="rect">
            <a:avLst/>
          </a:prstGeom>
        </p:spPr>
      </p:pic>
      <p:pic>
        <p:nvPicPr>
          <p:cNvPr id="5" name="Picture 4">
            <a:extLst>
              <a:ext uri="{FF2B5EF4-FFF2-40B4-BE49-F238E27FC236}">
                <a16:creationId xmlns:a16="http://schemas.microsoft.com/office/drawing/2014/main" id="{DFDA9F4D-1004-437B-8AC2-D16EFAF12417}"/>
              </a:ext>
            </a:extLst>
          </p:cNvPr>
          <p:cNvPicPr>
            <a:picLocks noChangeAspect="1"/>
          </p:cNvPicPr>
          <p:nvPr/>
        </p:nvPicPr>
        <p:blipFill>
          <a:blip r:embed="rId3"/>
          <a:stretch>
            <a:fillRect/>
          </a:stretch>
        </p:blipFill>
        <p:spPr>
          <a:xfrm>
            <a:off x="6210589" y="1941060"/>
            <a:ext cx="5820164" cy="4369164"/>
          </a:xfrm>
          <a:prstGeom prst="rect">
            <a:avLst/>
          </a:prstGeom>
        </p:spPr>
      </p:pic>
      <p:sp>
        <p:nvSpPr>
          <p:cNvPr id="6" name="Rectangle: Rounded Corners 5">
            <a:extLst>
              <a:ext uri="{FF2B5EF4-FFF2-40B4-BE49-F238E27FC236}">
                <a16:creationId xmlns:a16="http://schemas.microsoft.com/office/drawing/2014/main" id="{08A94A8E-020E-4789-AD80-CCFBF06CE845}"/>
              </a:ext>
            </a:extLst>
          </p:cNvPr>
          <p:cNvSpPr/>
          <p:nvPr/>
        </p:nvSpPr>
        <p:spPr>
          <a:xfrm>
            <a:off x="483116" y="704672"/>
            <a:ext cx="10941376" cy="978009"/>
          </a:xfrm>
          <a:prstGeom prst="roundRect">
            <a:avLst/>
          </a:prstGeom>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en-GB" sz="2400" b="1" dirty="0">
                <a:latin typeface="Century Gothic" panose="020B0502020202020204" pitchFamily="34" charset="0"/>
              </a:rPr>
              <a:t>…old computer keyboard keys!</a:t>
            </a:r>
          </a:p>
        </p:txBody>
      </p:sp>
    </p:spTree>
    <p:extLst>
      <p:ext uri="{BB962C8B-B14F-4D97-AF65-F5344CB8AC3E}">
        <p14:creationId xmlns:p14="http://schemas.microsoft.com/office/powerpoint/2010/main" val="386892836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CF01DED-B889-47BA-9C9B-97CF6DE6A1B8}"/>
              </a:ext>
            </a:extLst>
          </p:cNvPr>
          <p:cNvPicPr>
            <a:picLocks noChangeAspect="1"/>
          </p:cNvPicPr>
          <p:nvPr/>
        </p:nvPicPr>
        <p:blipFill>
          <a:blip r:embed="rId2"/>
          <a:stretch>
            <a:fillRect/>
          </a:stretch>
        </p:blipFill>
        <p:spPr>
          <a:xfrm>
            <a:off x="471029" y="817657"/>
            <a:ext cx="8364499" cy="5576333"/>
          </a:xfrm>
          <a:prstGeom prst="rect">
            <a:avLst/>
          </a:prstGeom>
        </p:spPr>
      </p:pic>
      <p:sp>
        <p:nvSpPr>
          <p:cNvPr id="4" name="Rectangle: Rounded Corners 3">
            <a:extLst>
              <a:ext uri="{FF2B5EF4-FFF2-40B4-BE49-F238E27FC236}">
                <a16:creationId xmlns:a16="http://schemas.microsoft.com/office/drawing/2014/main" id="{5FB156F7-AE80-4335-BC16-A7A5F3CA8949}"/>
              </a:ext>
            </a:extLst>
          </p:cNvPr>
          <p:cNvSpPr/>
          <p:nvPr/>
        </p:nvSpPr>
        <p:spPr>
          <a:xfrm>
            <a:off x="9148941" y="817657"/>
            <a:ext cx="2572029" cy="55763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latin typeface="Century Gothic" panose="020B0502020202020204" pitchFamily="34" charset="0"/>
              </a:rPr>
              <a:t>If you look closely you will see words and phrases spelled out on the sculpture!</a:t>
            </a:r>
          </a:p>
        </p:txBody>
      </p:sp>
    </p:spTree>
    <p:extLst>
      <p:ext uri="{BB962C8B-B14F-4D97-AF65-F5344CB8AC3E}">
        <p14:creationId xmlns:p14="http://schemas.microsoft.com/office/powerpoint/2010/main" val="424081515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5FB156F7-AE80-4335-BC16-A7A5F3CA8949}"/>
              </a:ext>
            </a:extLst>
          </p:cNvPr>
          <p:cNvSpPr/>
          <p:nvPr/>
        </p:nvSpPr>
        <p:spPr>
          <a:xfrm>
            <a:off x="9148941" y="2324559"/>
            <a:ext cx="2572029" cy="21262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latin typeface="Century Gothic" panose="020B0502020202020204" pitchFamily="34" charset="0"/>
              </a:rPr>
              <a:t>Can you see it?</a:t>
            </a:r>
          </a:p>
        </p:txBody>
      </p:sp>
      <p:pic>
        <p:nvPicPr>
          <p:cNvPr id="5" name="Picture 4">
            <a:extLst>
              <a:ext uri="{FF2B5EF4-FFF2-40B4-BE49-F238E27FC236}">
                <a16:creationId xmlns:a16="http://schemas.microsoft.com/office/drawing/2014/main" id="{3721D4AC-9FCB-4E29-9B97-A08B24C3E203}"/>
              </a:ext>
            </a:extLst>
          </p:cNvPr>
          <p:cNvPicPr>
            <a:picLocks noChangeAspect="1"/>
          </p:cNvPicPr>
          <p:nvPr/>
        </p:nvPicPr>
        <p:blipFill>
          <a:blip r:embed="rId2"/>
          <a:stretch>
            <a:fillRect/>
          </a:stretch>
        </p:blipFill>
        <p:spPr>
          <a:xfrm>
            <a:off x="636282" y="718505"/>
            <a:ext cx="7868739" cy="5907018"/>
          </a:xfrm>
          <a:prstGeom prst="rect">
            <a:avLst/>
          </a:prstGeom>
        </p:spPr>
      </p:pic>
    </p:spTree>
    <p:extLst>
      <p:ext uri="{BB962C8B-B14F-4D97-AF65-F5344CB8AC3E}">
        <p14:creationId xmlns:p14="http://schemas.microsoft.com/office/powerpoint/2010/main" val="195818035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B115E9B-5AC5-4593-8E31-B2D3849FC562}"/>
              </a:ext>
            </a:extLst>
          </p:cNvPr>
          <p:cNvPicPr>
            <a:picLocks noChangeAspect="1"/>
          </p:cNvPicPr>
          <p:nvPr/>
        </p:nvPicPr>
        <p:blipFill>
          <a:blip r:embed="rId3"/>
          <a:stretch>
            <a:fillRect/>
          </a:stretch>
        </p:blipFill>
        <p:spPr>
          <a:xfrm>
            <a:off x="3718005" y="700610"/>
            <a:ext cx="8025976" cy="6036203"/>
          </a:xfrm>
          <a:prstGeom prst="rect">
            <a:avLst/>
          </a:prstGeom>
        </p:spPr>
      </p:pic>
      <p:sp>
        <p:nvSpPr>
          <p:cNvPr id="4" name="Rectangle: Rounded Corners 3">
            <a:extLst>
              <a:ext uri="{FF2B5EF4-FFF2-40B4-BE49-F238E27FC236}">
                <a16:creationId xmlns:a16="http://schemas.microsoft.com/office/drawing/2014/main" id="{F2B7C33E-F596-4710-8E2B-3B890697BEE1}"/>
              </a:ext>
            </a:extLst>
          </p:cNvPr>
          <p:cNvSpPr/>
          <p:nvPr/>
        </p:nvSpPr>
        <p:spPr>
          <a:xfrm>
            <a:off x="448019" y="806640"/>
            <a:ext cx="2647721" cy="5576333"/>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latin typeface="Century Gothic" panose="020B0502020202020204" pitchFamily="34" charset="0"/>
              </a:rPr>
              <a:t>There are also some special symbols on the back of the sculpture!</a:t>
            </a:r>
          </a:p>
        </p:txBody>
      </p:sp>
    </p:spTree>
    <p:extLst>
      <p:ext uri="{BB962C8B-B14F-4D97-AF65-F5344CB8AC3E}">
        <p14:creationId xmlns:p14="http://schemas.microsoft.com/office/powerpoint/2010/main" val="86096816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113" name="Rectangle 112">
            <a:extLst>
              <a:ext uri="{FF2B5EF4-FFF2-40B4-BE49-F238E27FC236}">
                <a16:creationId xmlns:a16="http://schemas.microsoft.com/office/drawing/2014/main" id="{9CA8C65D-7200-4364-83A9-56FEE2B0C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15" name="Rectangle 114">
            <a:extLst>
              <a:ext uri="{FF2B5EF4-FFF2-40B4-BE49-F238E27FC236}">
                <a16:creationId xmlns:a16="http://schemas.microsoft.com/office/drawing/2014/main" id="{FBE0910E-BCC6-4CD1-9484-9DF343B84E9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17" name="Rectangle 116">
            <a:extLst>
              <a:ext uri="{FF2B5EF4-FFF2-40B4-BE49-F238E27FC236}">
                <a16:creationId xmlns:a16="http://schemas.microsoft.com/office/drawing/2014/main" id="{04D0C3A9-2770-4D11-B0E3-39390FEB34E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19" name="Rectangle 118">
            <a:extLst>
              <a:ext uri="{FF2B5EF4-FFF2-40B4-BE49-F238E27FC236}">
                <a16:creationId xmlns:a16="http://schemas.microsoft.com/office/drawing/2014/main" id="{0CC8D560-7D8D-4328-BF6D-992C83ECB1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21" name="Rectangle 120">
            <a:extLst>
              <a:ext uri="{FF2B5EF4-FFF2-40B4-BE49-F238E27FC236}">
                <a16:creationId xmlns:a16="http://schemas.microsoft.com/office/drawing/2014/main" id="{4CFB7F65-9106-4CAB-B5F1-B6B1476E70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3" name="Group 122">
            <a:extLst>
              <a:ext uri="{FF2B5EF4-FFF2-40B4-BE49-F238E27FC236}">
                <a16:creationId xmlns:a16="http://schemas.microsoft.com/office/drawing/2014/main" id="{DA46084B-0DB4-4217-8429-5BB07C71305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6533" y="453643"/>
            <a:ext cx="11298934" cy="5936922"/>
            <a:chOff x="446533" y="453643"/>
            <a:chExt cx="11298934" cy="5936922"/>
          </a:xfrm>
        </p:grpSpPr>
        <p:sp>
          <p:nvSpPr>
            <p:cNvPr id="124" name="Rectangle 123">
              <a:extLst>
                <a:ext uri="{FF2B5EF4-FFF2-40B4-BE49-F238E27FC236}">
                  <a16:creationId xmlns:a16="http://schemas.microsoft.com/office/drawing/2014/main" id="{1C96A87B-A6AF-49F9-A35C-DBCD32934F7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3" y="4199467"/>
              <a:ext cx="11296733" cy="21910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5" name="Rectangle 124">
              <a:extLst>
                <a:ext uri="{FF2B5EF4-FFF2-40B4-BE49-F238E27FC236}">
                  <a16:creationId xmlns:a16="http://schemas.microsoft.com/office/drawing/2014/main" id="{E0996FEB-A7FD-41B5-AC7B-E2ED8B7623A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6" name="Rectangle 125">
              <a:extLst>
                <a:ext uri="{FF2B5EF4-FFF2-40B4-BE49-F238E27FC236}">
                  <a16:creationId xmlns:a16="http://schemas.microsoft.com/office/drawing/2014/main" id="{7F9DE51B-4C99-46DA-BAA8-AFBACAA90C4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7" name="Rectangle 126">
              <a:extLst>
                <a:ext uri="{FF2B5EF4-FFF2-40B4-BE49-F238E27FC236}">
                  <a16:creationId xmlns:a16="http://schemas.microsoft.com/office/drawing/2014/main" id="{2F3AC5DB-7693-457F-ACCC-7E0B50B989B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2023624" y="5092232"/>
            <a:ext cx="8108685" cy="1140874"/>
          </a:xfrm>
        </p:spPr>
        <p:txBody>
          <a:bodyPr vert="horz" lIns="91440" tIns="45720" rIns="91440" bIns="45720" rtlCol="0" anchor="b">
            <a:normAutofit fontScale="90000"/>
          </a:bodyPr>
          <a:lstStyle/>
          <a:p>
            <a:pPr algn="ctr"/>
            <a:r>
              <a:rPr lang="en-US" sz="3600" b="1" dirty="0">
                <a:solidFill>
                  <a:srgbClr val="FFFFFF"/>
                </a:solidFill>
                <a:latin typeface="Century Gothic" panose="020B0502020202020204" pitchFamily="34" charset="0"/>
              </a:rPr>
              <a:t>Prompted to action - challenge</a:t>
            </a:r>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169031" y="5608212"/>
            <a:ext cx="987638" cy="1249788"/>
          </a:xfrm>
          <a:prstGeom prst="rect">
            <a:avLst/>
          </a:prstGeom>
        </p:spPr>
      </p:pic>
      <p:pic>
        <p:nvPicPr>
          <p:cNvPr id="17" name="Picture 16">
            <a:extLst>
              <a:ext uri="{FF2B5EF4-FFF2-40B4-BE49-F238E27FC236}">
                <a16:creationId xmlns:a16="http://schemas.microsoft.com/office/drawing/2014/main" id="{74B57F29-EAA6-482C-B06F-389168BED35C}"/>
              </a:ext>
            </a:extLst>
          </p:cNvPr>
          <p:cNvPicPr>
            <a:picLocks noChangeAspect="1"/>
          </p:cNvPicPr>
          <p:nvPr/>
        </p:nvPicPr>
        <p:blipFill>
          <a:blip r:embed="rId4"/>
          <a:stretch>
            <a:fillRect/>
          </a:stretch>
        </p:blipFill>
        <p:spPr>
          <a:xfrm>
            <a:off x="4419563" y="2365654"/>
            <a:ext cx="2829536" cy="2124117"/>
          </a:xfrm>
          <a:prstGeom prst="rect">
            <a:avLst/>
          </a:prstGeom>
        </p:spPr>
      </p:pic>
      <p:sp>
        <p:nvSpPr>
          <p:cNvPr id="18" name="Thought Bubble: Cloud 17">
            <a:extLst>
              <a:ext uri="{FF2B5EF4-FFF2-40B4-BE49-F238E27FC236}">
                <a16:creationId xmlns:a16="http://schemas.microsoft.com/office/drawing/2014/main" id="{E9FE0050-2DA0-46E2-B898-4B5A47051CC6}"/>
              </a:ext>
            </a:extLst>
          </p:cNvPr>
          <p:cNvSpPr/>
          <p:nvPr/>
        </p:nvSpPr>
        <p:spPr>
          <a:xfrm>
            <a:off x="136459" y="285015"/>
            <a:ext cx="3973028" cy="2907223"/>
          </a:xfrm>
          <a:prstGeom prst="cloudCallout">
            <a:avLst>
              <a:gd name="adj1" fmla="val 65654"/>
              <a:gd name="adj2" fmla="val 38145"/>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400" b="1" dirty="0">
                <a:solidFill>
                  <a:schemeClr val="accent1">
                    <a:lumMod val="75000"/>
                  </a:schemeClr>
                </a:solidFill>
                <a:latin typeface="Century Gothic" panose="020B0502020202020204" pitchFamily="34" charset="0"/>
              </a:rPr>
              <a:t>Which key words would you choose to spell out on the sculpture? Why?</a:t>
            </a:r>
          </a:p>
          <a:p>
            <a:pPr algn="ctr"/>
            <a:endParaRPr lang="en-GB" sz="3600" b="1" dirty="0">
              <a:solidFill>
                <a:schemeClr val="bg1"/>
              </a:solidFill>
              <a:latin typeface="Century Gothic" panose="020B0502020202020204" pitchFamily="34" charset="0"/>
            </a:endParaRPr>
          </a:p>
        </p:txBody>
      </p:sp>
      <p:pic>
        <p:nvPicPr>
          <p:cNvPr id="19" name="Picture 18">
            <a:extLst>
              <a:ext uri="{FF2B5EF4-FFF2-40B4-BE49-F238E27FC236}">
                <a16:creationId xmlns:a16="http://schemas.microsoft.com/office/drawing/2014/main" id="{0D1FD0BE-18D1-48BD-A363-6BF5D0D54B66}"/>
              </a:ext>
            </a:extLst>
          </p:cNvPr>
          <p:cNvPicPr>
            <a:picLocks noChangeAspect="1"/>
          </p:cNvPicPr>
          <p:nvPr/>
        </p:nvPicPr>
        <p:blipFill>
          <a:blip r:embed="rId5"/>
          <a:stretch>
            <a:fillRect/>
          </a:stretch>
        </p:blipFill>
        <p:spPr>
          <a:xfrm>
            <a:off x="5785632" y="601388"/>
            <a:ext cx="3093963" cy="2326918"/>
          </a:xfrm>
          <a:prstGeom prst="rect">
            <a:avLst/>
          </a:prstGeom>
        </p:spPr>
      </p:pic>
      <p:sp>
        <p:nvSpPr>
          <p:cNvPr id="20" name="Thought Bubble: Cloud 19">
            <a:extLst>
              <a:ext uri="{FF2B5EF4-FFF2-40B4-BE49-F238E27FC236}">
                <a16:creationId xmlns:a16="http://schemas.microsoft.com/office/drawing/2014/main" id="{A64C7EFC-CEEF-4028-81F5-FCD0680C5D77}"/>
              </a:ext>
            </a:extLst>
          </p:cNvPr>
          <p:cNvSpPr/>
          <p:nvPr/>
        </p:nvSpPr>
        <p:spPr>
          <a:xfrm>
            <a:off x="8203378" y="2054867"/>
            <a:ext cx="3973028" cy="2907223"/>
          </a:xfrm>
          <a:prstGeom prst="cloudCallout">
            <a:avLst>
              <a:gd name="adj1" fmla="val -41657"/>
              <a:gd name="adj2" fmla="val -72508"/>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3600" b="1" dirty="0">
              <a:solidFill>
                <a:schemeClr val="accent1">
                  <a:lumMod val="75000"/>
                </a:schemeClr>
              </a:solidFill>
              <a:latin typeface="Century Gothic" panose="020B0502020202020204" pitchFamily="34" charset="0"/>
            </a:endParaRPr>
          </a:p>
          <a:p>
            <a:pPr algn="ctr"/>
            <a:r>
              <a:rPr lang="en-GB" sz="2400" b="1" dirty="0">
                <a:solidFill>
                  <a:schemeClr val="accent1">
                    <a:lumMod val="75000"/>
                  </a:schemeClr>
                </a:solidFill>
                <a:latin typeface="Century Gothic" panose="020B0502020202020204" pitchFamily="34" charset="0"/>
              </a:rPr>
              <a:t>Which symbols would you decorate the sculpture with? Why?</a:t>
            </a:r>
          </a:p>
          <a:p>
            <a:pPr algn="ctr"/>
            <a:endParaRPr lang="en-GB" sz="3600" b="1"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58707300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ECF4E4"/>
        </a:solidFill>
        <a:effectLst/>
      </p:bgPr>
    </p:bg>
    <p:spTree>
      <p:nvGrpSpPr>
        <p:cNvPr id="1" name=""/>
        <p:cNvGrpSpPr/>
        <p:nvPr/>
      </p:nvGrpSpPr>
      <p:grpSpPr>
        <a:xfrm>
          <a:off x="0" y="0"/>
          <a:ext cx="0" cy="0"/>
          <a:chOff x="0" y="0"/>
          <a:chExt cx="0" cy="0"/>
        </a:xfrm>
      </p:grpSpPr>
      <p:sp>
        <p:nvSpPr>
          <p:cNvPr id="125" name="Rectangle 124">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7" name="Rectangle 126">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29" name="Rectangle 128">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31" name="Rectangle 130">
            <a:extLst>
              <a:ext uri="{FF2B5EF4-FFF2-40B4-BE49-F238E27FC236}">
                <a16:creationId xmlns:a16="http://schemas.microsoft.com/office/drawing/2014/main" id="{A926A64B-3BCB-44CC-892E-C791C324B7F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0286" y="614407"/>
            <a:ext cx="11309338" cy="118929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581192" y="702156"/>
            <a:ext cx="11029616" cy="1013800"/>
          </a:xfrm>
        </p:spPr>
        <p:txBody>
          <a:bodyPr vert="horz" lIns="91440" tIns="45720" rIns="91440" bIns="45720" rtlCol="0" anchor="b">
            <a:normAutofit/>
          </a:bodyPr>
          <a:lstStyle/>
          <a:p>
            <a:r>
              <a:rPr lang="en-US" b="1" dirty="0">
                <a:latin typeface="Century Gothic" panose="020B0502020202020204" pitchFamily="34" charset="0"/>
              </a:rPr>
              <a:t>Prompted to action – </a:t>
            </a:r>
            <a:br>
              <a:rPr lang="en-US" b="1" dirty="0">
                <a:latin typeface="Century Gothic" panose="020B0502020202020204" pitchFamily="34" charset="0"/>
              </a:rPr>
            </a:br>
            <a:r>
              <a:rPr lang="en-US" b="1" dirty="0">
                <a:latin typeface="Century Gothic" panose="020B0502020202020204" pitchFamily="34" charset="0"/>
              </a:rPr>
              <a:t>Challenge</a:t>
            </a:r>
          </a:p>
        </p:txBody>
      </p:sp>
      <p:sp>
        <p:nvSpPr>
          <p:cNvPr id="133" name="Rectangle 132">
            <a:extLst>
              <a:ext uri="{FF2B5EF4-FFF2-40B4-BE49-F238E27FC236}">
                <a16:creationId xmlns:a16="http://schemas.microsoft.com/office/drawing/2014/main" id="{3FE9758B-E361-4084-8D9F-729FA6C4AD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3" y="2180496"/>
            <a:ext cx="5404639" cy="4045683"/>
          </a:xfrm>
          <a:prstGeom prst="rect">
            <a:avLst/>
          </a:prstGeom>
          <a:solidFill>
            <a:schemeClr val="bg1"/>
          </a:solid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 name="Picture 9">
            <a:extLst>
              <a:ext uri="{FF2B5EF4-FFF2-40B4-BE49-F238E27FC236}">
                <a16:creationId xmlns:a16="http://schemas.microsoft.com/office/drawing/2014/main" id="{00189ABD-5484-446E-9E4C-7B92793D8D68}"/>
              </a:ext>
            </a:extLst>
          </p:cNvPr>
          <p:cNvPicPr>
            <a:picLocks noChangeAspect="1"/>
          </p:cNvPicPr>
          <p:nvPr/>
        </p:nvPicPr>
        <p:blipFill>
          <a:blip r:embed="rId3"/>
          <a:stretch>
            <a:fillRect/>
          </a:stretch>
        </p:blipFill>
        <p:spPr>
          <a:xfrm>
            <a:off x="11169031" y="5608212"/>
            <a:ext cx="987638" cy="1249788"/>
          </a:xfrm>
          <a:prstGeom prst="rect">
            <a:avLst/>
          </a:prstGeom>
        </p:spPr>
      </p:pic>
      <p:pic>
        <p:nvPicPr>
          <p:cNvPr id="11" name="Picture 10">
            <a:extLst>
              <a:ext uri="{FF2B5EF4-FFF2-40B4-BE49-F238E27FC236}">
                <a16:creationId xmlns:a16="http://schemas.microsoft.com/office/drawing/2014/main" id="{7499EFA1-9321-4A78-9AF9-A09D1B91DC95}"/>
              </a:ext>
            </a:extLst>
          </p:cNvPr>
          <p:cNvPicPr>
            <a:picLocks noChangeAspect="1"/>
          </p:cNvPicPr>
          <p:nvPr/>
        </p:nvPicPr>
        <p:blipFill>
          <a:blip r:embed="rId4"/>
          <a:stretch>
            <a:fillRect/>
          </a:stretch>
        </p:blipFill>
        <p:spPr>
          <a:xfrm>
            <a:off x="560823" y="2288089"/>
            <a:ext cx="5176057" cy="3867756"/>
          </a:xfrm>
          <a:prstGeom prst="rect">
            <a:avLst/>
          </a:prstGeom>
        </p:spPr>
      </p:pic>
      <p:sp>
        <p:nvSpPr>
          <p:cNvPr id="12" name="Speech Bubble: Oval 11">
            <a:extLst>
              <a:ext uri="{FF2B5EF4-FFF2-40B4-BE49-F238E27FC236}">
                <a16:creationId xmlns:a16="http://schemas.microsoft.com/office/drawing/2014/main" id="{1389DB16-84B2-443B-B130-C4525397D1CD}"/>
              </a:ext>
            </a:extLst>
          </p:cNvPr>
          <p:cNvSpPr/>
          <p:nvPr/>
        </p:nvSpPr>
        <p:spPr>
          <a:xfrm>
            <a:off x="7077721" y="1310164"/>
            <a:ext cx="5078948" cy="4063097"/>
          </a:xfrm>
          <a:prstGeom prst="wedgeEllipseCallout">
            <a:avLst>
              <a:gd name="adj1" fmla="val -89994"/>
              <a:gd name="adj2" fmla="val -22376"/>
            </a:avLst>
          </a:prstGeom>
          <a:solidFill>
            <a:schemeClr val="accent1">
              <a:lumMod val="20000"/>
              <a:lumOff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800" b="1" dirty="0">
                <a:solidFill>
                  <a:schemeClr val="accent1">
                    <a:lumMod val="50000"/>
                  </a:schemeClr>
                </a:solidFill>
                <a:latin typeface="Century Gothic" panose="020B0502020202020204" pitchFamily="34" charset="0"/>
              </a:rPr>
              <a:t>Can you create a mosaic or sculpture of your own to help someone to understand the story of The Last Supper?</a:t>
            </a:r>
            <a:endParaRPr lang="en-GB" sz="2800" b="1" i="0" dirty="0">
              <a:solidFill>
                <a:schemeClr val="accent1">
                  <a:lumMod val="50000"/>
                </a:schemeClr>
              </a:solidFill>
              <a:effectLst/>
              <a:latin typeface="Century Gothic" panose="020B0502020202020204" pitchFamily="34" charset="0"/>
            </a:endParaRPr>
          </a:p>
        </p:txBody>
      </p:sp>
      <p:sp>
        <p:nvSpPr>
          <p:cNvPr id="13" name="Rectangle: Rounded Corners 12">
            <a:extLst>
              <a:ext uri="{FF2B5EF4-FFF2-40B4-BE49-F238E27FC236}">
                <a16:creationId xmlns:a16="http://schemas.microsoft.com/office/drawing/2014/main" id="{7A6C30D1-E148-4EA4-8159-F22EE402D4EC}"/>
              </a:ext>
            </a:extLst>
          </p:cNvPr>
          <p:cNvSpPr/>
          <p:nvPr/>
        </p:nvSpPr>
        <p:spPr>
          <a:xfrm>
            <a:off x="6229867" y="5263949"/>
            <a:ext cx="4291241" cy="1434639"/>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0" b="1" dirty="0">
                <a:latin typeface="Century Gothic" panose="020B0502020202020204" pitchFamily="34" charset="0"/>
              </a:rPr>
              <a:t>Maybe you could use recycled materials like Peter Barnes!</a:t>
            </a:r>
          </a:p>
        </p:txBody>
      </p:sp>
    </p:spTree>
    <p:extLst>
      <p:ext uri="{BB962C8B-B14F-4D97-AF65-F5344CB8AC3E}">
        <p14:creationId xmlns:p14="http://schemas.microsoft.com/office/powerpoint/2010/main" val="2754551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a:xfrm>
            <a:off x="1446225" y="721185"/>
            <a:ext cx="4029156" cy="988332"/>
          </a:xfrm>
        </p:spPr>
        <p:txBody>
          <a:bodyPr/>
          <a:lstStyle/>
          <a:p>
            <a:r>
              <a:rPr lang="en-GB" b="1" dirty="0">
                <a:latin typeface="Century Gothic" panose="020B0502020202020204" pitchFamily="34" charset="0"/>
              </a:rPr>
              <a:t>Prompted to action</a:t>
            </a:r>
            <a:br>
              <a:rPr lang="en-GB" b="1" dirty="0">
                <a:latin typeface="Century Gothic" panose="020B0502020202020204" pitchFamily="34" charset="0"/>
              </a:rPr>
            </a:br>
            <a:r>
              <a:rPr lang="en-GB" b="1" dirty="0">
                <a:latin typeface="Century Gothic" panose="020B0502020202020204" pitchFamily="34" charset="0"/>
              </a:rPr>
              <a:t>challenge</a:t>
            </a:r>
          </a:p>
        </p:txBody>
      </p:sp>
      <p:sp>
        <p:nvSpPr>
          <p:cNvPr id="7" name="Rectangle: Rounded Corners 6">
            <a:extLst>
              <a:ext uri="{FF2B5EF4-FFF2-40B4-BE49-F238E27FC236}">
                <a16:creationId xmlns:a16="http://schemas.microsoft.com/office/drawing/2014/main" id="{C2AB926F-0C10-4970-9429-B6AD772B3A1E}"/>
              </a:ext>
            </a:extLst>
          </p:cNvPr>
          <p:cNvSpPr/>
          <p:nvPr/>
        </p:nvSpPr>
        <p:spPr>
          <a:xfrm>
            <a:off x="476743" y="2016087"/>
            <a:ext cx="3999259" cy="460179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pPr algn="ctr"/>
            <a:r>
              <a:rPr lang="en-GB" sz="3200" b="1" dirty="0">
                <a:latin typeface="Century Gothic" panose="020B0502020202020204" pitchFamily="34" charset="0"/>
              </a:rPr>
              <a:t>How would you create the facial expressions of Jesus and his disciples to show how they were feeling?</a:t>
            </a:r>
          </a:p>
        </p:txBody>
      </p:sp>
      <p:pic>
        <p:nvPicPr>
          <p:cNvPr id="8" name="Picture 7">
            <a:extLst>
              <a:ext uri="{FF2B5EF4-FFF2-40B4-BE49-F238E27FC236}">
                <a16:creationId xmlns:a16="http://schemas.microsoft.com/office/drawing/2014/main" id="{B40FE7D9-17A2-4BAE-AB94-79B8306C74BC}"/>
              </a:ext>
            </a:extLst>
          </p:cNvPr>
          <p:cNvPicPr>
            <a:picLocks noChangeAspect="1"/>
          </p:cNvPicPr>
          <p:nvPr/>
        </p:nvPicPr>
        <p:blipFill>
          <a:blip r:embed="rId2"/>
          <a:stretch>
            <a:fillRect/>
          </a:stretch>
        </p:blipFill>
        <p:spPr>
          <a:xfrm>
            <a:off x="523184" y="678396"/>
            <a:ext cx="864942" cy="1116187"/>
          </a:xfrm>
          <a:prstGeom prst="rect">
            <a:avLst/>
          </a:prstGeom>
        </p:spPr>
      </p:pic>
      <p:pic>
        <p:nvPicPr>
          <p:cNvPr id="3" name="Picture 2">
            <a:extLst>
              <a:ext uri="{FF2B5EF4-FFF2-40B4-BE49-F238E27FC236}">
                <a16:creationId xmlns:a16="http://schemas.microsoft.com/office/drawing/2014/main" id="{E9F51BBD-4879-4DCD-81C1-50DD2B921953}"/>
              </a:ext>
            </a:extLst>
          </p:cNvPr>
          <p:cNvPicPr>
            <a:picLocks noChangeAspect="1"/>
          </p:cNvPicPr>
          <p:nvPr/>
        </p:nvPicPr>
        <p:blipFill>
          <a:blip r:embed="rId3"/>
          <a:stretch>
            <a:fillRect/>
          </a:stretch>
        </p:blipFill>
        <p:spPr>
          <a:xfrm>
            <a:off x="5961589" y="721033"/>
            <a:ext cx="5707227" cy="3210315"/>
          </a:xfrm>
          <a:prstGeom prst="rect">
            <a:avLst/>
          </a:prstGeom>
        </p:spPr>
      </p:pic>
      <p:pic>
        <p:nvPicPr>
          <p:cNvPr id="4" name="Picture 3">
            <a:extLst>
              <a:ext uri="{FF2B5EF4-FFF2-40B4-BE49-F238E27FC236}">
                <a16:creationId xmlns:a16="http://schemas.microsoft.com/office/drawing/2014/main" id="{6EF58153-B1A8-4FF9-89B0-48A48A532496}"/>
              </a:ext>
            </a:extLst>
          </p:cNvPr>
          <p:cNvPicPr>
            <a:picLocks noChangeAspect="1"/>
          </p:cNvPicPr>
          <p:nvPr/>
        </p:nvPicPr>
        <p:blipFill>
          <a:blip r:embed="rId4"/>
          <a:stretch>
            <a:fillRect/>
          </a:stretch>
        </p:blipFill>
        <p:spPr>
          <a:xfrm>
            <a:off x="4872610" y="3818792"/>
            <a:ext cx="3083708" cy="2313810"/>
          </a:xfrm>
          <a:prstGeom prst="rect">
            <a:avLst/>
          </a:prstGeom>
        </p:spPr>
      </p:pic>
      <p:pic>
        <p:nvPicPr>
          <p:cNvPr id="6" name="Picture 5">
            <a:extLst>
              <a:ext uri="{FF2B5EF4-FFF2-40B4-BE49-F238E27FC236}">
                <a16:creationId xmlns:a16="http://schemas.microsoft.com/office/drawing/2014/main" id="{8A867BA2-D8AC-48A1-982F-BB67AF2B3D17}"/>
              </a:ext>
            </a:extLst>
          </p:cNvPr>
          <p:cNvPicPr>
            <a:picLocks noChangeAspect="1"/>
          </p:cNvPicPr>
          <p:nvPr/>
        </p:nvPicPr>
        <p:blipFill>
          <a:blip r:embed="rId5"/>
          <a:stretch>
            <a:fillRect/>
          </a:stretch>
        </p:blipFill>
        <p:spPr>
          <a:xfrm>
            <a:off x="7105880" y="4579850"/>
            <a:ext cx="2864398" cy="2148299"/>
          </a:xfrm>
          <a:prstGeom prst="rect">
            <a:avLst/>
          </a:prstGeom>
        </p:spPr>
      </p:pic>
      <p:pic>
        <p:nvPicPr>
          <p:cNvPr id="5" name="Picture 4">
            <a:extLst>
              <a:ext uri="{FF2B5EF4-FFF2-40B4-BE49-F238E27FC236}">
                <a16:creationId xmlns:a16="http://schemas.microsoft.com/office/drawing/2014/main" id="{8BB41E5D-9136-4B36-9181-6E1D41EE0D27}"/>
              </a:ext>
            </a:extLst>
          </p:cNvPr>
          <p:cNvPicPr>
            <a:picLocks noChangeAspect="1"/>
          </p:cNvPicPr>
          <p:nvPr/>
        </p:nvPicPr>
        <p:blipFill>
          <a:blip r:embed="rId6"/>
          <a:stretch>
            <a:fillRect/>
          </a:stretch>
        </p:blipFill>
        <p:spPr>
          <a:xfrm>
            <a:off x="9062017" y="3818792"/>
            <a:ext cx="3085078" cy="2313809"/>
          </a:xfrm>
          <a:prstGeom prst="rect">
            <a:avLst/>
          </a:prstGeom>
        </p:spPr>
      </p:pic>
      <p:sp>
        <p:nvSpPr>
          <p:cNvPr id="9" name="TextBox 8">
            <a:extLst>
              <a:ext uri="{FF2B5EF4-FFF2-40B4-BE49-F238E27FC236}">
                <a16:creationId xmlns:a16="http://schemas.microsoft.com/office/drawing/2014/main" id="{014DE1CE-ACD7-4952-BF18-B10FEFBA3293}"/>
              </a:ext>
            </a:extLst>
          </p:cNvPr>
          <p:cNvSpPr txBox="1"/>
          <p:nvPr/>
        </p:nvSpPr>
        <p:spPr>
          <a:xfrm>
            <a:off x="4979624" y="6092326"/>
            <a:ext cx="1729648" cy="369332"/>
          </a:xfrm>
          <a:prstGeom prst="rect">
            <a:avLst/>
          </a:prstGeom>
          <a:noFill/>
        </p:spPr>
        <p:txBody>
          <a:bodyPr wrap="square" rtlCol="0">
            <a:spAutoFit/>
          </a:bodyPr>
          <a:lstStyle/>
          <a:p>
            <a:pPr algn="ctr"/>
            <a:r>
              <a:rPr lang="en-GB" dirty="0">
                <a:latin typeface="Century Gothic" panose="020B0502020202020204" pitchFamily="34" charset="0"/>
              </a:rPr>
              <a:t>Judas</a:t>
            </a:r>
          </a:p>
        </p:txBody>
      </p:sp>
      <p:sp>
        <p:nvSpPr>
          <p:cNvPr id="10" name="TextBox 9">
            <a:extLst>
              <a:ext uri="{FF2B5EF4-FFF2-40B4-BE49-F238E27FC236}">
                <a16:creationId xmlns:a16="http://schemas.microsoft.com/office/drawing/2014/main" id="{0AFDFFD5-9D82-4E7D-A171-7B237DF81D0E}"/>
              </a:ext>
            </a:extLst>
          </p:cNvPr>
          <p:cNvSpPr txBox="1"/>
          <p:nvPr/>
        </p:nvSpPr>
        <p:spPr>
          <a:xfrm>
            <a:off x="10214486" y="6090490"/>
            <a:ext cx="1729648" cy="369332"/>
          </a:xfrm>
          <a:prstGeom prst="rect">
            <a:avLst/>
          </a:prstGeom>
          <a:noFill/>
        </p:spPr>
        <p:txBody>
          <a:bodyPr wrap="square" rtlCol="0">
            <a:spAutoFit/>
          </a:bodyPr>
          <a:lstStyle/>
          <a:p>
            <a:pPr algn="ctr"/>
            <a:r>
              <a:rPr lang="en-GB" dirty="0">
                <a:latin typeface="Century Gothic" panose="020B0502020202020204" pitchFamily="34" charset="0"/>
              </a:rPr>
              <a:t>Peter</a:t>
            </a:r>
          </a:p>
        </p:txBody>
      </p:sp>
      <p:sp>
        <p:nvSpPr>
          <p:cNvPr id="11" name="TextBox 10">
            <a:extLst>
              <a:ext uri="{FF2B5EF4-FFF2-40B4-BE49-F238E27FC236}">
                <a16:creationId xmlns:a16="http://schemas.microsoft.com/office/drawing/2014/main" id="{A71238EA-7D70-49A7-9DB5-B72257FA0250}"/>
              </a:ext>
            </a:extLst>
          </p:cNvPr>
          <p:cNvSpPr txBox="1"/>
          <p:nvPr/>
        </p:nvSpPr>
        <p:spPr>
          <a:xfrm>
            <a:off x="7644344" y="4260404"/>
            <a:ext cx="1729648" cy="369332"/>
          </a:xfrm>
          <a:prstGeom prst="rect">
            <a:avLst/>
          </a:prstGeom>
          <a:noFill/>
        </p:spPr>
        <p:txBody>
          <a:bodyPr wrap="square" rtlCol="0">
            <a:spAutoFit/>
          </a:bodyPr>
          <a:lstStyle/>
          <a:p>
            <a:pPr algn="ctr"/>
            <a:r>
              <a:rPr lang="en-GB" dirty="0">
                <a:latin typeface="Century Gothic" panose="020B0502020202020204" pitchFamily="34" charset="0"/>
              </a:rPr>
              <a:t>Jesus</a:t>
            </a:r>
          </a:p>
        </p:txBody>
      </p:sp>
    </p:spTree>
    <p:extLst>
      <p:ext uri="{BB962C8B-B14F-4D97-AF65-F5344CB8AC3E}">
        <p14:creationId xmlns:p14="http://schemas.microsoft.com/office/powerpoint/2010/main" val="146134687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7EEE21-5E26-44F5-9255-D52213621DA0}"/>
              </a:ext>
            </a:extLst>
          </p:cNvPr>
          <p:cNvSpPr>
            <a:spLocks noGrp="1"/>
          </p:cNvSpPr>
          <p:nvPr>
            <p:ph type="title"/>
          </p:nvPr>
        </p:nvSpPr>
        <p:spPr/>
        <p:txBody>
          <a:bodyPr/>
          <a:lstStyle/>
          <a:p>
            <a:r>
              <a:rPr lang="en-GB" b="1" dirty="0">
                <a:latin typeface="Century Gothic" panose="020B0502020202020204" pitchFamily="34" charset="0"/>
              </a:rPr>
              <a:t>Prayer</a:t>
            </a:r>
          </a:p>
        </p:txBody>
      </p:sp>
      <p:sp>
        <p:nvSpPr>
          <p:cNvPr id="5" name="TextBox 4">
            <a:extLst>
              <a:ext uri="{FF2B5EF4-FFF2-40B4-BE49-F238E27FC236}">
                <a16:creationId xmlns:a16="http://schemas.microsoft.com/office/drawing/2014/main" id="{67118D01-90CC-4AE8-8871-0E41A97E204C}"/>
              </a:ext>
            </a:extLst>
          </p:cNvPr>
          <p:cNvSpPr txBox="1"/>
          <p:nvPr/>
        </p:nvSpPr>
        <p:spPr>
          <a:xfrm>
            <a:off x="1066261" y="2460943"/>
            <a:ext cx="9839325" cy="523220"/>
          </a:xfrm>
          <a:prstGeom prst="rect">
            <a:avLst/>
          </a:prstGeom>
          <a:noFill/>
        </p:spPr>
        <p:txBody>
          <a:bodyPr wrap="square" rtlCol="0">
            <a:spAutoFit/>
          </a:bodyPr>
          <a:lstStyle/>
          <a:p>
            <a:endParaRPr lang="en-GB" sz="1400" b="1" dirty="0"/>
          </a:p>
          <a:p>
            <a:endParaRPr lang="en-GB" sz="1400" b="1" dirty="0"/>
          </a:p>
        </p:txBody>
      </p:sp>
      <p:sp>
        <p:nvSpPr>
          <p:cNvPr id="8" name="Rectangle: Rounded Corners 7">
            <a:extLst>
              <a:ext uri="{FF2B5EF4-FFF2-40B4-BE49-F238E27FC236}">
                <a16:creationId xmlns:a16="http://schemas.microsoft.com/office/drawing/2014/main" id="{AEB2208B-DC1F-44A9-8339-10403C383C75}"/>
              </a:ext>
            </a:extLst>
          </p:cNvPr>
          <p:cNvSpPr/>
          <p:nvPr/>
        </p:nvSpPr>
        <p:spPr>
          <a:xfrm>
            <a:off x="678205" y="1993692"/>
            <a:ext cx="10824993" cy="4762808"/>
          </a:xfrm>
          <a:prstGeom prst="roundRect">
            <a:avLst/>
          </a:prstGeom>
          <a:solidFill>
            <a:schemeClr val="bg2">
              <a:lumMod val="90000"/>
            </a:schemeClr>
          </a:solidFill>
          <a:ln w="76200">
            <a:solidFill>
              <a:schemeClr val="accent1">
                <a:lumMod val="40000"/>
                <a:lumOff val="60000"/>
              </a:schemeClr>
            </a:solidFill>
          </a:ln>
        </p:spPr>
        <p:style>
          <a:lnRef idx="1">
            <a:schemeClr val="accent2"/>
          </a:lnRef>
          <a:fillRef idx="2">
            <a:schemeClr val="accent2"/>
          </a:fillRef>
          <a:effectRef idx="1">
            <a:schemeClr val="accent2"/>
          </a:effectRef>
          <a:fontRef idx="minor">
            <a:schemeClr val="dk1"/>
          </a:fontRef>
        </p:style>
        <p:txBody>
          <a:bodyPr rtlCol="0" anchor="ctr"/>
          <a:lstStyle/>
          <a:p>
            <a:r>
              <a:rPr lang="en-GB" sz="2000" dirty="0">
                <a:solidFill>
                  <a:schemeClr val="accent1">
                    <a:lumMod val="50000"/>
                  </a:schemeClr>
                </a:solidFill>
                <a:latin typeface="Century Gothic" panose="020B0502020202020204" pitchFamily="34" charset="0"/>
                <a:cs typeface="Segoe UI" panose="020B0502040204020203" pitchFamily="34" charset="0"/>
              </a:rPr>
              <a:t>Encourage the pupils to respond with their own prayers first or through the prayer space. You could use your school prayer or the Lord’s Prayer:</a:t>
            </a:r>
          </a:p>
          <a:p>
            <a:endParaRPr lang="en-GB" sz="2000" b="1" dirty="0">
              <a:solidFill>
                <a:schemeClr val="accent1">
                  <a:lumMod val="50000"/>
                </a:schemeClr>
              </a:solidFill>
              <a:latin typeface="Century Gothic" panose="020B0502020202020204" pitchFamily="34" charset="0"/>
              <a:cs typeface="Segoe UI" panose="020B0502040204020203" pitchFamily="34" charset="0"/>
            </a:endParaRP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Our Father, in heaven,</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Holy is your name.</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Your Kingdom come,</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Your will be done on earth, as it is in heaven.</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Give us this day our daily bread,</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And forgive us our sins,</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As we forgive those who sin against us,</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And lead us not into temptation,</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But deliver us from evil.</a:t>
            </a:r>
          </a:p>
          <a:p>
            <a:pPr algn="ctr"/>
            <a:r>
              <a:rPr lang="en-GB" sz="2000" b="1" dirty="0">
                <a:solidFill>
                  <a:schemeClr val="accent1">
                    <a:lumMod val="50000"/>
                  </a:schemeClr>
                </a:solidFill>
                <a:latin typeface="Century Gothic" panose="020B0502020202020204" pitchFamily="34" charset="0"/>
                <a:cs typeface="Segoe UI" panose="020B0502040204020203" pitchFamily="34" charset="0"/>
              </a:rPr>
              <a:t>Amen. </a:t>
            </a:r>
            <a:r>
              <a:rPr lang="en-GB" sz="2000" dirty="0">
                <a:latin typeface="Century Gothic" panose="020B0502020202020204" pitchFamily="34" charset="0"/>
                <a:cs typeface="Segoe UI" panose="020B0502040204020203" pitchFamily="34" charset="0"/>
              </a:rPr>
              <a:t>	</a:t>
            </a:r>
            <a:endParaRPr lang="en-GB" sz="2000" dirty="0">
              <a:latin typeface="Segoe UI" panose="020B0502040204020203" pitchFamily="34" charset="0"/>
              <a:cs typeface="Segoe UI" panose="020B0502040204020203" pitchFamily="34" charset="0"/>
            </a:endParaRPr>
          </a:p>
        </p:txBody>
      </p:sp>
      <p:pic>
        <p:nvPicPr>
          <p:cNvPr id="6" name="Picture 5" descr="A drawing of a face&#10;&#10;Description automatically generated">
            <a:extLst>
              <a:ext uri="{FF2B5EF4-FFF2-40B4-BE49-F238E27FC236}">
                <a16:creationId xmlns:a16="http://schemas.microsoft.com/office/drawing/2014/main" id="{B9AC6DAA-89E4-4FFD-82EA-D6A9B90C3EAC}"/>
              </a:ext>
            </a:extLst>
          </p:cNvPr>
          <p:cNvPicPr>
            <a:picLocks noChangeAspect="1"/>
          </p:cNvPicPr>
          <p:nvPr/>
        </p:nvPicPr>
        <p:blipFill>
          <a:blip r:embed="rId2"/>
          <a:stretch>
            <a:fillRect/>
          </a:stretch>
        </p:blipFill>
        <p:spPr>
          <a:xfrm>
            <a:off x="141169" y="5103248"/>
            <a:ext cx="1278686" cy="1653252"/>
          </a:xfrm>
          <a:prstGeom prst="rect">
            <a:avLst/>
          </a:prstGeom>
        </p:spPr>
      </p:pic>
    </p:spTree>
    <p:extLst>
      <p:ext uri="{BB962C8B-B14F-4D97-AF65-F5344CB8AC3E}">
        <p14:creationId xmlns:p14="http://schemas.microsoft.com/office/powerpoint/2010/main" val="207806012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1640087" y="1208531"/>
            <a:ext cx="5100958" cy="4735069"/>
          </a:xfrm>
          <a:prstGeom prst="rect">
            <a:avLst/>
          </a:prstGeom>
        </p:spPr>
      </p:pic>
      <p:sp>
        <p:nvSpPr>
          <p:cNvPr id="20" name="Rectangle 19">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Thursday</a:t>
            </a:r>
          </a:p>
        </p:txBody>
      </p:sp>
    </p:spTree>
    <p:extLst>
      <p:ext uri="{BB962C8B-B14F-4D97-AF65-F5344CB8AC3E}">
        <p14:creationId xmlns:p14="http://schemas.microsoft.com/office/powerpoint/2010/main" val="265141776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2" name="Rectangle 11">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13">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15">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8" name="Rectangle 17">
            <a:extLst>
              <a:ext uri="{FF2B5EF4-FFF2-40B4-BE49-F238E27FC236}">
                <a16:creationId xmlns:a16="http://schemas.microsoft.com/office/drawing/2014/main" id="{5CC2B463-6BD5-411E-A3CA-67A9FE00313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E83E6F24-3E64-4893-9F13-7BEE01C841E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6851" y="723899"/>
            <a:ext cx="7498616"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pic>
        <p:nvPicPr>
          <p:cNvPr id="3" name="Picture 2" descr="Icon&#10;&#10;Description automatically generated">
            <a:extLst>
              <a:ext uri="{FF2B5EF4-FFF2-40B4-BE49-F238E27FC236}">
                <a16:creationId xmlns:a16="http://schemas.microsoft.com/office/drawing/2014/main" id="{21F98A14-C471-4F62-BD64-15FDC07CCC5A}"/>
              </a:ext>
            </a:extLst>
          </p:cNvPr>
          <p:cNvPicPr>
            <a:picLocks noChangeAspect="1"/>
          </p:cNvPicPr>
          <p:nvPr/>
        </p:nvPicPr>
        <p:blipFill>
          <a:blip r:embed="rId2"/>
          <a:stretch>
            <a:fillRect/>
          </a:stretch>
        </p:blipFill>
        <p:spPr>
          <a:xfrm>
            <a:off x="931166" y="2315051"/>
            <a:ext cx="2716911" cy="2522028"/>
          </a:xfrm>
          <a:prstGeom prst="rect">
            <a:avLst/>
          </a:prstGeom>
        </p:spPr>
      </p:pic>
      <p:sp>
        <p:nvSpPr>
          <p:cNvPr id="19" name="TextBox 18">
            <a:extLst>
              <a:ext uri="{FF2B5EF4-FFF2-40B4-BE49-F238E27FC236}">
                <a16:creationId xmlns:a16="http://schemas.microsoft.com/office/drawing/2014/main" id="{2A718341-FF03-44E3-856E-A4B1FA02285A}"/>
              </a:ext>
            </a:extLst>
          </p:cNvPr>
          <p:cNvSpPr txBox="1"/>
          <p:nvPr/>
        </p:nvSpPr>
        <p:spPr>
          <a:xfrm>
            <a:off x="4692722" y="862099"/>
            <a:ext cx="6783512" cy="4801314"/>
          </a:xfrm>
          <a:prstGeom prst="rect">
            <a:avLst/>
          </a:prstGeom>
          <a:noFill/>
        </p:spPr>
        <p:txBody>
          <a:bodyPr wrap="square">
            <a:spAutoFit/>
          </a:bodyPr>
          <a:lstStyle/>
          <a:p>
            <a:pPr algn="ctr"/>
            <a:r>
              <a:rPr lang="en-US" sz="1800" cap="none" dirty="0">
                <a:solidFill>
                  <a:srgbClr val="FFFFFF"/>
                </a:solidFill>
                <a:latin typeface="Century Gothic" panose="020B0502020202020204" pitchFamily="34" charset="0"/>
                <a:cs typeface="Segoe UI" panose="020B0502040204020203" pitchFamily="34" charset="0"/>
              </a:rPr>
              <a:t>Use the Meditation resource alongside the Spiritual Encounters – bible-based meditation teacher’s pack:</a:t>
            </a:r>
            <a:br>
              <a:rPr lang="en-US" sz="1800" cap="none" dirty="0">
                <a:solidFill>
                  <a:srgbClr val="FFFFFF"/>
                </a:solidFill>
                <a:latin typeface="Century Gothic" panose="020B0502020202020204" pitchFamily="34" charset="0"/>
                <a:cs typeface="Segoe UI" panose="020B0502040204020203" pitchFamily="34" charset="0"/>
              </a:rPr>
            </a:br>
            <a:br>
              <a:rPr lang="en-US" sz="1800" cap="none" dirty="0">
                <a:solidFill>
                  <a:srgbClr val="FFFFFF"/>
                </a:solidFill>
                <a:latin typeface="Century Gothic" panose="020B0502020202020204" pitchFamily="34" charset="0"/>
                <a:cs typeface="Segoe UI" panose="020B0502040204020203" pitchFamily="34" charset="0"/>
              </a:rPr>
            </a:br>
            <a:r>
              <a:rPr lang="en-US" sz="1800" cap="none" dirty="0">
                <a:solidFill>
                  <a:srgbClr val="FFFFFF"/>
                </a:solidFill>
                <a:latin typeface="Century Gothic" panose="020B0502020202020204" pitchFamily="34" charset="0"/>
                <a:cs typeface="Segoe UI" panose="020B0502040204020203" pitchFamily="34" charset="0"/>
                <a:hlinkClick r:id="rId3">
                  <a:extLst>
                    <a:ext uri="{A12FA001-AC4F-418D-AE19-62706E023703}">
                      <ahyp:hlinkClr xmlns:ahyp="http://schemas.microsoft.com/office/drawing/2018/hyperlinkcolor" val="tx"/>
                    </a:ext>
                  </a:extLst>
                </a:hlinkClick>
              </a:rPr>
              <a:t>http://www.ldbe.co.uk/about/guidance- resources/worship-and-meditation/</a:t>
            </a:r>
            <a:r>
              <a:rPr lang="en-US" sz="1800" cap="none" dirty="0">
                <a:solidFill>
                  <a:srgbClr val="FFFFFF"/>
                </a:solidFill>
                <a:latin typeface="Century Gothic" panose="020B0502020202020204" pitchFamily="34" charset="0"/>
                <a:cs typeface="Segoe UI" panose="020B0502040204020203" pitchFamily="34" charset="0"/>
              </a:rPr>
              <a:t>  </a:t>
            </a:r>
            <a:br>
              <a:rPr lang="en-US" sz="1800" cap="none" dirty="0">
                <a:solidFill>
                  <a:srgbClr val="FFFFFF"/>
                </a:solidFill>
                <a:latin typeface="Century Gothic" panose="020B0502020202020204" pitchFamily="34" charset="0"/>
                <a:cs typeface="Segoe UI" panose="020B0502040204020203" pitchFamily="34" charset="0"/>
              </a:rPr>
            </a:br>
            <a:br>
              <a:rPr lang="en-US" sz="1800" cap="none" dirty="0">
                <a:solidFill>
                  <a:srgbClr val="FFFFFF"/>
                </a:solidFill>
                <a:latin typeface="Century Gothic" panose="020B0502020202020204" pitchFamily="34" charset="0"/>
                <a:cs typeface="Segoe UI" panose="020B0502040204020203" pitchFamily="34" charset="0"/>
              </a:rPr>
            </a:br>
            <a:r>
              <a:rPr lang="en-US" sz="1800" cap="none" dirty="0">
                <a:solidFill>
                  <a:srgbClr val="FFFFFF"/>
                </a:solidFill>
                <a:latin typeface="Century Gothic" panose="020B0502020202020204" pitchFamily="34" charset="0"/>
                <a:cs typeface="Segoe UI" panose="020B0502040204020203" pitchFamily="34" charset="0"/>
              </a:rPr>
              <a:t>(This can be adapted for use with all ages) </a:t>
            </a:r>
          </a:p>
          <a:p>
            <a:pPr algn="ctr"/>
            <a:r>
              <a:rPr lang="en-US" sz="1800" cap="none" dirty="0">
                <a:solidFill>
                  <a:srgbClr val="FFFFFF"/>
                </a:solidFill>
                <a:latin typeface="Century Gothic" panose="020B0502020202020204" pitchFamily="34" charset="0"/>
                <a:cs typeface="Segoe UI" panose="020B0502040204020203" pitchFamily="34" charset="0"/>
              </a:rPr>
              <a:t>Alternatively, you could also use the following:</a:t>
            </a:r>
          </a:p>
          <a:p>
            <a:pPr algn="ctr"/>
            <a:endParaRPr lang="en-US" dirty="0">
              <a:solidFill>
                <a:srgbClr val="FFFFFF"/>
              </a:solidFill>
              <a:latin typeface="Century Gothic" panose="020B0502020202020204" pitchFamily="34" charset="0"/>
              <a:cs typeface="Segoe UI" panose="020B0502040204020203" pitchFamily="34" charset="0"/>
            </a:endParaRPr>
          </a:p>
          <a:p>
            <a:pPr algn="ctr"/>
            <a:br>
              <a:rPr lang="en-GB" sz="1800" cap="none" dirty="0">
                <a:solidFill>
                  <a:srgbClr val="FFFFFF"/>
                </a:solidFill>
                <a:latin typeface="Century Gothic" panose="020B0502020202020204" pitchFamily="34" charset="0"/>
                <a:cs typeface="Segoe UI" panose="020B0502040204020203" pitchFamily="34" charset="0"/>
              </a:rPr>
            </a:br>
            <a:r>
              <a:rPr lang="en-GB" sz="1800" cap="none" dirty="0">
                <a:solidFill>
                  <a:srgbClr val="FFFFFF"/>
                </a:solidFill>
                <a:latin typeface="Century Gothic" panose="020B0502020202020204" pitchFamily="34" charset="0"/>
                <a:cs typeface="Segoe UI" panose="020B0502040204020203" pitchFamily="34" charset="0"/>
                <a:hlinkClick r:id="rId4"/>
              </a:rPr>
              <a:t>https://www.engageworship.org/ideas/jesus-took-some-bread-intro-communion</a:t>
            </a:r>
            <a:endParaRPr lang="en-GB" sz="1800" cap="none" dirty="0">
              <a:solidFill>
                <a:srgbClr val="FFFFFF"/>
              </a:solidFill>
              <a:latin typeface="Century Gothic" panose="020B0502020202020204" pitchFamily="34" charset="0"/>
              <a:cs typeface="Segoe UI" panose="020B0502040204020203" pitchFamily="34" charset="0"/>
            </a:endParaRPr>
          </a:p>
          <a:p>
            <a:pPr algn="ctr"/>
            <a:endParaRPr lang="en-GB" dirty="0">
              <a:solidFill>
                <a:srgbClr val="FFFFFF"/>
              </a:solidFill>
              <a:latin typeface="Century Gothic" panose="020B0502020202020204" pitchFamily="34" charset="0"/>
              <a:cs typeface="Segoe UI" panose="020B0502040204020203" pitchFamily="34" charset="0"/>
            </a:endParaRPr>
          </a:p>
          <a:p>
            <a:pPr algn="ctr"/>
            <a:r>
              <a:rPr lang="en-US" sz="1800" cap="none" dirty="0">
                <a:solidFill>
                  <a:srgbClr val="FFFFFF"/>
                </a:solidFill>
                <a:latin typeface="Century Gothic" panose="020B0502020202020204" pitchFamily="34" charset="0"/>
                <a:cs typeface="Segoe UI" panose="020B0502040204020203" pitchFamily="34" charset="0"/>
                <a:hlinkClick r:id="rId5"/>
              </a:rPr>
              <a:t>https://www.engageworship.org/ideas/upper-room-poem-and-mime</a:t>
            </a:r>
            <a:endParaRPr lang="en-US" sz="1800" cap="none" dirty="0">
              <a:solidFill>
                <a:srgbClr val="FFFFFF"/>
              </a:solidFill>
              <a:latin typeface="Century Gothic" panose="020B0502020202020204" pitchFamily="34" charset="0"/>
              <a:cs typeface="Segoe UI" panose="020B0502040204020203" pitchFamily="34" charset="0"/>
            </a:endParaRPr>
          </a:p>
          <a:p>
            <a:pPr algn="ctr"/>
            <a:br>
              <a:rPr lang="en-US" sz="1800" cap="none" dirty="0">
                <a:solidFill>
                  <a:srgbClr val="FFFFFF"/>
                </a:solidFill>
                <a:latin typeface="Century Gothic" panose="020B0502020202020204" pitchFamily="34" charset="0"/>
                <a:cs typeface="Segoe UI" panose="020B0502040204020203" pitchFamily="34" charset="0"/>
              </a:rPr>
            </a:br>
            <a:endParaRPr lang="en-GB" dirty="0"/>
          </a:p>
        </p:txBody>
      </p:sp>
    </p:spTree>
    <p:extLst>
      <p:ext uri="{BB962C8B-B14F-4D97-AF65-F5344CB8AC3E}">
        <p14:creationId xmlns:p14="http://schemas.microsoft.com/office/powerpoint/2010/main" val="27190271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48E96387-12F1-45E4-9322-ABBF2EE040E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457200"/>
            <a:ext cx="3703320" cy="94997"/>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13" name="Rectangle 12">
            <a:extLst>
              <a:ext uri="{FF2B5EF4-FFF2-40B4-BE49-F238E27FC236}">
                <a16:creationId xmlns:a16="http://schemas.microsoft.com/office/drawing/2014/main" id="{A9F421DD-DE4E-4547-A904-3F80E25E3F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453643"/>
            <a:ext cx="3703320" cy="98554"/>
          </a:xfrm>
          <a:prstGeom prst="rect">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sp>
      <p:sp>
        <p:nvSpPr>
          <p:cNvPr id="15" name="Rectangle 14">
            <a:extLst>
              <a:ext uri="{FF2B5EF4-FFF2-40B4-BE49-F238E27FC236}">
                <a16:creationId xmlns:a16="http://schemas.microsoft.com/office/drawing/2014/main" id="{09985DEC-1215-4209-9708-B45CC97740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41830" y="457200"/>
            <a:ext cx="3703320" cy="9144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16">
            <a:extLst>
              <a:ext uri="{FF2B5EF4-FFF2-40B4-BE49-F238E27FC236}">
                <a16:creationId xmlns:a16="http://schemas.microsoft.com/office/drawing/2014/main" id="{90EB7086-616E-4D44-94BE-D0F76356178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6534" y="3085765"/>
            <a:ext cx="11262866" cy="33048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useBgFill="1">
        <p:nvSpPr>
          <p:cNvPr id="19" name="Rectangle 18">
            <a:extLst>
              <a:ext uri="{FF2B5EF4-FFF2-40B4-BE49-F238E27FC236}">
                <a16:creationId xmlns:a16="http://schemas.microsoft.com/office/drawing/2014/main" id="{F115DB35-53D7-4EDC-A965-A434929617C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8175"/>
            <a:ext cx="12191999" cy="6219825"/>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1125796" y="1208531"/>
            <a:ext cx="6129539" cy="4735069"/>
          </a:xfrm>
          <a:prstGeom prst="rect">
            <a:avLst/>
          </a:prstGeom>
        </p:spPr>
      </p:pic>
      <p:sp>
        <p:nvSpPr>
          <p:cNvPr id="21" name="Rectangle 20">
            <a:extLst>
              <a:ext uri="{FF2B5EF4-FFF2-40B4-BE49-F238E27FC236}">
                <a16:creationId xmlns:a16="http://schemas.microsoft.com/office/drawing/2014/main" id="{4B610F9C-62FE-46FC-8607-C35030B6321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042147" y="723899"/>
            <a:ext cx="3703320" cy="5666666"/>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8296275" y="1419225"/>
            <a:ext cx="3081576" cy="2085869"/>
          </a:xfrm>
        </p:spPr>
        <p:txBody>
          <a:bodyPr vert="horz" lIns="91440" tIns="45720" rIns="91440" bIns="45720" rtlCol="0" anchor="b">
            <a:normAutofit/>
          </a:bodyPr>
          <a:lstStyle/>
          <a:p>
            <a:r>
              <a:rPr lang="en-US" sz="3600" b="1" dirty="0">
                <a:solidFill>
                  <a:srgbClr val="FFFFFF"/>
                </a:solidFill>
                <a:latin typeface="Century Gothic" panose="020B0502020202020204" pitchFamily="34" charset="0"/>
              </a:rPr>
              <a:t>Friday</a:t>
            </a:r>
          </a:p>
        </p:txBody>
      </p:sp>
    </p:spTree>
    <p:extLst>
      <p:ext uri="{BB962C8B-B14F-4D97-AF65-F5344CB8AC3E}">
        <p14:creationId xmlns:p14="http://schemas.microsoft.com/office/powerpoint/2010/main" val="338707214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useBgFill="1">
        <p:nvSpPr>
          <p:cNvPr id="22" name="Rectangle 21">
            <a:extLst>
              <a:ext uri="{FF2B5EF4-FFF2-40B4-BE49-F238E27FC236}">
                <a16:creationId xmlns:a16="http://schemas.microsoft.com/office/drawing/2014/main" id="{8F404549-B4DC-481C-926C-DED3EF1C58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14406"/>
            <a:ext cx="12192000" cy="6243593"/>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1E8FD5CD-351E-4B06-8B78-BD5102D0090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2377" y="614407"/>
            <a:ext cx="3707477" cy="5611772"/>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sp>
      <p:sp>
        <p:nvSpPr>
          <p:cNvPr id="5" name="Title 4">
            <a:extLst>
              <a:ext uri="{FF2B5EF4-FFF2-40B4-BE49-F238E27FC236}">
                <a16:creationId xmlns:a16="http://schemas.microsoft.com/office/drawing/2014/main" id="{06292B92-688D-4C76-8234-08FB7D253C3A}"/>
              </a:ext>
            </a:extLst>
          </p:cNvPr>
          <p:cNvSpPr>
            <a:spLocks noGrp="1"/>
          </p:cNvSpPr>
          <p:nvPr>
            <p:ph type="title"/>
          </p:nvPr>
        </p:nvSpPr>
        <p:spPr>
          <a:xfrm>
            <a:off x="601255" y="702156"/>
            <a:ext cx="3409783" cy="1013800"/>
          </a:xfrm>
        </p:spPr>
        <p:txBody>
          <a:bodyPr vert="horz" lIns="91440" tIns="45720" rIns="91440" bIns="45720" rtlCol="0" anchor="b">
            <a:normAutofit/>
          </a:bodyPr>
          <a:lstStyle/>
          <a:p>
            <a:br>
              <a:rPr lang="en-US"/>
            </a:br>
            <a:endParaRPr lang="en-US"/>
          </a:p>
        </p:txBody>
      </p:sp>
      <p:sp>
        <p:nvSpPr>
          <p:cNvPr id="17" name="TextBox 16">
            <a:extLst>
              <a:ext uri="{FF2B5EF4-FFF2-40B4-BE49-F238E27FC236}">
                <a16:creationId xmlns:a16="http://schemas.microsoft.com/office/drawing/2014/main" id="{B7DBD0C3-6AFE-46BD-8ABC-CDC8962CCE63}"/>
              </a:ext>
            </a:extLst>
          </p:cNvPr>
          <p:cNvSpPr txBox="1"/>
          <p:nvPr/>
        </p:nvSpPr>
        <p:spPr>
          <a:xfrm>
            <a:off x="591224" y="1119035"/>
            <a:ext cx="3409782" cy="4647954"/>
          </a:xfrm>
          <a:prstGeom prst="rect">
            <a:avLst/>
          </a:prstGeom>
        </p:spPr>
        <p:txBody>
          <a:bodyPr vert="horz" lIns="91440" tIns="45720" rIns="91440" bIns="45720" rtlCol="0" anchor="ctr">
            <a:normAutofit fontScale="92500" lnSpcReduction="10000"/>
          </a:bodyPr>
          <a:lstStyle/>
          <a:p>
            <a:pPr>
              <a:spcBef>
                <a:spcPct val="20000"/>
              </a:spcBef>
              <a:spcAft>
                <a:spcPts val="600"/>
              </a:spcAft>
              <a:buClr>
                <a:schemeClr val="accent2"/>
              </a:buClr>
              <a:buSzPct val="92000"/>
            </a:pPr>
            <a:r>
              <a:rPr lang="en-US" sz="2000" dirty="0">
                <a:solidFill>
                  <a:schemeClr val="bg1"/>
                </a:solidFill>
                <a:latin typeface="Century Gothic" panose="020B0502020202020204" pitchFamily="34" charset="0"/>
                <a:cs typeface="Segoe UI" panose="020B0502040204020203" pitchFamily="34" charset="0"/>
              </a:rPr>
              <a:t>Take this time to celebrate what has happened during the week – you may want to give out awards. If possible, join the bubbles using Zoom or Teams so that the whole school can come together in a time of celebration.</a:t>
            </a:r>
            <a:br>
              <a:rPr lang="en-US" sz="2000" dirty="0">
                <a:solidFill>
                  <a:schemeClr val="bg1"/>
                </a:solidFill>
                <a:latin typeface="Century Gothic" panose="020B0502020202020204" pitchFamily="34" charset="0"/>
                <a:cs typeface="Segoe UI" panose="020B0502040204020203" pitchFamily="34" charset="0"/>
              </a:rPr>
            </a:br>
            <a:br>
              <a:rPr lang="en-US" sz="2000" dirty="0">
                <a:solidFill>
                  <a:schemeClr val="bg1"/>
                </a:solidFill>
                <a:latin typeface="Century Gothic" panose="020B0502020202020204" pitchFamily="34" charset="0"/>
                <a:cs typeface="Segoe UI" panose="020B0502040204020203" pitchFamily="34" charset="0"/>
              </a:rPr>
            </a:br>
            <a:r>
              <a:rPr lang="en-US" sz="2000" dirty="0">
                <a:solidFill>
                  <a:schemeClr val="bg1"/>
                </a:solidFill>
                <a:latin typeface="Century Gothic" panose="020B0502020202020204" pitchFamily="34" charset="0"/>
                <a:cs typeface="Segoe UI" panose="020B0502040204020203" pitchFamily="34" charset="0"/>
              </a:rPr>
              <a:t>Remember that this should also be a time of worship and celebration so begin with a gathering, include a prayer, a blessing, and a song of celebration.</a:t>
            </a:r>
          </a:p>
        </p:txBody>
      </p:sp>
      <p:pic>
        <p:nvPicPr>
          <p:cNvPr id="6" name="Picture 5">
            <a:extLst>
              <a:ext uri="{FF2B5EF4-FFF2-40B4-BE49-F238E27FC236}">
                <a16:creationId xmlns:a16="http://schemas.microsoft.com/office/drawing/2014/main" id="{C7249EEA-BC2E-4468-8249-D70D484952BB}"/>
              </a:ext>
            </a:extLst>
          </p:cNvPr>
          <p:cNvPicPr>
            <a:picLocks noChangeAspect="1"/>
          </p:cNvPicPr>
          <p:nvPr/>
        </p:nvPicPr>
        <p:blipFill>
          <a:blip r:embed="rId2"/>
          <a:stretch>
            <a:fillRect/>
          </a:stretch>
        </p:blipFill>
        <p:spPr>
          <a:xfrm>
            <a:off x="5023261" y="1111641"/>
            <a:ext cx="6026340" cy="4655348"/>
          </a:xfrm>
          <a:prstGeom prst="rect">
            <a:avLst/>
          </a:prstGeom>
        </p:spPr>
      </p:pic>
    </p:spTree>
    <p:extLst>
      <p:ext uri="{BB962C8B-B14F-4D97-AF65-F5344CB8AC3E}">
        <p14:creationId xmlns:p14="http://schemas.microsoft.com/office/powerpoint/2010/main" val="250179581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75AFF88B-B708-4FF1-86E7-87773B7C99BE}"/>
              </a:ext>
            </a:extLst>
          </p:cNvPr>
          <p:cNvPicPr>
            <a:picLocks noChangeAspect="1"/>
          </p:cNvPicPr>
          <p:nvPr/>
        </p:nvPicPr>
        <p:blipFill>
          <a:blip r:embed="rId2"/>
          <a:stretch>
            <a:fillRect/>
          </a:stretch>
        </p:blipFill>
        <p:spPr>
          <a:xfrm>
            <a:off x="8488177" y="5214711"/>
            <a:ext cx="2816596" cy="829128"/>
          </a:xfrm>
          <a:prstGeom prst="rect">
            <a:avLst/>
          </a:prstGeom>
        </p:spPr>
      </p:pic>
    </p:spTree>
    <p:extLst>
      <p:ext uri="{BB962C8B-B14F-4D97-AF65-F5344CB8AC3E}">
        <p14:creationId xmlns:p14="http://schemas.microsoft.com/office/powerpoint/2010/main" val="863528074"/>
      </p:ext>
    </p:extLst>
  </p:cSld>
  <p:clrMapOvr>
    <a:masterClrMapping/>
  </p:clrMapOvr>
</p:sld>
</file>

<file path=ppt/theme/theme1.xml><?xml version="1.0" encoding="utf-8"?>
<a:theme xmlns:a="http://schemas.openxmlformats.org/drawingml/2006/main" name="Dividend">
  <a:themeElements>
    <a:clrScheme name="Dividend">
      <a:dk1>
        <a:sysClr val="windowText" lastClr="000000"/>
      </a:dk1>
      <a:lt1>
        <a:sysClr val="window" lastClr="FFFFFF"/>
      </a:lt1>
      <a:dk2>
        <a:srgbClr val="3D3D3D"/>
      </a:dk2>
      <a:lt2>
        <a:srgbClr val="EBEBEB"/>
      </a:lt2>
      <a:accent1>
        <a:srgbClr val="1A3260"/>
      </a:accent1>
      <a:accent2>
        <a:srgbClr val="4590B8"/>
      </a:accent2>
      <a:accent3>
        <a:srgbClr val="45CBE8"/>
      </a:accent3>
      <a:accent4>
        <a:srgbClr val="969FA7"/>
      </a:accent4>
      <a:accent5>
        <a:srgbClr val="A2C777"/>
      </a:accent5>
      <a:accent6>
        <a:srgbClr val="42955F"/>
      </a:accent6>
      <a:hlink>
        <a:srgbClr val="828282"/>
      </a:hlink>
      <a:folHlink>
        <a:srgbClr val="A5A5A5"/>
      </a:folHlink>
    </a:clrScheme>
    <a:fontScheme name="Dividend">
      <a:maj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Gill Sans MT" panose="020B0502020104020203"/>
        <a:ea typeface=""/>
        <a:cs typeface=""/>
        <a:font script="Grek" typeface="Corbel"/>
        <a:font script="Cyrl" typeface="Corbel"/>
        <a:font script="Jpan" typeface="HGｺﾞｼｯｸE"/>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Dividend">
      <a:fillStyleLst>
        <a:solidFill>
          <a:schemeClr val="phClr"/>
        </a:solidFill>
        <a:gradFill rotWithShape="1">
          <a:gsLst>
            <a:gs pos="0">
              <a:schemeClr val="phClr">
                <a:tint val="68000"/>
                <a:alpha val="90000"/>
                <a:lumMod val="100000"/>
              </a:schemeClr>
            </a:gs>
            <a:gs pos="100000">
              <a:schemeClr val="phClr">
                <a:tint val="90000"/>
                <a:lumMod val="95000"/>
              </a:schemeClr>
            </a:gs>
          </a:gsLst>
          <a:lin ang="5400000" scaled="1"/>
        </a:gradFill>
        <a:gradFill rotWithShape="1">
          <a:gsLst>
            <a:gs pos="0">
              <a:schemeClr val="phClr">
                <a:tint val="98000"/>
                <a:lumMod val="110000"/>
              </a:schemeClr>
            </a:gs>
            <a:gs pos="84000">
              <a:schemeClr val="phClr">
                <a:shade val="90000"/>
                <a:lumMod val="88000"/>
              </a:schemeClr>
            </a:gs>
          </a:gsLst>
          <a:lin ang="5400000" scaled="0"/>
        </a:gradFill>
      </a:fillStyleLst>
      <a:lnStyleLst>
        <a:ln w="12700" cap="rnd" cmpd="sng" algn="ctr">
          <a:solidFill>
            <a:schemeClr val="phClr">
              <a:lumMod val="90000"/>
            </a:schemeClr>
          </a:solidFill>
          <a:prstDash val="solid"/>
        </a:ln>
        <a:ln w="2222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55000"/>
              </a:srgbClr>
            </a:outerShdw>
          </a:effectLst>
        </a:effectStyle>
        <a:effectStyle>
          <a:effectLst>
            <a:outerShdw blurRad="88900" dist="38100" dir="5040000" rotWithShape="0">
              <a:srgbClr val="000000">
                <a:alpha val="60000"/>
              </a:srgbClr>
            </a:outerShdw>
          </a:effectLst>
          <a:scene3d>
            <a:camera prst="orthographicFront">
              <a:rot lat="0" lon="0" rev="0"/>
            </a:camera>
            <a:lightRig rig="threePt" dir="tl">
              <a:rot lat="0" lon="0" rev="1200000"/>
            </a:lightRig>
          </a:scene3d>
          <a:sp3d>
            <a:bevelT w="38100" h="50800"/>
          </a:sp3d>
        </a:effectStyle>
      </a:effectStyleLst>
      <a:bgFillStyleLst>
        <a:solidFill>
          <a:schemeClr val="phClr"/>
        </a:solidFill>
        <a:gradFill rotWithShape="1">
          <a:gsLst>
            <a:gs pos="0">
              <a:schemeClr val="phClr">
                <a:tint val="90000"/>
                <a:lumMod val="110000"/>
              </a:schemeClr>
            </a:gs>
            <a:gs pos="88000">
              <a:schemeClr val="phClr">
                <a:shade val="94000"/>
                <a:satMod val="110000"/>
                <a:lumMod val="88000"/>
              </a:schemeClr>
            </a:gs>
          </a:gsLst>
          <a:lin ang="5400000" scaled="0"/>
        </a:gradFill>
        <a:gradFill rotWithShape="1">
          <a:gsLst>
            <a:gs pos="0">
              <a:schemeClr val="phClr">
                <a:tint val="90000"/>
                <a:lumMod val="110000"/>
              </a:schemeClr>
            </a:gs>
            <a:gs pos="100000">
              <a:schemeClr val="phClr">
                <a:shade val="98000"/>
                <a:satMod val="110000"/>
                <a:lumMod val="8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Dividend" id="{9697A71B-4AB7-4A1A-BD5B-BB2D22835B57}" vid="{66F1C100-1D2B-4BEA-AD01-C4F230B3B96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241</TotalTime>
  <Words>2480</Words>
  <Application>Microsoft Office PowerPoint</Application>
  <PresentationFormat>Widescreen</PresentationFormat>
  <Paragraphs>236</Paragraphs>
  <Slides>42</Slides>
  <Notes>3</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42</vt:i4>
      </vt:variant>
    </vt:vector>
  </HeadingPairs>
  <TitlesOfParts>
    <vt:vector size="50" baseType="lpstr">
      <vt:lpstr>Arial</vt:lpstr>
      <vt:lpstr>Arial Rounded MT Bold</vt:lpstr>
      <vt:lpstr>Calibri</vt:lpstr>
      <vt:lpstr>Century Gothic</vt:lpstr>
      <vt:lpstr>Gill Sans MT</vt:lpstr>
      <vt:lpstr>Segoe UI</vt:lpstr>
      <vt:lpstr>Wingdings 2</vt:lpstr>
      <vt:lpstr>Dividend</vt:lpstr>
      <vt:lpstr>Class Worship and Reflections</vt:lpstr>
      <vt:lpstr>     Church of England Colours for Worship      </vt:lpstr>
      <vt:lpstr>   Classroom Worship     </vt:lpstr>
      <vt:lpstr>Classroom Worship   Introduction for Teachers   </vt:lpstr>
      <vt:lpstr>Classroom Worship   Possible music   </vt:lpstr>
      <vt:lpstr>     Gathering   these can be used at the beginning of each session       </vt:lpstr>
      <vt:lpstr>     Gathering   these can be used at the beginning of each session       </vt:lpstr>
      <vt:lpstr>   Sending  these can be used at the End of each session     </vt:lpstr>
      <vt:lpstr>   Sending  these can be used at the End of each session     </vt:lpstr>
      <vt:lpstr>The Last SUpper</vt:lpstr>
      <vt:lpstr>Classroom Worship   Reflection Space  The Last Supper  </vt:lpstr>
      <vt:lpstr>Monday</vt:lpstr>
      <vt:lpstr>PowerPoint Presentation</vt:lpstr>
      <vt:lpstr>PowerPoint Presentation</vt:lpstr>
      <vt:lpstr>PowerPoint Presentation</vt:lpstr>
      <vt:lpstr>Bible passage Matthew 26:17-30</vt:lpstr>
      <vt:lpstr>Bible passage Matthew 26:17-30</vt:lpstr>
      <vt:lpstr>Bible passage Matthew 26:17-30</vt:lpstr>
      <vt:lpstr>Responding </vt:lpstr>
      <vt:lpstr>PowerPoint Presentation</vt:lpstr>
      <vt:lpstr>Prayer</vt:lpstr>
      <vt:lpstr>Tuesday</vt:lpstr>
      <vt:lpstr>Bible passage Matthew 26:17-30</vt:lpstr>
      <vt:lpstr>Bible passage Matthew 26:17-30</vt:lpstr>
      <vt:lpstr>Responding </vt:lpstr>
      <vt:lpstr>Reflection question</vt:lpstr>
      <vt:lpstr>Prayer</vt:lpstr>
      <vt:lpstr>Wednesday</vt:lpstr>
      <vt:lpstr>Engage…</vt:lpstr>
      <vt:lpstr>PowerPoint Presentation</vt:lpstr>
      <vt:lpstr>PowerPoint Presentation</vt:lpstr>
      <vt:lpstr>PowerPoint Presentation</vt:lpstr>
      <vt:lpstr>PowerPoint Presentation</vt:lpstr>
      <vt:lpstr>Prompted to action - challenge</vt:lpstr>
      <vt:lpstr>Prompted to action –  Challenge</vt:lpstr>
      <vt:lpstr>Prompted to action challenge</vt:lpstr>
      <vt:lpstr>Prayer</vt:lpstr>
      <vt:lpstr>Thursday</vt:lpstr>
      <vt:lpstr>PowerPoint Presentation</vt:lpstr>
      <vt:lpstr>Friday</vt:lpstr>
      <vt:lpstr> </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Class Worship and Reflections</dc:title>
  <dc:creator>Vickie Longson</dc:creator>
  <cp:lastModifiedBy>Vickie Longson</cp:lastModifiedBy>
  <cp:revision>20</cp:revision>
  <dcterms:created xsi:type="dcterms:W3CDTF">2021-02-02T18:44:49Z</dcterms:created>
  <dcterms:modified xsi:type="dcterms:W3CDTF">2021-02-02T22:46:35Z</dcterms:modified>
</cp:coreProperties>
</file>