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4"/>
  </p:notesMasterIdLst>
  <p:sldIdLst>
    <p:sldId id="256" r:id="rId2"/>
    <p:sldId id="267" r:id="rId3"/>
    <p:sldId id="257" r:id="rId4"/>
    <p:sldId id="270" r:id="rId5"/>
    <p:sldId id="296" r:id="rId6"/>
    <p:sldId id="268" r:id="rId7"/>
    <p:sldId id="289" r:id="rId8"/>
    <p:sldId id="269" r:id="rId9"/>
    <p:sldId id="290" r:id="rId10"/>
    <p:sldId id="292" r:id="rId11"/>
    <p:sldId id="293" r:id="rId12"/>
    <p:sldId id="271" r:id="rId13"/>
    <p:sldId id="266" r:id="rId14"/>
    <p:sldId id="258" r:id="rId15"/>
    <p:sldId id="304" r:id="rId16"/>
    <p:sldId id="260" r:id="rId17"/>
    <p:sldId id="306" r:id="rId18"/>
    <p:sldId id="308" r:id="rId19"/>
    <p:sldId id="297" r:id="rId20"/>
    <p:sldId id="276" r:id="rId21"/>
    <p:sldId id="272" r:id="rId22"/>
    <p:sldId id="305" r:id="rId23"/>
    <p:sldId id="298" r:id="rId24"/>
    <p:sldId id="262" r:id="rId25"/>
    <p:sldId id="307" r:id="rId26"/>
    <p:sldId id="309" r:id="rId27"/>
    <p:sldId id="302" r:id="rId28"/>
    <p:sldId id="279" r:id="rId29"/>
    <p:sldId id="273" r:id="rId30"/>
    <p:sldId id="286" r:id="rId31"/>
    <p:sldId id="310" r:id="rId32"/>
    <p:sldId id="311" r:id="rId33"/>
    <p:sldId id="313" r:id="rId34"/>
    <p:sldId id="312" r:id="rId35"/>
    <p:sldId id="316" r:id="rId36"/>
    <p:sldId id="317" r:id="rId37"/>
    <p:sldId id="282" r:id="rId38"/>
    <p:sldId id="274" r:id="rId39"/>
    <p:sldId id="283" r:id="rId40"/>
    <p:sldId id="275" r:id="rId41"/>
    <p:sldId id="284" r:id="rId42"/>
    <p:sldId id="28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4E4"/>
    <a:srgbClr val="DAE9F1"/>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30/01/2021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360802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2434030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3851128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4020238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34</a:t>
            </a:fld>
            <a:endParaRPr lang="en-GB"/>
          </a:p>
        </p:txBody>
      </p:sp>
    </p:spTree>
    <p:extLst>
      <p:ext uri="{BB962C8B-B14F-4D97-AF65-F5344CB8AC3E}">
        <p14:creationId xmlns:p14="http://schemas.microsoft.com/office/powerpoint/2010/main" val="2849041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8xHr8krAII" TargetMode="External"/><Relationship Id="rId5" Type="http://schemas.openxmlformats.org/officeDocument/2006/relationships/hyperlink" Target="https://www.youtube.com/watch?v=PnWKehsOXu8"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biblegateway.com/passage/?search=John%2012:1-8&amp;version=CEV#fen-CEV-24519a" TargetMode="Externa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biblegateway.com/passage/?search=John%2012:1-8&amp;version=CEV#fen-CEV-24519a" TargetMode="Externa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hyperlink" Target="https://www.biblegateway.com/passage/?search=John%2012:1-8&amp;version=CEV#fen-CEV-24520b"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ldbe.co.uk/about/guidance-%20resources/worship-and-meditation/"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hyperlink" Target="https://www.engageworship.org/ideas/pure-nard-poem" TargetMode="External"/><Relationship Id="rId4" Type="http://schemas.openxmlformats.org/officeDocument/2006/relationships/hyperlink" Target="https://www.engageworship.org/ideas/marys-gift-dramatic-reading"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7" name="Picture 6">
            <a:extLst>
              <a:ext uri="{FF2B5EF4-FFF2-40B4-BE49-F238E27FC236}">
                <a16:creationId xmlns:a16="http://schemas.microsoft.com/office/drawing/2014/main" id="{575F1F65-C336-4B5D-BA5B-9A8FED98F7E3}"/>
              </a:ext>
            </a:extLst>
          </p:cNvPr>
          <p:cNvPicPr>
            <a:picLocks noChangeAspect="1"/>
          </p:cNvPicPr>
          <p:nvPr/>
        </p:nvPicPr>
        <p:blipFill>
          <a:blip r:embed="rId3"/>
          <a:stretch>
            <a:fillRect/>
          </a:stretch>
        </p:blipFill>
        <p:spPr>
          <a:xfrm>
            <a:off x="604694" y="3252606"/>
            <a:ext cx="5791952" cy="3026295"/>
          </a:xfrm>
          <a:prstGeom prst="rect">
            <a:avLst/>
          </a:prstGeom>
        </p:spPr>
      </p:pic>
      <p:sp>
        <p:nvSpPr>
          <p:cNvPr id="8" name="TextBox 7">
            <a:extLst>
              <a:ext uri="{FF2B5EF4-FFF2-40B4-BE49-F238E27FC236}">
                <a16:creationId xmlns:a16="http://schemas.microsoft.com/office/drawing/2014/main" id="{A286BC2C-A86C-42AB-B6FA-086A1D234989}"/>
              </a:ext>
            </a:extLst>
          </p:cNvPr>
          <p:cNvSpPr txBox="1"/>
          <p:nvPr/>
        </p:nvSpPr>
        <p:spPr>
          <a:xfrm>
            <a:off x="517834" y="874222"/>
            <a:ext cx="5878812" cy="1754326"/>
          </a:xfrm>
          <a:prstGeom prst="rect">
            <a:avLst/>
          </a:prstGeom>
          <a:solidFill>
            <a:schemeClr val="tx2">
              <a:lumMod val="20000"/>
              <a:lumOff val="80000"/>
            </a:schemeClr>
          </a:solidFill>
        </p:spPr>
        <p:txBody>
          <a:bodyPr wrap="square" rtlCol="0">
            <a:spAutoFit/>
          </a:bodyPr>
          <a:lstStyle/>
          <a:p>
            <a:pPr algn="ctr"/>
            <a:r>
              <a:rPr lang="en-GB" sz="5400" b="1" dirty="0">
                <a:solidFill>
                  <a:srgbClr val="002060"/>
                </a:solidFill>
                <a:latin typeface="Century Gothic" panose="020B0502020202020204" pitchFamily="34" charset="0"/>
              </a:rPr>
              <a:t>Holy Week</a:t>
            </a:r>
          </a:p>
          <a:p>
            <a:pPr algn="ctr"/>
            <a:r>
              <a:rPr lang="en-GB" sz="5400" b="1" dirty="0">
                <a:solidFill>
                  <a:srgbClr val="002060"/>
                </a:solidFill>
                <a:latin typeface="Century Gothic" panose="020B0502020202020204" pitchFamily="34" charset="0"/>
              </a:rPr>
              <a:t>Jesus’ Anointing</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
        <p:nvSpPr>
          <p:cNvPr id="11" name="Content Placeholder 4">
            <a:extLst>
              <a:ext uri="{FF2B5EF4-FFF2-40B4-BE49-F238E27FC236}">
                <a16:creationId xmlns:a16="http://schemas.microsoft.com/office/drawing/2014/main" id="{C828DC01-6BDD-4FBE-A235-8D4864A8D4CA}"/>
              </a:ext>
            </a:extLst>
          </p:cNvPr>
          <p:cNvSpPr txBox="1">
            <a:spLocks/>
          </p:cNvSpPr>
          <p:nvPr/>
        </p:nvSpPr>
        <p:spPr>
          <a:xfrm>
            <a:off x="6755769" y="1033390"/>
            <a:ext cx="4855037" cy="4825409"/>
          </a:xfrm>
          <a:prstGeom prst="rect">
            <a:avLst/>
          </a:prstGeom>
          <a:solidFill>
            <a:schemeClr val="bg2"/>
          </a:solidFill>
          <a:ln w="57150">
            <a:noFill/>
          </a:ln>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nSpc>
                <a:spcPct val="90000"/>
              </a:lnSpc>
              <a:buFont typeface="Wingdings 2" panose="05020102010507070707" pitchFamily="18" charset="2"/>
              <a:buNone/>
            </a:pPr>
            <a:r>
              <a:rPr lang="en-GB" sz="1700" b="1">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Font typeface="Wingdings 2" panose="05020102010507070707" pitchFamily="18" charset="2"/>
              <a:buNone/>
            </a:pPr>
            <a:r>
              <a:rPr lang="en-GB" sz="170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Font typeface="Wingdings 2" panose="05020102010507070707" pitchFamily="18" charset="2"/>
              <a:buNone/>
            </a:pPr>
            <a:r>
              <a:rPr lang="en-GB" sz="1700" b="1">
                <a:solidFill>
                  <a:schemeClr val="accent2">
                    <a:lumMod val="50000"/>
                  </a:schemeClr>
                </a:solidFill>
                <a:latin typeface="Century Gothic" panose="020B0502020202020204" pitchFamily="34" charset="0"/>
                <a:cs typeface="Segoe UI" panose="020B0502040204020203" pitchFamily="34" charset="0"/>
              </a:rPr>
              <a:t>EASTER</a:t>
            </a:r>
            <a:r>
              <a:rPr lang="en-GB" sz="1700">
                <a:solidFill>
                  <a:schemeClr val="accent2">
                    <a:lumMod val="50000"/>
                  </a:schemeClr>
                </a:solidFill>
                <a:latin typeface="Century Gothic" panose="020B0502020202020204" pitchFamily="34" charset="0"/>
                <a:cs typeface="Segoe UI" panose="020B0502040204020203" pitchFamily="34" charset="0"/>
              </a:rPr>
              <a:t>:</a:t>
            </a:r>
          </a:p>
          <a:p>
            <a:r>
              <a:rPr lang="en-GB">
                <a:solidFill>
                  <a:srgbClr val="002060"/>
                </a:solidFill>
                <a:latin typeface="Century Gothic" panose="020B0502020202020204" pitchFamily="34" charset="0"/>
              </a:rPr>
              <a:t>Palm Sunday </a:t>
            </a:r>
            <a:endParaRPr lang="en-GB" sz="1600">
              <a:solidFill>
                <a:srgbClr val="002060"/>
              </a:solidFill>
              <a:latin typeface="Century Gothic" panose="020B0502020202020204" pitchFamily="34" charset="0"/>
            </a:endParaRPr>
          </a:p>
          <a:p>
            <a:r>
              <a:rPr lang="en-GB">
                <a:solidFill>
                  <a:srgbClr val="002060"/>
                </a:solidFill>
                <a:latin typeface="Century Gothic" panose="020B0502020202020204" pitchFamily="34" charset="0"/>
              </a:rPr>
              <a:t>Clearing of the Temple </a:t>
            </a:r>
          </a:p>
          <a:p>
            <a:r>
              <a:rPr lang="en-GB">
                <a:solidFill>
                  <a:srgbClr val="002060"/>
                </a:solidFill>
                <a:latin typeface="Century Gothic" panose="020B0502020202020204" pitchFamily="34" charset="0"/>
              </a:rPr>
              <a:t>Anointing </a:t>
            </a:r>
          </a:p>
          <a:p>
            <a:r>
              <a:rPr lang="en-GB">
                <a:solidFill>
                  <a:srgbClr val="002060"/>
                </a:solidFill>
                <a:latin typeface="Century Gothic" panose="020B0502020202020204" pitchFamily="34" charset="0"/>
              </a:rPr>
              <a:t>Last Supper </a:t>
            </a:r>
          </a:p>
          <a:p>
            <a:r>
              <a:rPr lang="en-GB">
                <a:solidFill>
                  <a:srgbClr val="002060"/>
                </a:solidFill>
                <a:latin typeface="Century Gothic" panose="020B0502020202020204" pitchFamily="34" charset="0"/>
              </a:rPr>
              <a:t>Crucifixion </a:t>
            </a:r>
          </a:p>
          <a:p>
            <a:r>
              <a:rPr lang="en-GB">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718BC2A-0FF8-4BE6-8C4C-6116C5361FDE}"/>
              </a:ext>
            </a:extLst>
          </p:cNvPr>
          <p:cNvSpPr txBox="1"/>
          <p:nvPr/>
        </p:nvSpPr>
        <p:spPr>
          <a:xfrm>
            <a:off x="5155905" y="1392341"/>
            <a:ext cx="6097712" cy="3517181"/>
          </a:xfrm>
          <a:prstGeom prst="rect">
            <a:avLst/>
          </a:prstGeom>
          <a:noFill/>
        </p:spPr>
        <p:txBody>
          <a:bodyPr wrap="square">
            <a:spAutoFit/>
          </a:bodyPr>
          <a:lstStyle/>
          <a:p>
            <a:r>
              <a:rPr lang="en-GB" sz="2000" b="1" dirty="0">
                <a:solidFill>
                  <a:srgbClr val="002060"/>
                </a:solidFill>
                <a:latin typeface="Century Gothic" panose="020B0502020202020204" pitchFamily="34" charset="0"/>
              </a:rPr>
              <a:t>Light of the World</a:t>
            </a:r>
          </a:p>
          <a:p>
            <a:r>
              <a:rPr lang="en-US" sz="18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r>
              <a:rPr lang="en-US" sz="2000" b="1" dirty="0">
                <a:solidFill>
                  <a:srgbClr val="002060"/>
                </a:solidFill>
                <a:latin typeface="Century Gothic" panose="020B0502020202020204" pitchFamily="34" charset="0"/>
              </a:rPr>
              <a:t>10,000 Reasons</a:t>
            </a:r>
          </a:p>
          <a:p>
            <a:r>
              <a:rPr lang="en-US" sz="18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pPr>
              <a:lnSpc>
                <a:spcPct val="115000"/>
              </a:lnSpc>
              <a:spcAft>
                <a:spcPts val="1000"/>
              </a:spcAft>
            </a:pPr>
            <a:r>
              <a:rPr lang="en-US" sz="2000" b="1" dirty="0">
                <a:solidFill>
                  <a:srgbClr val="002060"/>
                </a:solidFill>
                <a:latin typeface="Century Gothic" panose="020B0502020202020204" pitchFamily="34" charset="0"/>
              </a:rPr>
              <a:t>Blessed be the Name of the Lord</a:t>
            </a: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https://www.youtube.com/watch?v=PnWKehsOXu8</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b="1" dirty="0">
                <a:solidFill>
                  <a:srgbClr val="002060"/>
                </a:solidFill>
                <a:latin typeface="Century Gothic" panose="020B0502020202020204" pitchFamily="34" charset="0"/>
              </a:rPr>
              <a:t>Hosanna in the Highest</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https://www.youtube.com/watch?v=p8xHr8krAII</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C08406-E2C0-4490-B845-91B41CBAE545}"/>
              </a:ext>
            </a:extLst>
          </p:cNvPr>
          <p:cNvPicPr>
            <a:picLocks noChangeAspect="1"/>
          </p:cNvPicPr>
          <p:nvPr/>
        </p:nvPicPr>
        <p:blipFill rotWithShape="1">
          <a:blip r:embed="rId2"/>
          <a:srcRect l="933"/>
          <a:stretch/>
        </p:blipFill>
        <p:spPr>
          <a:xfrm>
            <a:off x="446534" y="723899"/>
            <a:ext cx="7498616" cy="5676901"/>
          </a:xfrm>
          <a:prstGeom prst="rect">
            <a:avLst/>
          </a:prstGeom>
        </p:spPr>
      </p:pic>
      <p:sp>
        <p:nvSpPr>
          <p:cNvPr id="106" name="Rectangle 105">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dirty="0">
                <a:solidFill>
                  <a:srgbClr val="FFFFFF"/>
                </a:solidFill>
                <a:latin typeface="Century Gothic" panose="020B0502020202020204" pitchFamily="34" charset="0"/>
              </a:rPr>
              <a:t>Jesus is Anointed</a:t>
            </a:r>
          </a:p>
        </p:txBody>
      </p:sp>
      <p:grpSp>
        <p:nvGrpSpPr>
          <p:cNvPr id="108" name="Group 107">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09" name="Rectangle 108">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0" name="Rectangle 109">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1" name="Rectangle 110">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 name="Rectangle 19">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18" name="Title 2">
            <a:extLst>
              <a:ext uri="{FF2B5EF4-FFF2-40B4-BE49-F238E27FC236}">
                <a16:creationId xmlns:a16="http://schemas.microsoft.com/office/drawing/2014/main" id="{62F65B8F-8F8C-434C-A205-7AFCEACE80F9}"/>
              </a:ext>
            </a:extLst>
          </p:cNvPr>
          <p:cNvSpPr>
            <a:spLocks noGrp="1"/>
          </p:cNvSpPr>
          <p:nvPr>
            <p:ph type="title"/>
          </p:nvPr>
        </p:nvSpPr>
        <p:spPr>
          <a:xfrm>
            <a:off x="585627" y="885990"/>
            <a:ext cx="3355302" cy="2619209"/>
          </a:xfrm>
        </p:spPr>
        <p:txBody>
          <a:bodyPr vert="horz" lIns="91440" tIns="45720" rIns="91440" bIns="45720" rtlCol="0" anchor="b">
            <a:normAutofit/>
          </a:bodyPr>
          <a:lstStyle/>
          <a:p>
            <a:pPr algn="ctr">
              <a:lnSpc>
                <a:spcPct val="90000"/>
              </a:lnSpc>
            </a:pPr>
            <a:r>
              <a:rPr lang="en-US" sz="2400" dirty="0">
                <a:solidFill>
                  <a:srgbClr val="FFFFFF"/>
                </a:solidFill>
                <a:latin typeface="Century Gothic" panose="020B0502020202020204" pitchFamily="34" charset="0"/>
              </a:rPr>
              <a:t>Classroom Worship </a:t>
            </a:r>
            <a:br>
              <a:rPr lang="en-US" sz="2400" dirty="0">
                <a:solidFill>
                  <a:srgbClr val="FFFFFF"/>
                </a:solidFill>
                <a:latin typeface="Century Gothic" panose="020B0502020202020204" pitchFamily="34" charset="0"/>
              </a:rPr>
            </a:br>
            <a:r>
              <a:rPr lang="en-US" sz="2400" dirty="0">
                <a:solidFill>
                  <a:srgbClr val="FFFFFF"/>
                </a:solidFill>
                <a:latin typeface="Century Gothic" panose="020B0502020202020204" pitchFamily="34" charset="0"/>
              </a:rPr>
              <a:t>Reflection Space</a:t>
            </a:r>
            <a:br>
              <a:rPr lang="en-US" sz="2400" dirty="0">
                <a:solidFill>
                  <a:srgbClr val="FFFFFF"/>
                </a:solidFill>
                <a:latin typeface="Century Gothic" panose="020B0502020202020204" pitchFamily="34" charset="0"/>
              </a:rPr>
            </a:br>
            <a:br>
              <a:rPr lang="en-US" sz="2400" dirty="0">
                <a:solidFill>
                  <a:srgbClr val="FFFFFF"/>
                </a:solidFill>
                <a:latin typeface="Century Gothic" panose="020B0502020202020204" pitchFamily="34" charset="0"/>
              </a:rPr>
            </a:br>
            <a:br>
              <a:rPr lang="en-US" sz="2400" dirty="0">
                <a:solidFill>
                  <a:srgbClr val="FFFFFF"/>
                </a:solidFill>
                <a:latin typeface="Century Gothic" panose="020B0502020202020204" pitchFamily="34" charset="0"/>
              </a:rPr>
            </a:br>
            <a:r>
              <a:rPr lang="en-US" sz="2400" dirty="0">
                <a:solidFill>
                  <a:srgbClr val="FFFFFF"/>
                </a:solidFill>
                <a:latin typeface="Century Gothic" panose="020B0502020202020204" pitchFamily="34" charset="0"/>
              </a:rPr>
              <a:t>Jesus is anointed</a:t>
            </a:r>
            <a:br>
              <a:rPr lang="en-US" sz="2000" dirty="0">
                <a:solidFill>
                  <a:srgbClr val="FFFFFF"/>
                </a:solidFill>
                <a:latin typeface="Century Gothic" panose="020B0502020202020204" pitchFamily="34" charset="0"/>
              </a:rPr>
            </a:br>
            <a:endParaRPr lang="en-US" sz="2000" dirty="0">
              <a:solidFill>
                <a:srgbClr val="FFFFFF"/>
              </a:solidFill>
              <a:latin typeface="Century Gothic" panose="020B0502020202020204" pitchFamily="34" charset="0"/>
            </a:endParaRPr>
          </a:p>
        </p:txBody>
      </p:sp>
      <p:grpSp>
        <p:nvGrpSpPr>
          <p:cNvPr id="4" name="Group 3">
            <a:extLst>
              <a:ext uri="{FF2B5EF4-FFF2-40B4-BE49-F238E27FC236}">
                <a16:creationId xmlns:a16="http://schemas.microsoft.com/office/drawing/2014/main" id="{06C52745-1B26-4D28-A17C-B9D0919B1F6C}"/>
              </a:ext>
            </a:extLst>
          </p:cNvPr>
          <p:cNvGrpSpPr/>
          <p:nvPr/>
        </p:nvGrpSpPr>
        <p:grpSpPr>
          <a:xfrm>
            <a:off x="9439357" y="581412"/>
            <a:ext cx="2314575" cy="5473118"/>
            <a:chOff x="9439357" y="919214"/>
            <a:chExt cx="2314575" cy="5473118"/>
          </a:xfrm>
        </p:grpSpPr>
        <p:pic>
          <p:nvPicPr>
            <p:cNvPr id="2" name="Picture 1">
              <a:extLst>
                <a:ext uri="{FF2B5EF4-FFF2-40B4-BE49-F238E27FC236}">
                  <a16:creationId xmlns:a16="http://schemas.microsoft.com/office/drawing/2014/main" id="{41152FD0-7A0F-4AFC-B3F5-55B70BD96ABF}"/>
                </a:ext>
              </a:extLst>
            </p:cNvPr>
            <p:cNvPicPr>
              <a:picLocks noChangeAspect="1"/>
            </p:cNvPicPr>
            <p:nvPr/>
          </p:nvPicPr>
          <p:blipFill>
            <a:blip r:embed="rId2"/>
            <a:stretch>
              <a:fillRect/>
            </a:stretch>
          </p:blipFill>
          <p:spPr>
            <a:xfrm>
              <a:off x="9439357" y="3306232"/>
              <a:ext cx="2314575" cy="3086100"/>
            </a:xfrm>
            <a:prstGeom prst="rect">
              <a:avLst/>
            </a:prstGeom>
            <a:ln w="19050">
              <a:solidFill>
                <a:schemeClr val="accent1"/>
              </a:solidFill>
            </a:ln>
          </p:spPr>
        </p:pic>
        <p:pic>
          <p:nvPicPr>
            <p:cNvPr id="1026" name="Picture 2">
              <a:extLst>
                <a:ext uri="{FF2B5EF4-FFF2-40B4-BE49-F238E27FC236}">
                  <a16:creationId xmlns:a16="http://schemas.microsoft.com/office/drawing/2014/main" id="{73F6B788-7522-4202-B776-7BDC005374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9357" y="919214"/>
              <a:ext cx="2314575" cy="3086100"/>
            </a:xfrm>
            <a:prstGeom prst="rect">
              <a:avLst/>
            </a:prstGeom>
            <a:noFill/>
            <a:ln w="19050">
              <a:solidFill>
                <a:schemeClr val="accent1"/>
              </a:solidFill>
            </a:ln>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2DE51654-E93E-47C6-969B-A4F4F1B2F5AB}"/>
              </a:ext>
            </a:extLst>
          </p:cNvPr>
          <p:cNvSpPr txBox="1"/>
          <p:nvPr/>
        </p:nvSpPr>
        <p:spPr>
          <a:xfrm>
            <a:off x="4287761" y="457200"/>
            <a:ext cx="4960212" cy="6186309"/>
          </a:xfrm>
          <a:prstGeom prst="rect">
            <a:avLst/>
          </a:prstGeom>
          <a:noFill/>
        </p:spPr>
        <p:txBody>
          <a:bodyPr wrap="square">
            <a:spAutoFit/>
          </a:bodyPr>
          <a:lstStyle/>
          <a:p>
            <a:pPr algn="ctr"/>
            <a:r>
              <a:rPr lang="en-GB" b="1" dirty="0">
                <a:solidFill>
                  <a:srgbClr val="330066"/>
                </a:solidFill>
                <a:latin typeface="Century Gothic" panose="020B0502020202020204" pitchFamily="34" charset="0"/>
              </a:rPr>
              <a:t>Fragrant Offerings</a:t>
            </a:r>
          </a:p>
          <a:p>
            <a:pPr algn="ctr"/>
            <a:r>
              <a:rPr lang="en-GB" b="1" i="0" dirty="0">
                <a:solidFill>
                  <a:srgbClr val="330066"/>
                </a:solidFill>
                <a:effectLst/>
                <a:latin typeface="Century Gothic" panose="020B0502020202020204" pitchFamily="34" charset="0"/>
              </a:rPr>
              <a:t> </a:t>
            </a:r>
          </a:p>
          <a:p>
            <a:r>
              <a:rPr lang="en-GB" b="1" i="0" dirty="0">
                <a:solidFill>
                  <a:srgbClr val="330066"/>
                </a:solidFill>
                <a:effectLst/>
                <a:latin typeface="Century Gothic" panose="020B0502020202020204" pitchFamily="34" charset="0"/>
              </a:rPr>
              <a:t>Equipment:</a:t>
            </a:r>
            <a:endParaRPr lang="en-GB" b="0" i="0" dirty="0">
              <a:solidFill>
                <a:srgbClr val="330066"/>
              </a:solidFill>
              <a:effectLst/>
              <a:latin typeface="Century Gothic" panose="020B0502020202020204" pitchFamily="34" charset="0"/>
            </a:endParaRPr>
          </a:p>
          <a:p>
            <a:pPr marL="285750" indent="-285750" algn="l">
              <a:buFont typeface="Arial" panose="020B0604020202020204" pitchFamily="34" charset="0"/>
              <a:buChar char="•"/>
            </a:pPr>
            <a:r>
              <a:rPr lang="en-GB" b="0" i="0" dirty="0">
                <a:solidFill>
                  <a:srgbClr val="000000"/>
                </a:solidFill>
                <a:effectLst/>
                <a:latin typeface="Century Gothic" panose="020B0502020202020204" pitchFamily="34" charset="0"/>
              </a:rPr>
              <a:t>A collection of small boxes containing cotton wool with a variety of scents - lavender, rosemary, myrrh, frankincense - for people to smell.</a:t>
            </a:r>
          </a:p>
          <a:p>
            <a:pPr marL="285750" indent="-285750" algn="l">
              <a:buFont typeface="Arial" panose="020B0604020202020204" pitchFamily="34" charset="0"/>
              <a:buChar char="•"/>
            </a:pPr>
            <a:r>
              <a:rPr lang="en-GB" dirty="0">
                <a:solidFill>
                  <a:srgbClr val="000000"/>
                </a:solidFill>
                <a:latin typeface="Century Gothic" panose="020B0502020202020204" pitchFamily="34" charset="0"/>
              </a:rPr>
              <a:t>Rose petals (real or fake)</a:t>
            </a:r>
          </a:p>
          <a:p>
            <a:pPr marL="285750" indent="-285750" algn="l">
              <a:buFont typeface="Arial" panose="020B0604020202020204" pitchFamily="34" charset="0"/>
              <a:buChar char="•"/>
            </a:pPr>
            <a:r>
              <a:rPr lang="en-GB" dirty="0">
                <a:solidFill>
                  <a:srgbClr val="000000"/>
                </a:solidFill>
                <a:latin typeface="Century Gothic" panose="020B0502020202020204" pitchFamily="34" charset="0"/>
              </a:rPr>
              <a:t>Jar or bowl</a:t>
            </a:r>
          </a:p>
          <a:p>
            <a:pPr marL="285750" indent="-285750" algn="l">
              <a:buFont typeface="Arial" panose="020B0604020202020204" pitchFamily="34" charset="0"/>
              <a:buChar char="•"/>
            </a:pPr>
            <a:endParaRPr lang="en-GB" b="1" i="0" dirty="0">
              <a:solidFill>
                <a:srgbClr val="000000"/>
              </a:solidFill>
              <a:effectLst/>
              <a:latin typeface="Century Gothic" panose="020B0502020202020204" pitchFamily="34" charset="0"/>
            </a:endParaRPr>
          </a:p>
          <a:p>
            <a:pPr algn="l"/>
            <a:r>
              <a:rPr lang="en-GB" b="1" dirty="0">
                <a:solidFill>
                  <a:srgbClr val="330066"/>
                </a:solidFill>
                <a:latin typeface="Century Gothic" panose="020B0502020202020204" pitchFamily="34" charset="0"/>
              </a:rPr>
              <a:t>Suggested instructions</a:t>
            </a:r>
            <a:r>
              <a:rPr lang="en-GB" b="1" i="0" dirty="0">
                <a:solidFill>
                  <a:srgbClr val="330066"/>
                </a:solidFill>
                <a:effectLst/>
                <a:latin typeface="Century Gothic" panose="020B0502020202020204" pitchFamily="34" charset="0"/>
              </a:rPr>
              <a:t>:</a:t>
            </a:r>
            <a:endParaRPr lang="en-GB" b="0" i="0" dirty="0">
              <a:solidFill>
                <a:srgbClr val="330066"/>
              </a:solidFill>
              <a:effectLst/>
              <a:latin typeface="Century Gothic" panose="020B0502020202020204" pitchFamily="34" charset="0"/>
            </a:endParaRPr>
          </a:p>
          <a:p>
            <a:r>
              <a:rPr lang="en-GB" dirty="0">
                <a:latin typeface="Century Gothic" panose="020B0502020202020204" pitchFamily="34" charset="0"/>
              </a:rPr>
              <a:t>Different smells often remind us of different people, places or memories. As you take in the different fragrances, think of a memory or a person who you’re reminded of. You might want to say a prayer for them.</a:t>
            </a:r>
          </a:p>
          <a:p>
            <a:endParaRPr lang="en-GB" dirty="0">
              <a:latin typeface="Century Gothic" panose="020B0502020202020204" pitchFamily="34" charset="0"/>
            </a:endParaRPr>
          </a:p>
          <a:p>
            <a:r>
              <a:rPr lang="en-GB" dirty="0">
                <a:latin typeface="Century Gothic" panose="020B0502020202020204" pitchFamily="34" charset="0"/>
              </a:rPr>
              <a:t> </a:t>
            </a:r>
          </a:p>
          <a:p>
            <a:r>
              <a:rPr lang="en-GB" b="0" i="1" dirty="0">
                <a:solidFill>
                  <a:srgbClr val="000000"/>
                </a:solidFill>
                <a:effectLst/>
                <a:latin typeface="Century Gothic" panose="020B0502020202020204" pitchFamily="34" charset="0"/>
              </a:rPr>
              <a:t>What do I have to offer Jesus? </a:t>
            </a:r>
          </a:p>
          <a:p>
            <a:r>
              <a:rPr lang="en-GB" dirty="0">
                <a:solidFill>
                  <a:srgbClr val="000000"/>
                </a:solidFill>
                <a:latin typeface="Century Gothic" panose="020B0502020202020204" pitchFamily="34" charset="0"/>
              </a:rPr>
              <a:t>T</a:t>
            </a:r>
            <a:r>
              <a:rPr lang="en-GB" b="0" i="0" dirty="0">
                <a:solidFill>
                  <a:srgbClr val="000000"/>
                </a:solidFill>
                <a:effectLst/>
                <a:latin typeface="Century Gothic" panose="020B0502020202020204" pitchFamily="34" charset="0"/>
              </a:rPr>
              <a:t>hink about your own gifts and place a rose petal in the jar as a symbol of your offering.</a:t>
            </a:r>
            <a:endParaRPr lang="en-GB" dirty="0">
              <a:latin typeface="Century Gothic" panose="020B0502020202020204" pitchFamily="34" charset="0"/>
            </a:endParaRPr>
          </a:p>
        </p:txBody>
      </p:sp>
      <p:pic>
        <p:nvPicPr>
          <p:cNvPr id="13" name="Picture 12">
            <a:extLst>
              <a:ext uri="{FF2B5EF4-FFF2-40B4-BE49-F238E27FC236}">
                <a16:creationId xmlns:a16="http://schemas.microsoft.com/office/drawing/2014/main" id="{209EBA05-A58F-4679-BC4D-9F952E641C29}"/>
              </a:ext>
            </a:extLst>
          </p:cNvPr>
          <p:cNvPicPr>
            <a:picLocks noChangeAspect="1"/>
          </p:cNvPicPr>
          <p:nvPr/>
        </p:nvPicPr>
        <p:blipFill>
          <a:blip r:embed="rId4"/>
          <a:stretch>
            <a:fillRect/>
          </a:stretch>
        </p:blipFill>
        <p:spPr>
          <a:xfrm>
            <a:off x="743462" y="3882735"/>
            <a:ext cx="3039632" cy="2089275"/>
          </a:xfrm>
          <a:prstGeom prst="rect">
            <a:avLst/>
          </a:prstGeom>
        </p:spPr>
      </p:pic>
    </p:spTree>
    <p:extLst>
      <p:ext uri="{BB962C8B-B14F-4D97-AF65-F5344CB8AC3E}">
        <p14:creationId xmlns:p14="http://schemas.microsoft.com/office/powerpoint/2010/main" val="2729127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4" name="Picture 3">
            <a:extLst>
              <a:ext uri="{FF2B5EF4-FFF2-40B4-BE49-F238E27FC236}">
                <a16:creationId xmlns:a16="http://schemas.microsoft.com/office/drawing/2014/main" id="{3B944CD8-F7BD-4AA1-A016-23A273D89183}"/>
              </a:ext>
            </a:extLst>
          </p:cNvPr>
          <p:cNvPicPr>
            <a:picLocks noChangeAspect="1"/>
          </p:cNvPicPr>
          <p:nvPr/>
        </p:nvPicPr>
        <p:blipFill>
          <a:blip r:embed="rId4"/>
          <a:stretch>
            <a:fillRect/>
          </a:stretch>
        </p:blipFill>
        <p:spPr>
          <a:xfrm>
            <a:off x="3587621" y="660431"/>
            <a:ext cx="5016758" cy="5016758"/>
          </a:xfrm>
          <a:prstGeom prst="rect">
            <a:avLst/>
          </a:prstGeom>
        </p:spPr>
      </p:pic>
      <p:sp>
        <p:nvSpPr>
          <p:cNvPr id="5" name="TextBox 4">
            <a:extLst>
              <a:ext uri="{FF2B5EF4-FFF2-40B4-BE49-F238E27FC236}">
                <a16:creationId xmlns:a16="http://schemas.microsoft.com/office/drawing/2014/main" id="{09534F43-4828-461A-9908-5D5F75839245}"/>
              </a:ext>
            </a:extLst>
          </p:cNvPr>
          <p:cNvSpPr txBox="1"/>
          <p:nvPr/>
        </p:nvSpPr>
        <p:spPr>
          <a:xfrm>
            <a:off x="8901113" y="5248781"/>
            <a:ext cx="2024653" cy="369332"/>
          </a:xfrm>
          <a:prstGeom prst="rect">
            <a:avLst/>
          </a:prstGeom>
          <a:noFill/>
        </p:spPr>
        <p:txBody>
          <a:bodyPr wrap="square" rtlCol="0">
            <a:spAutoFit/>
          </a:bodyPr>
          <a:lstStyle/>
          <a:p>
            <a:pPr algn="ctr"/>
            <a:r>
              <a:rPr lang="en-GB" dirty="0"/>
              <a:t>By James Lee</a:t>
            </a:r>
          </a:p>
        </p:txBody>
      </p:sp>
    </p:spTree>
    <p:extLst>
      <p:ext uri="{BB962C8B-B14F-4D97-AF65-F5344CB8AC3E}">
        <p14:creationId xmlns:p14="http://schemas.microsoft.com/office/powerpoint/2010/main" val="427217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solidFill>
                  <a:schemeClr val="accent1">
                    <a:lumMod val="50000"/>
                  </a:schemeClr>
                </a:solidFill>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solidFill>
                  <a:schemeClr val="accent1">
                    <a:lumMod val="50000"/>
                  </a:schemeClr>
                </a:solidFill>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solidFill>
                  <a:schemeClr val="accent1">
                    <a:lumMod val="50000"/>
                  </a:schemeClr>
                </a:solidFill>
                <a:latin typeface="Century Gothic" panose="020B0502020202020204" pitchFamily="34" charset="0"/>
              </a:rPr>
              <a:t>What questions do you have about this picture?</a:t>
            </a:r>
          </a:p>
          <a:p>
            <a:pPr algn="ctr"/>
            <a:endParaRPr lang="en-GB" sz="2800" b="1" dirty="0">
              <a:solidFill>
                <a:schemeClr val="accent1">
                  <a:lumMod val="50000"/>
                </a:schemeClr>
              </a:solidFill>
              <a:latin typeface="Century Gothic" panose="020B0502020202020204" pitchFamily="34" charset="0"/>
            </a:endParaRPr>
          </a:p>
          <a:p>
            <a:pPr algn="ctr"/>
            <a:r>
              <a:rPr lang="en-GB" sz="2800" dirty="0">
                <a:solidFill>
                  <a:schemeClr val="accent1">
                    <a:lumMod val="50000"/>
                  </a:schemeClr>
                </a:solidFill>
                <a:latin typeface="Century Gothic" panose="020B0502020202020204" pitchFamily="34" charset="0"/>
                <a:cs typeface="Segoe UI" panose="020B0502040204020203" pitchFamily="34" charset="0"/>
              </a:rPr>
              <a:t>Come up with three questions.</a:t>
            </a:r>
          </a:p>
          <a:p>
            <a:pPr algn="ctr"/>
            <a:endParaRPr lang="en-GB" dirty="0"/>
          </a:p>
        </p:txBody>
      </p:sp>
      <p:sp>
        <p:nvSpPr>
          <p:cNvPr id="10" name="Rectangle: Rounded Corners 9">
            <a:extLst>
              <a:ext uri="{FF2B5EF4-FFF2-40B4-BE49-F238E27FC236}">
                <a16:creationId xmlns:a16="http://schemas.microsoft.com/office/drawing/2014/main" id="{B48D9BC0-7A6C-4CCA-96C7-FF6D93543E7D}"/>
              </a:ext>
            </a:extLst>
          </p:cNvPr>
          <p:cNvSpPr/>
          <p:nvPr/>
        </p:nvSpPr>
        <p:spPr>
          <a:xfrm>
            <a:off x="1145493" y="643466"/>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pic>
        <p:nvPicPr>
          <p:cNvPr id="4" name="Picture 3">
            <a:extLst>
              <a:ext uri="{FF2B5EF4-FFF2-40B4-BE49-F238E27FC236}">
                <a16:creationId xmlns:a16="http://schemas.microsoft.com/office/drawing/2014/main" id="{682A1702-0311-4432-8542-6EF93B33C5E4}"/>
              </a:ext>
            </a:extLst>
          </p:cNvPr>
          <p:cNvPicPr>
            <a:picLocks noChangeAspect="1"/>
          </p:cNvPicPr>
          <p:nvPr/>
        </p:nvPicPr>
        <p:blipFill>
          <a:blip r:embed="rId3"/>
          <a:stretch>
            <a:fillRect/>
          </a:stretch>
        </p:blipFill>
        <p:spPr>
          <a:xfrm>
            <a:off x="2167327" y="700086"/>
            <a:ext cx="2671762" cy="2671762"/>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pic>
        <p:nvPicPr>
          <p:cNvPr id="4" name="Picture 3">
            <a:extLst>
              <a:ext uri="{FF2B5EF4-FFF2-40B4-BE49-F238E27FC236}">
                <a16:creationId xmlns:a16="http://schemas.microsoft.com/office/drawing/2014/main" id="{682A1702-0311-4432-8542-6EF93B33C5E4}"/>
              </a:ext>
            </a:extLst>
          </p:cNvPr>
          <p:cNvPicPr>
            <a:picLocks noChangeAspect="1"/>
          </p:cNvPicPr>
          <p:nvPr/>
        </p:nvPicPr>
        <p:blipFill>
          <a:blip r:embed="rId3"/>
          <a:stretch>
            <a:fillRect/>
          </a:stretch>
        </p:blipFill>
        <p:spPr>
          <a:xfrm>
            <a:off x="4138513" y="1686405"/>
            <a:ext cx="3914974" cy="3914974"/>
          </a:xfrm>
          <a:prstGeom prst="rect">
            <a:avLst/>
          </a:prstGeom>
        </p:spPr>
      </p:pic>
      <p:sp>
        <p:nvSpPr>
          <p:cNvPr id="11" name="Thought Bubble: Cloud 10">
            <a:extLst>
              <a:ext uri="{FF2B5EF4-FFF2-40B4-BE49-F238E27FC236}">
                <a16:creationId xmlns:a16="http://schemas.microsoft.com/office/drawing/2014/main" id="{813AD454-477D-4753-BD66-F0BEF3BE9BA3}"/>
              </a:ext>
            </a:extLst>
          </p:cNvPr>
          <p:cNvSpPr/>
          <p:nvPr/>
        </p:nvSpPr>
        <p:spPr>
          <a:xfrm>
            <a:off x="361065" y="630850"/>
            <a:ext cx="3378730" cy="2208944"/>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Who is the woman?</a:t>
            </a:r>
          </a:p>
        </p:txBody>
      </p:sp>
      <p:sp>
        <p:nvSpPr>
          <p:cNvPr id="12" name="Thought Bubble: Cloud 11">
            <a:extLst>
              <a:ext uri="{FF2B5EF4-FFF2-40B4-BE49-F238E27FC236}">
                <a16:creationId xmlns:a16="http://schemas.microsoft.com/office/drawing/2014/main" id="{5F55F8FC-337C-4BC9-A400-4D1E431F5618}"/>
              </a:ext>
            </a:extLst>
          </p:cNvPr>
          <p:cNvSpPr/>
          <p:nvPr/>
        </p:nvSpPr>
        <p:spPr>
          <a:xfrm>
            <a:off x="8363164" y="523982"/>
            <a:ext cx="3580787" cy="2315812"/>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chemeClr val="accent1">
                    <a:lumMod val="75000"/>
                  </a:schemeClr>
                </a:solidFill>
                <a:latin typeface="Century Gothic" panose="020B0502020202020204" pitchFamily="34" charset="0"/>
              </a:rPr>
              <a:t>Who do the feet belong to?</a:t>
            </a:r>
          </a:p>
          <a:p>
            <a:pPr algn="ctr"/>
            <a:endParaRPr lang="en-GB" sz="3600" b="1" dirty="0">
              <a:solidFill>
                <a:schemeClr val="bg1"/>
              </a:solidFill>
              <a:latin typeface="Century Gothic" panose="020B0502020202020204" pitchFamily="34" charset="0"/>
            </a:endParaRPr>
          </a:p>
        </p:txBody>
      </p:sp>
      <p:sp>
        <p:nvSpPr>
          <p:cNvPr id="15" name="Thought Bubble: Cloud 14">
            <a:extLst>
              <a:ext uri="{FF2B5EF4-FFF2-40B4-BE49-F238E27FC236}">
                <a16:creationId xmlns:a16="http://schemas.microsoft.com/office/drawing/2014/main" id="{8A57082C-D7B5-4CFA-BB7E-300ABB6E09B3}"/>
              </a:ext>
            </a:extLst>
          </p:cNvPr>
          <p:cNvSpPr/>
          <p:nvPr/>
        </p:nvSpPr>
        <p:spPr>
          <a:xfrm>
            <a:off x="8363164" y="3643892"/>
            <a:ext cx="3378730" cy="2208944"/>
          </a:xfrm>
          <a:prstGeom prst="cloudCallout">
            <a:avLst>
              <a:gd name="adj1" fmla="val -59202"/>
              <a:gd name="adj2" fmla="val 516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How does she feel?</a:t>
            </a:r>
          </a:p>
        </p:txBody>
      </p:sp>
      <p:sp>
        <p:nvSpPr>
          <p:cNvPr id="16" name="Thought Bubble: Cloud 15">
            <a:extLst>
              <a:ext uri="{FF2B5EF4-FFF2-40B4-BE49-F238E27FC236}">
                <a16:creationId xmlns:a16="http://schemas.microsoft.com/office/drawing/2014/main" id="{02041BC1-10BC-4660-814B-E44EA4434F4A}"/>
              </a:ext>
            </a:extLst>
          </p:cNvPr>
          <p:cNvSpPr/>
          <p:nvPr/>
        </p:nvSpPr>
        <p:spPr>
          <a:xfrm>
            <a:off x="260036" y="4018207"/>
            <a:ext cx="3580787" cy="2315812"/>
          </a:xfrm>
          <a:prstGeom prst="cloudCallout">
            <a:avLst>
              <a:gd name="adj1" fmla="val 65584"/>
              <a:gd name="adj2" fmla="val 355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lumMod val="75000"/>
                  </a:schemeClr>
                </a:solidFill>
                <a:latin typeface="Century Gothic" panose="020B0502020202020204" pitchFamily="34" charset="0"/>
              </a:rPr>
              <a:t>What details has the artist included? Why?</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86072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1" name="Rectangle 120">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122">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124">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26">
            <a:extLst>
              <a:ext uri="{FF2B5EF4-FFF2-40B4-BE49-F238E27FC236}">
                <a16:creationId xmlns:a16="http://schemas.microsoft.com/office/drawing/2014/main" id="{61588EAD-27DD-4E2D-B308-47C473EC9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latin typeface="Century Gothic" panose="020B0502020202020204" pitchFamily="34" charset="0"/>
              </a:rPr>
              <a:t>Bible Passage:  John 12:1-8</a:t>
            </a:r>
          </a:p>
        </p:txBody>
      </p:sp>
      <p:sp>
        <p:nvSpPr>
          <p:cNvPr id="11" name="TextBox 10">
            <a:extLst>
              <a:ext uri="{FF2B5EF4-FFF2-40B4-BE49-F238E27FC236}">
                <a16:creationId xmlns:a16="http://schemas.microsoft.com/office/drawing/2014/main" id="{CA19FD56-CF6F-46F9-B1CA-045BBC386F45}"/>
              </a:ext>
            </a:extLst>
          </p:cNvPr>
          <p:cNvSpPr txBox="1"/>
          <p:nvPr/>
        </p:nvSpPr>
        <p:spPr>
          <a:xfrm>
            <a:off x="314804" y="1902862"/>
            <a:ext cx="7630346" cy="4476413"/>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2800" b="1" i="0" dirty="0">
                <a:solidFill>
                  <a:schemeClr val="accent1">
                    <a:lumMod val="50000"/>
                  </a:schemeClr>
                </a:solidFill>
                <a:effectLst/>
                <a:latin typeface="Century Gothic" panose="020B0502020202020204" pitchFamily="34" charset="0"/>
              </a:rPr>
              <a:t>12 </a:t>
            </a:r>
            <a:r>
              <a:rPr lang="en-US" sz="2800" b="0" i="0" dirty="0">
                <a:solidFill>
                  <a:schemeClr val="accent1">
                    <a:lumMod val="50000"/>
                  </a:schemeClr>
                </a:solidFill>
                <a:effectLst/>
                <a:latin typeface="Century Gothic" panose="020B0502020202020204" pitchFamily="34" charset="0"/>
              </a:rPr>
              <a:t>Six days before Passover Jesus went back to Bethany, where he had raised Lazarus from death. </a:t>
            </a:r>
            <a:r>
              <a:rPr lang="en-US" sz="2800" b="1" i="0" baseline="30000" dirty="0">
                <a:solidFill>
                  <a:schemeClr val="accent1">
                    <a:lumMod val="50000"/>
                  </a:schemeClr>
                </a:solidFill>
                <a:effectLst/>
                <a:latin typeface="Century Gothic" panose="020B0502020202020204" pitchFamily="34" charset="0"/>
              </a:rPr>
              <a:t>2 </a:t>
            </a:r>
            <a:r>
              <a:rPr lang="en-US" sz="2800" b="0" i="0" dirty="0">
                <a:solidFill>
                  <a:schemeClr val="accent1">
                    <a:lumMod val="50000"/>
                  </a:schemeClr>
                </a:solidFill>
                <a:effectLst/>
                <a:latin typeface="Century Gothic" panose="020B0502020202020204" pitchFamily="34" charset="0"/>
              </a:rPr>
              <a:t>A meal had been prepared for Jesus. Martha was doing the serving, and Lazarus himself was there.</a:t>
            </a:r>
          </a:p>
        </p:txBody>
      </p:sp>
      <p:pic>
        <p:nvPicPr>
          <p:cNvPr id="7" name="Picture 6" descr="A person with long hair&#10;&#10;Description automatically generated with medium confidence">
            <a:extLst>
              <a:ext uri="{FF2B5EF4-FFF2-40B4-BE49-F238E27FC236}">
                <a16:creationId xmlns:a16="http://schemas.microsoft.com/office/drawing/2014/main" id="{FA524ACD-4823-440A-AC32-488D0186EFA0}"/>
              </a:ext>
            </a:extLst>
          </p:cNvPr>
          <p:cNvPicPr>
            <a:picLocks noChangeAspect="1"/>
          </p:cNvPicPr>
          <p:nvPr/>
        </p:nvPicPr>
        <p:blipFill rotWithShape="1">
          <a:blip r:embed="rId2"/>
          <a:srcRect l="15528" r="22777" b="-1"/>
          <a:stretch/>
        </p:blipFill>
        <p:spPr>
          <a:xfrm>
            <a:off x="8045532" y="1986679"/>
            <a:ext cx="3699935" cy="4497938"/>
          </a:xfrm>
          <a:prstGeom prst="rect">
            <a:avLst/>
          </a:prstGeom>
        </p:spPr>
      </p:pic>
    </p:spTree>
    <p:extLst>
      <p:ext uri="{BB962C8B-B14F-4D97-AF65-F5344CB8AC3E}">
        <p14:creationId xmlns:p14="http://schemas.microsoft.com/office/powerpoint/2010/main" val="3512624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1" name="Rectangle 120">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122">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124">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26">
            <a:extLst>
              <a:ext uri="{FF2B5EF4-FFF2-40B4-BE49-F238E27FC236}">
                <a16:creationId xmlns:a16="http://schemas.microsoft.com/office/drawing/2014/main" id="{61588EAD-27DD-4E2D-B308-47C473EC9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latin typeface="Century Gothic" panose="020B0502020202020204" pitchFamily="34" charset="0"/>
              </a:rPr>
              <a:t>Bible Passage:  John 12:1-8</a:t>
            </a:r>
          </a:p>
        </p:txBody>
      </p:sp>
      <p:sp>
        <p:nvSpPr>
          <p:cNvPr id="11" name="TextBox 10">
            <a:extLst>
              <a:ext uri="{FF2B5EF4-FFF2-40B4-BE49-F238E27FC236}">
                <a16:creationId xmlns:a16="http://schemas.microsoft.com/office/drawing/2014/main" id="{CA19FD56-CF6F-46F9-B1CA-045BBC386F45}"/>
              </a:ext>
            </a:extLst>
          </p:cNvPr>
          <p:cNvSpPr txBox="1"/>
          <p:nvPr/>
        </p:nvSpPr>
        <p:spPr>
          <a:xfrm>
            <a:off x="314803" y="5186366"/>
            <a:ext cx="11430664" cy="1500184"/>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2800" b="1" i="0" baseline="30000" dirty="0">
                <a:solidFill>
                  <a:schemeClr val="accent1">
                    <a:lumMod val="50000"/>
                  </a:schemeClr>
                </a:solidFill>
                <a:effectLst/>
                <a:latin typeface="Century Gothic" panose="020B0502020202020204" pitchFamily="34" charset="0"/>
              </a:rPr>
              <a:t>3 </a:t>
            </a:r>
            <a:r>
              <a:rPr lang="en-US" sz="2800" b="0" i="0" dirty="0">
                <a:solidFill>
                  <a:schemeClr val="accent1">
                    <a:lumMod val="50000"/>
                  </a:schemeClr>
                </a:solidFill>
                <a:effectLst/>
                <a:latin typeface="Century Gothic" panose="020B0502020202020204" pitchFamily="34" charset="0"/>
              </a:rPr>
              <a:t>Mary took a very expensive bottle of perfume</a:t>
            </a:r>
            <a:r>
              <a:rPr lang="en-US" sz="2800" b="0" i="0" baseline="30000" dirty="0">
                <a:solidFill>
                  <a:schemeClr val="accent1">
                    <a:lumMod val="50000"/>
                  </a:schemeClr>
                </a:solidFill>
                <a:effectLst/>
                <a:latin typeface="Century Gothic" panose="020B0502020202020204" pitchFamily="34" charset="0"/>
              </a:rPr>
              <a:t>[</a:t>
            </a:r>
            <a:r>
              <a:rPr lang="en-US" sz="2800" b="0" i="0" baseline="30000" dirty="0">
                <a:solidFill>
                  <a:schemeClr val="accent1">
                    <a:lumMod val="50000"/>
                  </a:schemeClr>
                </a:solidFill>
                <a:effectLst/>
                <a:latin typeface="Century Gothic" panose="020B0502020202020204" pitchFamily="34" charset="0"/>
                <a:hlinkClick r:id="rId2" tooltip="See footnote a">
                  <a:extLst>
                    <a:ext uri="{A12FA001-AC4F-418D-AE19-62706E023703}">
                      <ahyp:hlinkClr xmlns:ahyp="http://schemas.microsoft.com/office/drawing/2018/hyperlinkcolor" val="tx"/>
                    </a:ext>
                  </a:extLst>
                </a:hlinkClick>
              </a:rPr>
              <a:t>a</a:t>
            </a:r>
            <a:r>
              <a:rPr lang="en-US" sz="2800" b="0" i="0" baseline="30000" dirty="0">
                <a:solidFill>
                  <a:schemeClr val="accent1">
                    <a:lumMod val="50000"/>
                  </a:schemeClr>
                </a:solidFill>
                <a:effectLst/>
                <a:latin typeface="Century Gothic" panose="020B0502020202020204" pitchFamily="34" charset="0"/>
              </a:rPr>
              <a:t>]</a:t>
            </a:r>
            <a:r>
              <a:rPr lang="en-US" sz="2800" b="0" i="0" dirty="0">
                <a:solidFill>
                  <a:schemeClr val="accent1">
                    <a:lumMod val="50000"/>
                  </a:schemeClr>
                </a:solidFill>
                <a:effectLst/>
                <a:latin typeface="Century Gothic" panose="020B0502020202020204" pitchFamily="34" charset="0"/>
              </a:rPr>
              <a:t> and poured it on Jesus' feet. She wiped them with her hair, and the sweet smell of the perfume filled the house.</a:t>
            </a:r>
          </a:p>
        </p:txBody>
      </p:sp>
      <p:pic>
        <p:nvPicPr>
          <p:cNvPr id="7" name="Picture 6" descr="A person with long hair&#10;&#10;Description automatically generated with medium confidence">
            <a:extLst>
              <a:ext uri="{FF2B5EF4-FFF2-40B4-BE49-F238E27FC236}">
                <a16:creationId xmlns:a16="http://schemas.microsoft.com/office/drawing/2014/main" id="{FA524ACD-4823-440A-AC32-488D0186EFA0}"/>
              </a:ext>
            </a:extLst>
          </p:cNvPr>
          <p:cNvPicPr>
            <a:picLocks noChangeAspect="1"/>
          </p:cNvPicPr>
          <p:nvPr/>
        </p:nvPicPr>
        <p:blipFill rotWithShape="1">
          <a:blip r:embed="rId3"/>
          <a:srcRect l="15528" r="22777" b="-1"/>
          <a:stretch/>
        </p:blipFill>
        <p:spPr>
          <a:xfrm>
            <a:off x="4943610" y="2143125"/>
            <a:ext cx="2304780" cy="2801875"/>
          </a:xfrm>
          <a:prstGeom prst="rect">
            <a:avLst/>
          </a:prstGeom>
        </p:spPr>
      </p:pic>
      <p:pic>
        <p:nvPicPr>
          <p:cNvPr id="4" name="Picture 3" descr="A picture containing person, indoor&#10;&#10;Description automatically generated">
            <a:extLst>
              <a:ext uri="{FF2B5EF4-FFF2-40B4-BE49-F238E27FC236}">
                <a16:creationId xmlns:a16="http://schemas.microsoft.com/office/drawing/2014/main" id="{D0890218-424A-4C35-9A93-AF8BFEACDB86}"/>
              </a:ext>
            </a:extLst>
          </p:cNvPr>
          <p:cNvPicPr>
            <a:picLocks noChangeAspect="1"/>
          </p:cNvPicPr>
          <p:nvPr/>
        </p:nvPicPr>
        <p:blipFill>
          <a:blip r:embed="rId4"/>
          <a:stretch>
            <a:fillRect/>
          </a:stretch>
        </p:blipFill>
        <p:spPr>
          <a:xfrm>
            <a:off x="446534" y="1924388"/>
            <a:ext cx="4349302" cy="3261977"/>
          </a:xfrm>
          <a:prstGeom prst="rect">
            <a:avLst/>
          </a:prstGeom>
        </p:spPr>
      </p:pic>
      <p:pic>
        <p:nvPicPr>
          <p:cNvPr id="5" name="Picture 4">
            <a:extLst>
              <a:ext uri="{FF2B5EF4-FFF2-40B4-BE49-F238E27FC236}">
                <a16:creationId xmlns:a16="http://schemas.microsoft.com/office/drawing/2014/main" id="{B6601B27-F376-4D1D-9D52-9C6F163BF3A6}"/>
              </a:ext>
            </a:extLst>
          </p:cNvPr>
          <p:cNvPicPr>
            <a:picLocks noChangeAspect="1"/>
          </p:cNvPicPr>
          <p:nvPr/>
        </p:nvPicPr>
        <p:blipFill>
          <a:blip r:embed="rId5"/>
          <a:stretch>
            <a:fillRect/>
          </a:stretch>
        </p:blipFill>
        <p:spPr>
          <a:xfrm>
            <a:off x="7396164" y="1957322"/>
            <a:ext cx="4349302" cy="3261976"/>
          </a:xfrm>
          <a:prstGeom prst="rect">
            <a:avLst/>
          </a:prstGeom>
        </p:spPr>
      </p:pic>
    </p:spTree>
    <p:extLst>
      <p:ext uri="{BB962C8B-B14F-4D97-AF65-F5344CB8AC3E}">
        <p14:creationId xmlns:p14="http://schemas.microsoft.com/office/powerpoint/2010/main" val="2767536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pic>
        <p:nvPicPr>
          <p:cNvPr id="4" name="Picture 3">
            <a:extLst>
              <a:ext uri="{FF2B5EF4-FFF2-40B4-BE49-F238E27FC236}">
                <a16:creationId xmlns:a16="http://schemas.microsoft.com/office/drawing/2014/main" id="{682A1702-0311-4432-8542-6EF93B33C5E4}"/>
              </a:ext>
            </a:extLst>
          </p:cNvPr>
          <p:cNvPicPr>
            <a:picLocks noChangeAspect="1"/>
          </p:cNvPicPr>
          <p:nvPr/>
        </p:nvPicPr>
        <p:blipFill>
          <a:blip r:embed="rId3"/>
          <a:stretch>
            <a:fillRect/>
          </a:stretch>
        </p:blipFill>
        <p:spPr>
          <a:xfrm>
            <a:off x="4138513" y="1686405"/>
            <a:ext cx="3914974" cy="3914974"/>
          </a:xfrm>
          <a:prstGeom prst="rect">
            <a:avLst/>
          </a:prstGeom>
        </p:spPr>
      </p:pic>
      <p:sp>
        <p:nvSpPr>
          <p:cNvPr id="11" name="Thought Bubble: Cloud 10">
            <a:extLst>
              <a:ext uri="{FF2B5EF4-FFF2-40B4-BE49-F238E27FC236}">
                <a16:creationId xmlns:a16="http://schemas.microsoft.com/office/drawing/2014/main" id="{813AD454-477D-4753-BD66-F0BEF3BE9BA3}"/>
              </a:ext>
            </a:extLst>
          </p:cNvPr>
          <p:cNvSpPr/>
          <p:nvPr/>
        </p:nvSpPr>
        <p:spPr>
          <a:xfrm>
            <a:off x="361065" y="630850"/>
            <a:ext cx="3378730" cy="2208944"/>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Who is the woman?</a:t>
            </a:r>
          </a:p>
        </p:txBody>
      </p:sp>
      <p:sp>
        <p:nvSpPr>
          <p:cNvPr id="12" name="Thought Bubble: Cloud 11">
            <a:extLst>
              <a:ext uri="{FF2B5EF4-FFF2-40B4-BE49-F238E27FC236}">
                <a16:creationId xmlns:a16="http://schemas.microsoft.com/office/drawing/2014/main" id="{5F55F8FC-337C-4BC9-A400-4D1E431F5618}"/>
              </a:ext>
            </a:extLst>
          </p:cNvPr>
          <p:cNvSpPr/>
          <p:nvPr/>
        </p:nvSpPr>
        <p:spPr>
          <a:xfrm>
            <a:off x="8363164" y="523982"/>
            <a:ext cx="3580787" cy="2315812"/>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chemeClr val="accent1">
                    <a:lumMod val="75000"/>
                  </a:schemeClr>
                </a:solidFill>
                <a:latin typeface="Century Gothic" panose="020B0502020202020204" pitchFamily="34" charset="0"/>
              </a:rPr>
              <a:t>Who do the feet belong to?</a:t>
            </a:r>
          </a:p>
          <a:p>
            <a:pPr algn="ctr"/>
            <a:endParaRPr lang="en-GB" sz="3600" b="1" dirty="0">
              <a:solidFill>
                <a:schemeClr val="bg1"/>
              </a:solidFill>
              <a:latin typeface="Century Gothic" panose="020B0502020202020204" pitchFamily="34" charset="0"/>
            </a:endParaRPr>
          </a:p>
        </p:txBody>
      </p:sp>
      <p:sp>
        <p:nvSpPr>
          <p:cNvPr id="15" name="Thought Bubble: Cloud 14">
            <a:extLst>
              <a:ext uri="{FF2B5EF4-FFF2-40B4-BE49-F238E27FC236}">
                <a16:creationId xmlns:a16="http://schemas.microsoft.com/office/drawing/2014/main" id="{8A57082C-D7B5-4CFA-BB7E-300ABB6E09B3}"/>
              </a:ext>
            </a:extLst>
          </p:cNvPr>
          <p:cNvSpPr/>
          <p:nvPr/>
        </p:nvSpPr>
        <p:spPr>
          <a:xfrm>
            <a:off x="8363164" y="3643892"/>
            <a:ext cx="3378730" cy="2208944"/>
          </a:xfrm>
          <a:prstGeom prst="cloudCallout">
            <a:avLst>
              <a:gd name="adj1" fmla="val -59202"/>
              <a:gd name="adj2" fmla="val 516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How does she feel?</a:t>
            </a:r>
          </a:p>
        </p:txBody>
      </p:sp>
      <p:sp>
        <p:nvSpPr>
          <p:cNvPr id="16" name="Thought Bubble: Cloud 15">
            <a:extLst>
              <a:ext uri="{FF2B5EF4-FFF2-40B4-BE49-F238E27FC236}">
                <a16:creationId xmlns:a16="http://schemas.microsoft.com/office/drawing/2014/main" id="{02041BC1-10BC-4660-814B-E44EA4434F4A}"/>
              </a:ext>
            </a:extLst>
          </p:cNvPr>
          <p:cNvSpPr/>
          <p:nvPr/>
        </p:nvSpPr>
        <p:spPr>
          <a:xfrm>
            <a:off x="260036" y="4018207"/>
            <a:ext cx="3580787" cy="2315812"/>
          </a:xfrm>
          <a:prstGeom prst="cloudCallout">
            <a:avLst>
              <a:gd name="adj1" fmla="val 65584"/>
              <a:gd name="adj2" fmla="val 355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lumMod val="75000"/>
                  </a:schemeClr>
                </a:solidFill>
                <a:latin typeface="Century Gothic" panose="020B0502020202020204" pitchFamily="34" charset="0"/>
              </a:rPr>
              <a:t>What details has the artist included? Why?</a:t>
            </a:r>
          </a:p>
          <a:p>
            <a:pPr algn="ctr"/>
            <a:endParaRPr lang="en-GB" sz="3600" b="1" dirty="0">
              <a:solidFill>
                <a:schemeClr val="bg1"/>
              </a:solidFill>
              <a:latin typeface="Century Gothic" panose="020B0502020202020204" pitchFamily="34" charset="0"/>
            </a:endParaRPr>
          </a:p>
        </p:txBody>
      </p:sp>
      <p:sp>
        <p:nvSpPr>
          <p:cNvPr id="2" name="Rectangle: Rounded Corners 1">
            <a:extLst>
              <a:ext uri="{FF2B5EF4-FFF2-40B4-BE49-F238E27FC236}">
                <a16:creationId xmlns:a16="http://schemas.microsoft.com/office/drawing/2014/main" id="{5D2B0E7B-D083-4F7C-A20C-EAB45D6656BD}"/>
              </a:ext>
            </a:extLst>
          </p:cNvPr>
          <p:cNvSpPr/>
          <p:nvPr/>
        </p:nvSpPr>
        <p:spPr>
          <a:xfrm>
            <a:off x="4006921" y="630850"/>
            <a:ext cx="4161034" cy="96164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Century Gothic" panose="020B0502020202020204" pitchFamily="34" charset="0"/>
              </a:rPr>
              <a:t>Are the questions easier to answer now?</a:t>
            </a:r>
          </a:p>
        </p:txBody>
      </p:sp>
    </p:spTree>
    <p:extLst>
      <p:ext uri="{BB962C8B-B14F-4D97-AF65-F5344CB8AC3E}">
        <p14:creationId xmlns:p14="http://schemas.microsoft.com/office/powerpoint/2010/main" val="130890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5260369" y="2381608"/>
            <a:ext cx="5749994" cy="4031873"/>
          </a:xfrm>
          <a:prstGeom prst="rect">
            <a:avLst/>
          </a:prstGeom>
          <a:noFill/>
        </p:spPr>
        <p:txBody>
          <a:bodyPr wrap="square" rtlCol="0">
            <a:spAutoFit/>
          </a:bodyPr>
          <a:lstStyle/>
          <a:p>
            <a:pPr algn="ctr"/>
            <a:r>
              <a:rPr lang="en-GB" sz="3200" b="1" dirty="0">
                <a:solidFill>
                  <a:schemeClr val="accent1">
                    <a:lumMod val="50000"/>
                  </a:schemeClr>
                </a:solidFill>
                <a:latin typeface="Century Gothic" panose="020B0502020202020204" pitchFamily="34" charset="0"/>
              </a:rPr>
              <a:t>What can we learn from this story?</a:t>
            </a:r>
          </a:p>
          <a:p>
            <a:pPr algn="ctr"/>
            <a:endParaRPr lang="en-GB" sz="3200" b="1" dirty="0">
              <a:solidFill>
                <a:schemeClr val="accent1">
                  <a:lumMod val="50000"/>
                </a:schemeClr>
              </a:solidFill>
              <a:latin typeface="Century Gothic" panose="020B0502020202020204" pitchFamily="34" charset="0"/>
            </a:endParaRPr>
          </a:p>
          <a:p>
            <a:pPr algn="ctr"/>
            <a:r>
              <a:rPr lang="en-GB" sz="3200" b="1" dirty="0">
                <a:solidFill>
                  <a:schemeClr val="accent1">
                    <a:lumMod val="50000"/>
                  </a:schemeClr>
                </a:solidFill>
                <a:latin typeface="Century Gothic" panose="020B0502020202020204" pitchFamily="34" charset="0"/>
              </a:rPr>
              <a:t>What do you find encouraging?</a:t>
            </a:r>
          </a:p>
          <a:p>
            <a:pPr algn="ctr"/>
            <a:endParaRPr lang="en-GB" sz="3200" b="1" dirty="0">
              <a:solidFill>
                <a:schemeClr val="accent1">
                  <a:lumMod val="50000"/>
                </a:schemeClr>
              </a:solidFill>
              <a:latin typeface="Century Gothic" panose="020B0502020202020204" pitchFamily="34" charset="0"/>
            </a:endParaRPr>
          </a:p>
          <a:p>
            <a:pPr algn="ctr"/>
            <a:r>
              <a:rPr lang="en-GB" sz="3200" b="1" dirty="0">
                <a:solidFill>
                  <a:schemeClr val="accent1">
                    <a:lumMod val="50000"/>
                  </a:schemeClr>
                </a:solidFill>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pic>
        <p:nvPicPr>
          <p:cNvPr id="7" name="Picture 6">
            <a:extLst>
              <a:ext uri="{FF2B5EF4-FFF2-40B4-BE49-F238E27FC236}">
                <a16:creationId xmlns:a16="http://schemas.microsoft.com/office/drawing/2014/main" id="{78CF0E23-F78D-4A98-8774-7C0AC321C5F0}"/>
              </a:ext>
            </a:extLst>
          </p:cNvPr>
          <p:cNvPicPr>
            <a:picLocks noChangeAspect="1"/>
          </p:cNvPicPr>
          <p:nvPr/>
        </p:nvPicPr>
        <p:blipFill>
          <a:blip r:embed="rId3"/>
          <a:stretch>
            <a:fillRect/>
          </a:stretch>
        </p:blipFill>
        <p:spPr>
          <a:xfrm>
            <a:off x="1555818" y="2423791"/>
            <a:ext cx="3704551" cy="3704551"/>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872980"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solidFill>
                  <a:schemeClr val="accent1">
                    <a:lumMod val="50000"/>
                  </a:schemeClr>
                </a:solidFill>
                <a:latin typeface="Century Gothic" panose="020B0502020202020204" pitchFamily="34" charset="0"/>
                <a:cs typeface="Segoe UI" panose="020B0502040204020203" pitchFamily="34" charset="0"/>
              </a:rPr>
              <a:t>Encourage the pupils to respond with their own prayers first or through the prayer space. You could use the school prayer or the Lord’s Prayer:</a:t>
            </a:r>
          </a:p>
          <a:p>
            <a:endParaRPr lang="en-GB" sz="2000" b="1" dirty="0">
              <a:solidFill>
                <a:schemeClr val="accent1">
                  <a:lumMod val="50000"/>
                </a:schemeClr>
              </a:solidFill>
              <a:latin typeface="Century Gothic" panose="020B0502020202020204" pitchFamily="34" charset="0"/>
              <a:cs typeface="Segoe UI" panose="020B0502040204020203" pitchFamily="34" charset="0"/>
            </a:endParaRP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Our Father,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Holy is your name.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Kingdom come,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Give us this day our daily bread,</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forgive us our sins,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lead us not into temptation,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But deliver us from evil.</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Amen.</a:t>
            </a:r>
            <a:endParaRPr lang="en-GB" sz="2400" b="1" dirty="0">
              <a:solidFill>
                <a:schemeClr val="accent1">
                  <a:lumMod val="50000"/>
                </a:schemeClr>
              </a:solidFill>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1" name="Rectangle 120">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2" name="Rectangle 122">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3" name="Rectangle 124">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26">
            <a:extLst>
              <a:ext uri="{FF2B5EF4-FFF2-40B4-BE49-F238E27FC236}">
                <a16:creationId xmlns:a16="http://schemas.microsoft.com/office/drawing/2014/main" id="{61588EAD-27DD-4E2D-B308-47C473EC9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latin typeface="Century Gothic" panose="020B0502020202020204" pitchFamily="34" charset="0"/>
              </a:rPr>
              <a:t>Bible Passage:  John 12:1-8</a:t>
            </a:r>
          </a:p>
        </p:txBody>
      </p:sp>
      <p:sp>
        <p:nvSpPr>
          <p:cNvPr id="11" name="TextBox 10">
            <a:extLst>
              <a:ext uri="{FF2B5EF4-FFF2-40B4-BE49-F238E27FC236}">
                <a16:creationId xmlns:a16="http://schemas.microsoft.com/office/drawing/2014/main" id="{CA19FD56-CF6F-46F9-B1CA-045BBC386F45}"/>
              </a:ext>
            </a:extLst>
          </p:cNvPr>
          <p:cNvSpPr txBox="1"/>
          <p:nvPr/>
        </p:nvSpPr>
        <p:spPr>
          <a:xfrm>
            <a:off x="314804" y="1902862"/>
            <a:ext cx="3699935" cy="4476413"/>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2000" b="1" i="0" dirty="0">
                <a:solidFill>
                  <a:schemeClr val="accent1">
                    <a:lumMod val="50000"/>
                  </a:schemeClr>
                </a:solidFill>
                <a:effectLst/>
                <a:latin typeface="Century Gothic" panose="020B0502020202020204" pitchFamily="34" charset="0"/>
              </a:rPr>
              <a:t>12 </a:t>
            </a:r>
            <a:r>
              <a:rPr lang="en-US" sz="2000" b="0" i="0" dirty="0">
                <a:solidFill>
                  <a:schemeClr val="accent1">
                    <a:lumMod val="50000"/>
                  </a:schemeClr>
                </a:solidFill>
                <a:effectLst/>
                <a:latin typeface="Century Gothic" panose="020B0502020202020204" pitchFamily="34" charset="0"/>
              </a:rPr>
              <a:t>Six days before Passover Jesus went back to Bethany, where he had raised Lazarus from death. </a:t>
            </a:r>
            <a:r>
              <a:rPr lang="en-US" sz="2000" b="1" i="0" baseline="30000" dirty="0">
                <a:solidFill>
                  <a:schemeClr val="accent1">
                    <a:lumMod val="50000"/>
                  </a:schemeClr>
                </a:solidFill>
                <a:effectLst/>
                <a:latin typeface="Century Gothic" panose="020B0502020202020204" pitchFamily="34" charset="0"/>
              </a:rPr>
              <a:t>2 </a:t>
            </a:r>
            <a:r>
              <a:rPr lang="en-US" sz="2000" b="0" i="0" dirty="0">
                <a:solidFill>
                  <a:schemeClr val="accent1">
                    <a:lumMod val="50000"/>
                  </a:schemeClr>
                </a:solidFill>
                <a:effectLst/>
                <a:latin typeface="Century Gothic" panose="020B0502020202020204" pitchFamily="34" charset="0"/>
              </a:rPr>
              <a:t>A meal had been prepared for Jesus. Martha was doing the serving, and Lazarus himself was there.</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2000" b="1" i="0" baseline="30000" dirty="0">
                <a:solidFill>
                  <a:schemeClr val="accent1">
                    <a:lumMod val="50000"/>
                  </a:schemeClr>
                </a:solidFill>
                <a:effectLst/>
                <a:latin typeface="Century Gothic" panose="020B0502020202020204" pitchFamily="34" charset="0"/>
              </a:rPr>
              <a:t>3 </a:t>
            </a:r>
            <a:r>
              <a:rPr lang="en-US" sz="2000" b="0" i="0" dirty="0">
                <a:solidFill>
                  <a:schemeClr val="accent1">
                    <a:lumMod val="50000"/>
                  </a:schemeClr>
                </a:solidFill>
                <a:effectLst/>
                <a:latin typeface="Century Gothic" panose="020B0502020202020204" pitchFamily="34" charset="0"/>
              </a:rPr>
              <a:t>Mary took a very expensive bottle of perfume</a:t>
            </a:r>
            <a:r>
              <a:rPr lang="en-US" sz="2000" b="0" i="0" baseline="30000" dirty="0">
                <a:solidFill>
                  <a:schemeClr val="accent1">
                    <a:lumMod val="50000"/>
                  </a:schemeClr>
                </a:solidFill>
                <a:effectLst/>
                <a:latin typeface="Century Gothic" panose="020B0502020202020204" pitchFamily="34" charset="0"/>
              </a:rPr>
              <a:t>[</a:t>
            </a:r>
            <a:r>
              <a:rPr lang="en-US" sz="2000" b="0" i="0" baseline="30000" dirty="0">
                <a:solidFill>
                  <a:schemeClr val="accent1">
                    <a:lumMod val="50000"/>
                  </a:schemeClr>
                </a:solidFill>
                <a:effectLst/>
                <a:latin typeface="Century Gothic" panose="020B0502020202020204" pitchFamily="34" charset="0"/>
                <a:hlinkClick r:id="rId2" tooltip="See footnote a">
                  <a:extLst>
                    <a:ext uri="{A12FA001-AC4F-418D-AE19-62706E023703}">
                      <ahyp:hlinkClr xmlns:ahyp="http://schemas.microsoft.com/office/drawing/2018/hyperlinkcolor" val="tx"/>
                    </a:ext>
                  </a:extLst>
                </a:hlinkClick>
              </a:rPr>
              <a:t>a</a:t>
            </a:r>
            <a:r>
              <a:rPr lang="en-US" sz="2000" b="0" i="0" baseline="30000" dirty="0">
                <a:solidFill>
                  <a:schemeClr val="accent1">
                    <a:lumMod val="50000"/>
                  </a:schemeClr>
                </a:solidFill>
                <a:effectLst/>
                <a:latin typeface="Century Gothic" panose="020B0502020202020204" pitchFamily="34" charset="0"/>
              </a:rPr>
              <a:t>]</a:t>
            </a:r>
            <a:r>
              <a:rPr lang="en-US" sz="2000" b="0" i="0" dirty="0">
                <a:solidFill>
                  <a:schemeClr val="accent1">
                    <a:lumMod val="50000"/>
                  </a:schemeClr>
                </a:solidFill>
                <a:effectLst/>
                <a:latin typeface="Century Gothic" panose="020B0502020202020204" pitchFamily="34" charset="0"/>
              </a:rPr>
              <a:t> and poured it on Jesus' feet. She wiped them with her hair, and the sweet smell of the perfume filled the house.</a:t>
            </a:r>
          </a:p>
        </p:txBody>
      </p:sp>
      <p:pic>
        <p:nvPicPr>
          <p:cNvPr id="7" name="Picture 6" descr="A person with long hair&#10;&#10;Description automatically generated with medium confidence">
            <a:extLst>
              <a:ext uri="{FF2B5EF4-FFF2-40B4-BE49-F238E27FC236}">
                <a16:creationId xmlns:a16="http://schemas.microsoft.com/office/drawing/2014/main" id="{FA524ACD-4823-440A-AC32-488D0186EFA0}"/>
              </a:ext>
            </a:extLst>
          </p:cNvPr>
          <p:cNvPicPr>
            <a:picLocks noChangeAspect="1"/>
          </p:cNvPicPr>
          <p:nvPr/>
        </p:nvPicPr>
        <p:blipFill rotWithShape="1">
          <a:blip r:embed="rId3"/>
          <a:srcRect l="15528" r="22777" b="-1"/>
          <a:stretch/>
        </p:blipFill>
        <p:spPr>
          <a:xfrm>
            <a:off x="4241830" y="1902862"/>
            <a:ext cx="3699935" cy="4497938"/>
          </a:xfrm>
          <a:prstGeom prst="rect">
            <a:avLst/>
          </a:prstGeom>
        </p:spPr>
      </p:pic>
      <p:pic>
        <p:nvPicPr>
          <p:cNvPr id="5" name="Picture 4">
            <a:extLst>
              <a:ext uri="{FF2B5EF4-FFF2-40B4-BE49-F238E27FC236}">
                <a16:creationId xmlns:a16="http://schemas.microsoft.com/office/drawing/2014/main" id="{AE7615A2-0476-4B20-BBCE-7FC9CA9F4084}"/>
              </a:ext>
            </a:extLst>
          </p:cNvPr>
          <p:cNvPicPr>
            <a:picLocks noChangeAspect="1"/>
          </p:cNvPicPr>
          <p:nvPr/>
        </p:nvPicPr>
        <p:blipFill rotWithShape="1">
          <a:blip r:embed="rId4"/>
          <a:srcRect l="37591" r="714" b="-1"/>
          <a:stretch/>
        </p:blipFill>
        <p:spPr>
          <a:xfrm>
            <a:off x="8051781" y="1892627"/>
            <a:ext cx="3690648" cy="4486648"/>
          </a:xfrm>
          <a:prstGeom prst="rect">
            <a:avLst/>
          </a:prstGeom>
        </p:spPr>
      </p:pic>
      <p:pic>
        <p:nvPicPr>
          <p:cNvPr id="10" name="Picture 9">
            <a:extLst>
              <a:ext uri="{FF2B5EF4-FFF2-40B4-BE49-F238E27FC236}">
                <a16:creationId xmlns:a16="http://schemas.microsoft.com/office/drawing/2014/main" id="{F0B29FCF-3EFF-4EBE-A871-9164B9395231}"/>
              </a:ext>
            </a:extLst>
          </p:cNvPr>
          <p:cNvPicPr>
            <a:picLocks noChangeAspect="1"/>
          </p:cNvPicPr>
          <p:nvPr/>
        </p:nvPicPr>
        <p:blipFill>
          <a:blip r:embed="rId5"/>
          <a:stretch>
            <a:fillRect/>
          </a:stretch>
        </p:blipFill>
        <p:spPr>
          <a:xfrm>
            <a:off x="11204362" y="5417942"/>
            <a:ext cx="987638" cy="1249788"/>
          </a:xfrm>
          <a:prstGeom prst="rect">
            <a:avLst/>
          </a:prstGeom>
        </p:spPr>
      </p:pic>
    </p:spTree>
    <p:extLst>
      <p:ext uri="{BB962C8B-B14F-4D97-AF65-F5344CB8AC3E}">
        <p14:creationId xmlns:p14="http://schemas.microsoft.com/office/powerpoint/2010/main" val="521401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36">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38">
            <a:extLst>
              <a:ext uri="{FF2B5EF4-FFF2-40B4-BE49-F238E27FC236}">
                <a16:creationId xmlns:a16="http://schemas.microsoft.com/office/drawing/2014/main" id="{61588EAD-27DD-4E2D-B308-47C473EC9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latin typeface="Century Gothic" panose="020B0502020202020204" pitchFamily="34" charset="0"/>
              </a:rPr>
              <a:t>Bible Passage:  John 12:1-8</a:t>
            </a:r>
          </a:p>
        </p:txBody>
      </p:sp>
      <p:sp>
        <p:nvSpPr>
          <p:cNvPr id="41" name="Rectangle 40">
            <a:extLst>
              <a:ext uri="{FF2B5EF4-FFF2-40B4-BE49-F238E27FC236}">
                <a16:creationId xmlns:a16="http://schemas.microsoft.com/office/drawing/2014/main" id="{3B8D86C3-654F-448A-8350-5B0A82A670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198"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7B8FBF4-B0DB-4D15-B2FB-18C582E9A5C9}"/>
              </a:ext>
            </a:extLst>
          </p:cNvPr>
          <p:cNvPicPr>
            <a:picLocks noChangeAspect="1"/>
          </p:cNvPicPr>
          <p:nvPr/>
        </p:nvPicPr>
        <p:blipFill rotWithShape="1">
          <a:blip r:embed="rId2"/>
          <a:srcRect l="23100" r="26849" b="-1"/>
          <a:stretch/>
        </p:blipFill>
        <p:spPr>
          <a:xfrm>
            <a:off x="667891" y="2361056"/>
            <a:ext cx="2435274" cy="3649219"/>
          </a:xfrm>
          <a:prstGeom prst="rect">
            <a:avLst/>
          </a:prstGeom>
        </p:spPr>
      </p:pic>
      <p:pic>
        <p:nvPicPr>
          <p:cNvPr id="3" name="Picture 2">
            <a:extLst>
              <a:ext uri="{FF2B5EF4-FFF2-40B4-BE49-F238E27FC236}">
                <a16:creationId xmlns:a16="http://schemas.microsoft.com/office/drawing/2014/main" id="{581CBEDD-4F54-4844-9F2B-B0666E659AA4}"/>
              </a:ext>
            </a:extLst>
          </p:cNvPr>
          <p:cNvPicPr>
            <a:picLocks noChangeAspect="1"/>
          </p:cNvPicPr>
          <p:nvPr/>
        </p:nvPicPr>
        <p:blipFill rotWithShape="1">
          <a:blip r:embed="rId3"/>
          <a:srcRect l="16117" r="33832" b="-1"/>
          <a:stretch/>
        </p:blipFill>
        <p:spPr>
          <a:xfrm>
            <a:off x="3195140" y="2361056"/>
            <a:ext cx="2435274" cy="3649219"/>
          </a:xfrm>
          <a:prstGeom prst="rect">
            <a:avLst/>
          </a:prstGeom>
        </p:spPr>
      </p:pic>
      <p:sp>
        <p:nvSpPr>
          <p:cNvPr id="6" name="TextBox 5">
            <a:extLst>
              <a:ext uri="{FF2B5EF4-FFF2-40B4-BE49-F238E27FC236}">
                <a16:creationId xmlns:a16="http://schemas.microsoft.com/office/drawing/2014/main" id="{A4B29929-A37F-45E6-8EF2-3C6DF7B50CCE}"/>
              </a:ext>
            </a:extLst>
          </p:cNvPr>
          <p:cNvSpPr txBox="1"/>
          <p:nvPr/>
        </p:nvSpPr>
        <p:spPr>
          <a:xfrm>
            <a:off x="6072530" y="2180497"/>
            <a:ext cx="5662271" cy="3975348"/>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buFont typeface="Wingdings 2" panose="05020102010507070707" pitchFamily="18" charset="2"/>
              <a:buChar char=""/>
            </a:pPr>
            <a:r>
              <a:rPr lang="en-US" sz="2000" b="1" i="0" baseline="30000" dirty="0">
                <a:solidFill>
                  <a:schemeClr val="accent1">
                    <a:lumMod val="50000"/>
                  </a:schemeClr>
                </a:solidFill>
                <a:effectLst/>
                <a:latin typeface="Century Gothic" panose="020B0502020202020204" pitchFamily="34" charset="0"/>
              </a:rPr>
              <a:t>4 </a:t>
            </a:r>
            <a:r>
              <a:rPr lang="en-US" sz="2000" b="0" i="0" dirty="0">
                <a:solidFill>
                  <a:schemeClr val="accent1">
                    <a:lumMod val="50000"/>
                  </a:schemeClr>
                </a:solidFill>
                <a:effectLst/>
                <a:latin typeface="Century Gothic" panose="020B0502020202020204" pitchFamily="34" charset="0"/>
              </a:rPr>
              <a:t>A disciple named Judas Iscariot</a:t>
            </a:r>
            <a:r>
              <a:rPr lang="en-US" sz="2000" b="0" i="0" baseline="30000" dirty="0">
                <a:solidFill>
                  <a:schemeClr val="accent1">
                    <a:lumMod val="50000"/>
                  </a:schemeClr>
                </a:solidFill>
                <a:effectLst/>
                <a:latin typeface="Century Gothic" panose="020B0502020202020204" pitchFamily="34" charset="0"/>
              </a:rPr>
              <a:t>[</a:t>
            </a:r>
            <a:r>
              <a:rPr lang="en-US" sz="2000" b="0" i="0" baseline="30000" dirty="0">
                <a:solidFill>
                  <a:schemeClr val="accent1">
                    <a:lumMod val="50000"/>
                  </a:schemeClr>
                </a:solidFill>
                <a:effectLst/>
                <a:latin typeface="Century Gothic" panose="020B0502020202020204" pitchFamily="34" charset="0"/>
                <a:hlinkClick r:id="rId4" tooltip="See footnote b">
                  <a:extLst>
                    <a:ext uri="{A12FA001-AC4F-418D-AE19-62706E023703}">
                      <ahyp:hlinkClr xmlns:ahyp="http://schemas.microsoft.com/office/drawing/2018/hyperlinkcolor" val="tx"/>
                    </a:ext>
                  </a:extLst>
                </a:hlinkClick>
              </a:rPr>
              <a:t>b</a:t>
            </a:r>
            <a:r>
              <a:rPr lang="en-US" sz="2000" b="0" i="0" baseline="30000" dirty="0">
                <a:solidFill>
                  <a:schemeClr val="accent1">
                    <a:lumMod val="50000"/>
                  </a:schemeClr>
                </a:solidFill>
                <a:effectLst/>
                <a:latin typeface="Century Gothic" panose="020B0502020202020204" pitchFamily="34" charset="0"/>
              </a:rPr>
              <a:t>]</a:t>
            </a:r>
            <a:r>
              <a:rPr lang="en-US" sz="2000" b="0" i="0" dirty="0">
                <a:solidFill>
                  <a:schemeClr val="accent1">
                    <a:lumMod val="50000"/>
                  </a:schemeClr>
                </a:solidFill>
                <a:effectLst/>
                <a:latin typeface="Century Gothic" panose="020B0502020202020204" pitchFamily="34" charset="0"/>
              </a:rPr>
              <a:t> was there. He was the one who was going to betray Jesus, and he asked, </a:t>
            </a:r>
            <a:r>
              <a:rPr lang="en-US" sz="2000" b="1" i="0" baseline="30000" dirty="0">
                <a:solidFill>
                  <a:schemeClr val="accent1">
                    <a:lumMod val="50000"/>
                  </a:schemeClr>
                </a:solidFill>
                <a:effectLst/>
                <a:latin typeface="Century Gothic" panose="020B0502020202020204" pitchFamily="34" charset="0"/>
              </a:rPr>
              <a:t>5 </a:t>
            </a:r>
            <a:r>
              <a:rPr lang="en-US" sz="2000" b="0" i="0" dirty="0">
                <a:solidFill>
                  <a:schemeClr val="accent1">
                    <a:lumMod val="50000"/>
                  </a:schemeClr>
                </a:solidFill>
                <a:effectLst/>
                <a:latin typeface="Century Gothic" panose="020B0502020202020204" pitchFamily="34" charset="0"/>
              </a:rPr>
              <a:t>“Why wasn’t this perfume sold for three hundred silver coins and the money given to the poor?” </a:t>
            </a:r>
            <a:r>
              <a:rPr lang="en-US" sz="2000" b="1" i="0" baseline="30000" dirty="0">
                <a:solidFill>
                  <a:schemeClr val="accent1">
                    <a:lumMod val="50000"/>
                  </a:schemeClr>
                </a:solidFill>
                <a:effectLst/>
                <a:latin typeface="Century Gothic" panose="020B0502020202020204" pitchFamily="34" charset="0"/>
              </a:rPr>
              <a:t>6 </a:t>
            </a:r>
            <a:r>
              <a:rPr lang="en-US" sz="2000" b="0" i="0" dirty="0">
                <a:solidFill>
                  <a:schemeClr val="accent1">
                    <a:lumMod val="50000"/>
                  </a:schemeClr>
                </a:solidFill>
                <a:effectLst/>
                <a:latin typeface="Century Gothic" panose="020B0502020202020204" pitchFamily="34" charset="0"/>
              </a:rPr>
              <a:t>Judas did not really care about the poor. He asked this because he carried the moneybag and sometimes would steal from it.</a:t>
            </a:r>
          </a:p>
          <a:p>
            <a:pPr>
              <a:spcBef>
                <a:spcPct val="20000"/>
              </a:spcBef>
              <a:spcAft>
                <a:spcPts val="600"/>
              </a:spcAft>
              <a:buClr>
                <a:schemeClr val="accent2"/>
              </a:buClr>
              <a:buSzPct val="92000"/>
              <a:buFont typeface="Wingdings 2" panose="05020102010507070707" pitchFamily="18" charset="2"/>
              <a:buChar char=""/>
            </a:pPr>
            <a:r>
              <a:rPr lang="en-US" sz="2000" b="1" i="0" baseline="30000" dirty="0">
                <a:solidFill>
                  <a:schemeClr val="accent1">
                    <a:lumMod val="50000"/>
                  </a:schemeClr>
                </a:solidFill>
                <a:effectLst/>
                <a:latin typeface="Century Gothic" panose="020B0502020202020204" pitchFamily="34" charset="0"/>
              </a:rPr>
              <a:t>7 </a:t>
            </a:r>
            <a:r>
              <a:rPr lang="en-US" sz="2000" b="0" i="0" dirty="0">
                <a:solidFill>
                  <a:schemeClr val="accent1">
                    <a:lumMod val="50000"/>
                  </a:schemeClr>
                </a:solidFill>
                <a:effectLst/>
                <a:latin typeface="Century Gothic" panose="020B0502020202020204" pitchFamily="34" charset="0"/>
              </a:rPr>
              <a:t>Jesus replied, “Leave her alone! She has kept this perfume for the day of my burial. </a:t>
            </a:r>
            <a:r>
              <a:rPr lang="en-US" sz="2000" b="1" i="0" baseline="30000" dirty="0">
                <a:solidFill>
                  <a:schemeClr val="accent1">
                    <a:lumMod val="50000"/>
                  </a:schemeClr>
                </a:solidFill>
                <a:effectLst/>
                <a:latin typeface="Century Gothic" panose="020B0502020202020204" pitchFamily="34" charset="0"/>
              </a:rPr>
              <a:t>8 </a:t>
            </a:r>
            <a:r>
              <a:rPr lang="en-US" sz="2000" b="0" i="0" dirty="0">
                <a:solidFill>
                  <a:schemeClr val="accent1">
                    <a:lumMod val="50000"/>
                  </a:schemeClr>
                </a:solidFill>
                <a:effectLst/>
                <a:latin typeface="Century Gothic" panose="020B0502020202020204" pitchFamily="34" charset="0"/>
              </a:rPr>
              <a:t>You will always have the poor with you, but you won’t always have me.”</a:t>
            </a:r>
          </a:p>
        </p:txBody>
      </p:sp>
      <p:pic>
        <p:nvPicPr>
          <p:cNvPr id="20" name="Picture 19">
            <a:extLst>
              <a:ext uri="{FF2B5EF4-FFF2-40B4-BE49-F238E27FC236}">
                <a16:creationId xmlns:a16="http://schemas.microsoft.com/office/drawing/2014/main" id="{9C55D567-8EC7-49EB-AC7D-82945E43314D}"/>
              </a:ext>
            </a:extLst>
          </p:cNvPr>
          <p:cNvPicPr>
            <a:picLocks noChangeAspect="1"/>
          </p:cNvPicPr>
          <p:nvPr/>
        </p:nvPicPr>
        <p:blipFill>
          <a:blip r:embed="rId5"/>
          <a:stretch>
            <a:fillRect/>
          </a:stretch>
        </p:blipFill>
        <p:spPr>
          <a:xfrm>
            <a:off x="11034796" y="114324"/>
            <a:ext cx="987638" cy="1249788"/>
          </a:xfrm>
          <a:prstGeom prst="rect">
            <a:avLst/>
          </a:prstGeom>
        </p:spPr>
      </p:pic>
    </p:spTree>
    <p:extLst>
      <p:ext uri="{BB962C8B-B14F-4D97-AF65-F5344CB8AC3E}">
        <p14:creationId xmlns:p14="http://schemas.microsoft.com/office/powerpoint/2010/main" val="164811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975268" y="2199685"/>
            <a:ext cx="9987258" cy="1200329"/>
          </a:xfrm>
          <a:prstGeom prst="rect">
            <a:avLst/>
          </a:prstGeom>
          <a:noFill/>
        </p:spPr>
        <p:txBody>
          <a:bodyPr wrap="square" rtlCol="0">
            <a:spAutoFit/>
          </a:bodyPr>
          <a:lstStyle/>
          <a:p>
            <a:pPr algn="ctr"/>
            <a:r>
              <a:rPr lang="en-GB" sz="3600" b="1" dirty="0">
                <a:solidFill>
                  <a:schemeClr val="accent1">
                    <a:lumMod val="50000"/>
                  </a:schemeClr>
                </a:solidFill>
                <a:latin typeface="Century Gothic" panose="020B0502020202020204" pitchFamily="34" charset="0"/>
              </a:rPr>
              <a:t>Was Judas right to say that the perfume had been wasted?</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pic>
        <p:nvPicPr>
          <p:cNvPr id="4" name="Picture 3">
            <a:extLst>
              <a:ext uri="{FF2B5EF4-FFF2-40B4-BE49-F238E27FC236}">
                <a16:creationId xmlns:a16="http://schemas.microsoft.com/office/drawing/2014/main" id="{0B890BAD-261E-4976-8AF2-2241FDA13F8F}"/>
              </a:ext>
            </a:extLst>
          </p:cNvPr>
          <p:cNvPicPr>
            <a:picLocks noChangeAspect="1"/>
          </p:cNvPicPr>
          <p:nvPr/>
        </p:nvPicPr>
        <p:blipFill>
          <a:blip r:embed="rId3"/>
          <a:stretch>
            <a:fillRect/>
          </a:stretch>
        </p:blipFill>
        <p:spPr>
          <a:xfrm>
            <a:off x="4445872" y="3379466"/>
            <a:ext cx="3300256" cy="2475192"/>
          </a:xfrm>
          <a:prstGeom prst="rect">
            <a:avLst/>
          </a:prstGeom>
        </p:spPr>
      </p:pic>
      <p:sp>
        <p:nvSpPr>
          <p:cNvPr id="7" name="TextBox 6">
            <a:extLst>
              <a:ext uri="{FF2B5EF4-FFF2-40B4-BE49-F238E27FC236}">
                <a16:creationId xmlns:a16="http://schemas.microsoft.com/office/drawing/2014/main" id="{5F68FF82-F647-4424-9C36-CFB7DDC14999}"/>
              </a:ext>
            </a:extLst>
          </p:cNvPr>
          <p:cNvSpPr txBox="1"/>
          <p:nvPr/>
        </p:nvSpPr>
        <p:spPr>
          <a:xfrm>
            <a:off x="1688895" y="5836146"/>
            <a:ext cx="9158935" cy="646331"/>
          </a:xfrm>
          <a:prstGeom prst="rect">
            <a:avLst/>
          </a:prstGeom>
          <a:noFill/>
        </p:spPr>
        <p:txBody>
          <a:bodyPr wrap="square" rtlCol="0">
            <a:spAutoFit/>
          </a:bodyPr>
          <a:lstStyle/>
          <a:p>
            <a:pPr algn="ctr"/>
            <a:r>
              <a:rPr lang="en-GB" sz="3600" b="1" dirty="0">
                <a:solidFill>
                  <a:schemeClr val="accent1">
                    <a:lumMod val="50000"/>
                  </a:schemeClr>
                </a:solidFill>
                <a:latin typeface="Century Gothic" panose="020B0502020202020204" pitchFamily="34" charset="0"/>
              </a:rPr>
              <a:t>Was Judas thinking of the poor?</a:t>
            </a:r>
          </a:p>
        </p:txBody>
      </p:sp>
    </p:spTree>
    <p:extLst>
      <p:ext uri="{BB962C8B-B14F-4D97-AF65-F5344CB8AC3E}">
        <p14:creationId xmlns:p14="http://schemas.microsoft.com/office/powerpoint/2010/main" val="437609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
        <p:nvSpPr>
          <p:cNvPr id="9" name="TextBox 8">
            <a:extLst>
              <a:ext uri="{FF2B5EF4-FFF2-40B4-BE49-F238E27FC236}">
                <a16:creationId xmlns:a16="http://schemas.microsoft.com/office/drawing/2014/main" id="{5ED2FD2C-42D6-4DE7-B2F9-47CA2D05C3D3}"/>
              </a:ext>
            </a:extLst>
          </p:cNvPr>
          <p:cNvSpPr txBox="1"/>
          <p:nvPr/>
        </p:nvSpPr>
        <p:spPr>
          <a:xfrm>
            <a:off x="1635612" y="4681987"/>
            <a:ext cx="9352290" cy="1508105"/>
          </a:xfrm>
          <a:prstGeom prst="rect">
            <a:avLst/>
          </a:prstGeom>
          <a:noFill/>
        </p:spPr>
        <p:txBody>
          <a:bodyPr wrap="square" rtlCol="0">
            <a:spAutoFit/>
          </a:bodyPr>
          <a:lstStyle/>
          <a:p>
            <a:r>
              <a:rPr lang="en-GB" sz="3600" b="1" dirty="0">
                <a:solidFill>
                  <a:schemeClr val="accent1">
                    <a:lumMod val="50000"/>
                  </a:schemeClr>
                </a:solidFill>
                <a:latin typeface="Century Gothic" panose="020B0502020202020204" pitchFamily="34" charset="0"/>
              </a:rPr>
              <a:t>Honour </a:t>
            </a:r>
            <a:r>
              <a:rPr lang="en-GB" sz="2400" dirty="0">
                <a:solidFill>
                  <a:schemeClr val="accent1">
                    <a:lumMod val="50000"/>
                  </a:schemeClr>
                </a:solidFill>
                <a:latin typeface="Century Gothic" panose="020B0502020202020204" pitchFamily="34" charset="0"/>
              </a:rPr>
              <a:t>(verb)</a:t>
            </a:r>
            <a:r>
              <a:rPr lang="en-GB" sz="1400" dirty="0">
                <a:solidFill>
                  <a:schemeClr val="accent1">
                    <a:lumMod val="50000"/>
                  </a:schemeClr>
                </a:solidFill>
                <a:latin typeface="Century Gothic" panose="020B0502020202020204" pitchFamily="34" charset="0"/>
              </a:rPr>
              <a:t> </a:t>
            </a:r>
            <a:r>
              <a:rPr lang="en-GB" sz="2000" dirty="0">
                <a:solidFill>
                  <a:schemeClr val="accent1">
                    <a:lumMod val="50000"/>
                  </a:schemeClr>
                </a:solidFill>
                <a:latin typeface="Century Gothic" panose="020B0502020202020204" pitchFamily="34" charset="0"/>
              </a:rPr>
              <a:t>– </a:t>
            </a:r>
            <a:r>
              <a:rPr lang="en-GB" sz="2800" dirty="0">
                <a:solidFill>
                  <a:schemeClr val="accent1">
                    <a:lumMod val="50000"/>
                  </a:schemeClr>
                </a:solidFill>
                <a:latin typeface="Century Gothic" panose="020B0502020202020204" pitchFamily="34" charset="0"/>
              </a:rPr>
              <a:t>Collins Dictionary definition:</a:t>
            </a:r>
          </a:p>
          <a:p>
            <a:endParaRPr lang="en-GB" sz="2800" dirty="0">
              <a:solidFill>
                <a:schemeClr val="accent1">
                  <a:lumMod val="50000"/>
                </a:schemeClr>
              </a:solidFill>
              <a:latin typeface="Century Gothic" panose="020B0502020202020204" pitchFamily="34" charset="0"/>
            </a:endParaRPr>
          </a:p>
          <a:p>
            <a:r>
              <a:rPr lang="en-GB" sz="2800" dirty="0">
                <a:solidFill>
                  <a:schemeClr val="accent1">
                    <a:lumMod val="50000"/>
                  </a:schemeClr>
                </a:solidFill>
                <a:latin typeface="Century Gothic" panose="020B0502020202020204" pitchFamily="34" charset="0"/>
              </a:rPr>
              <a:t>If someone is honoured, they are given public praise.</a:t>
            </a:r>
            <a:endParaRPr lang="en-GB" sz="2400" dirty="0">
              <a:solidFill>
                <a:schemeClr val="accent1">
                  <a:lumMod val="50000"/>
                </a:schemeClr>
              </a:solidFill>
              <a:latin typeface="Century Gothic" panose="020B0502020202020204" pitchFamily="34" charset="0"/>
            </a:endParaRPr>
          </a:p>
        </p:txBody>
      </p:sp>
      <p:sp>
        <p:nvSpPr>
          <p:cNvPr id="10" name="Thought Bubble: Cloud 9">
            <a:extLst>
              <a:ext uri="{FF2B5EF4-FFF2-40B4-BE49-F238E27FC236}">
                <a16:creationId xmlns:a16="http://schemas.microsoft.com/office/drawing/2014/main" id="{67A86851-9268-40CE-B3A2-965A8B28BCD5}"/>
              </a:ext>
            </a:extLst>
          </p:cNvPr>
          <p:cNvSpPr/>
          <p:nvPr/>
        </p:nvSpPr>
        <p:spPr>
          <a:xfrm>
            <a:off x="5332287" y="1222624"/>
            <a:ext cx="5340851" cy="3349375"/>
          </a:xfrm>
          <a:prstGeom prst="cloudCallout">
            <a:avLst>
              <a:gd name="adj1" fmla="val 65584"/>
              <a:gd name="adj2" fmla="val 355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4000" b="1" dirty="0">
                <a:solidFill>
                  <a:schemeClr val="accent1">
                    <a:lumMod val="50000"/>
                  </a:schemeClr>
                </a:solidFill>
                <a:latin typeface="Century Gothic" panose="020B0502020202020204" pitchFamily="34" charset="0"/>
              </a:rPr>
              <a:t>What does it mean to ‘honour’ someone?</a:t>
            </a:r>
          </a:p>
          <a:p>
            <a:pPr algn="ctr"/>
            <a:endParaRPr lang="en-GB" sz="3600" b="1" dirty="0">
              <a:solidFill>
                <a:schemeClr val="bg1"/>
              </a:solidFill>
              <a:latin typeface="Century Gothic" panose="020B0502020202020204" pitchFamily="34" charset="0"/>
            </a:endParaRPr>
          </a:p>
        </p:txBody>
      </p:sp>
      <p:pic>
        <p:nvPicPr>
          <p:cNvPr id="11" name="Picture 10">
            <a:extLst>
              <a:ext uri="{FF2B5EF4-FFF2-40B4-BE49-F238E27FC236}">
                <a16:creationId xmlns:a16="http://schemas.microsoft.com/office/drawing/2014/main" id="{8174900E-06BA-42C3-94DC-76643402B382}"/>
              </a:ext>
            </a:extLst>
          </p:cNvPr>
          <p:cNvPicPr>
            <a:picLocks noChangeAspect="1"/>
          </p:cNvPicPr>
          <p:nvPr/>
        </p:nvPicPr>
        <p:blipFill>
          <a:blip r:embed="rId3"/>
          <a:stretch>
            <a:fillRect/>
          </a:stretch>
        </p:blipFill>
        <p:spPr>
          <a:xfrm>
            <a:off x="2188395" y="2381036"/>
            <a:ext cx="2095928" cy="2095928"/>
          </a:xfrm>
          <a:prstGeom prst="rect">
            <a:avLst/>
          </a:prstGeom>
        </p:spPr>
      </p:pic>
    </p:spTree>
    <p:extLst>
      <p:ext uri="{BB962C8B-B14F-4D97-AF65-F5344CB8AC3E}">
        <p14:creationId xmlns:p14="http://schemas.microsoft.com/office/powerpoint/2010/main" val="457334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431061" y="2777585"/>
            <a:ext cx="4659638" cy="2800767"/>
          </a:xfrm>
          <a:prstGeom prst="rect">
            <a:avLst/>
          </a:prstGeom>
          <a:noFill/>
        </p:spPr>
        <p:txBody>
          <a:bodyPr wrap="square" rtlCol="0">
            <a:spAutoFit/>
          </a:bodyPr>
          <a:lstStyle/>
          <a:p>
            <a:pPr algn="ctr"/>
            <a:r>
              <a:rPr lang="en-GB" sz="4400" b="1" dirty="0">
                <a:solidFill>
                  <a:schemeClr val="accent1">
                    <a:lumMod val="50000"/>
                  </a:schemeClr>
                </a:solidFill>
                <a:latin typeface="Century Gothic" panose="020B0502020202020204" pitchFamily="34" charset="0"/>
              </a:rPr>
              <a:t>Why did Mary choose to honour Jesus in this way?</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pic>
        <p:nvPicPr>
          <p:cNvPr id="7" name="Picture 6">
            <a:extLst>
              <a:ext uri="{FF2B5EF4-FFF2-40B4-BE49-F238E27FC236}">
                <a16:creationId xmlns:a16="http://schemas.microsoft.com/office/drawing/2014/main" id="{842F13B8-D1EB-447C-94F2-85EBDE967FB6}"/>
              </a:ext>
            </a:extLst>
          </p:cNvPr>
          <p:cNvPicPr>
            <a:picLocks noChangeAspect="1"/>
          </p:cNvPicPr>
          <p:nvPr/>
        </p:nvPicPr>
        <p:blipFill>
          <a:blip r:embed="rId3"/>
          <a:stretch>
            <a:fillRect/>
          </a:stretch>
        </p:blipFill>
        <p:spPr>
          <a:xfrm>
            <a:off x="6090700" y="2357005"/>
            <a:ext cx="3186208" cy="2389656"/>
          </a:xfrm>
          <a:prstGeom prst="rect">
            <a:avLst/>
          </a:prstGeom>
        </p:spPr>
      </p:pic>
      <p:pic>
        <p:nvPicPr>
          <p:cNvPr id="8" name="Picture 7">
            <a:extLst>
              <a:ext uri="{FF2B5EF4-FFF2-40B4-BE49-F238E27FC236}">
                <a16:creationId xmlns:a16="http://schemas.microsoft.com/office/drawing/2014/main" id="{4C582AC3-B49D-4126-8527-BDE46B0C723B}"/>
              </a:ext>
            </a:extLst>
          </p:cNvPr>
          <p:cNvPicPr>
            <a:picLocks noChangeAspect="1"/>
          </p:cNvPicPr>
          <p:nvPr/>
        </p:nvPicPr>
        <p:blipFill>
          <a:blip r:embed="rId4"/>
          <a:stretch>
            <a:fillRect/>
          </a:stretch>
        </p:blipFill>
        <p:spPr>
          <a:xfrm>
            <a:off x="8705143" y="4092510"/>
            <a:ext cx="2563894" cy="1922921"/>
          </a:xfrm>
          <a:prstGeom prst="rect">
            <a:avLst/>
          </a:prstGeom>
        </p:spPr>
      </p:pic>
    </p:spTree>
    <p:extLst>
      <p:ext uri="{BB962C8B-B14F-4D97-AF65-F5344CB8AC3E}">
        <p14:creationId xmlns:p14="http://schemas.microsoft.com/office/powerpoint/2010/main" val="3718244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6000" b="1" dirty="0">
              <a:latin typeface="Century Gothic" panose="020B0502020202020204" pitchFamily="34" charset="0"/>
            </a:endParaRP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8" name="Thought Bubble: Cloud 7">
            <a:extLst>
              <a:ext uri="{FF2B5EF4-FFF2-40B4-BE49-F238E27FC236}">
                <a16:creationId xmlns:a16="http://schemas.microsoft.com/office/drawing/2014/main" id="{CDDC525D-0CB6-4B95-9007-D6D0F5B00033}"/>
              </a:ext>
            </a:extLst>
          </p:cNvPr>
          <p:cNvSpPr/>
          <p:nvPr/>
        </p:nvSpPr>
        <p:spPr>
          <a:xfrm>
            <a:off x="2784297" y="2250041"/>
            <a:ext cx="5825447" cy="3719244"/>
          </a:xfrm>
          <a:prstGeom prst="cloudCallout">
            <a:avLst>
              <a:gd name="adj1" fmla="val 65584"/>
              <a:gd name="adj2" fmla="val 355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4800" b="1" dirty="0">
                <a:solidFill>
                  <a:schemeClr val="accent1">
                    <a:lumMod val="50000"/>
                  </a:schemeClr>
                </a:solidFill>
                <a:latin typeface="Century Gothic" panose="020B0502020202020204" pitchFamily="34" charset="0"/>
              </a:rPr>
              <a:t>Who deserves our honour today?</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8557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solidFill>
                  <a:schemeClr val="accent1">
                    <a:lumMod val="50000"/>
                  </a:schemeClr>
                </a:solidFill>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prayer below.</a:t>
            </a:r>
          </a:p>
          <a:p>
            <a:endParaRPr lang="en-GB" sz="2000" b="1" dirty="0">
              <a:solidFill>
                <a:schemeClr val="accent1">
                  <a:lumMod val="50000"/>
                </a:schemeClr>
              </a:solidFill>
              <a:latin typeface="Century Gothic" panose="020B0502020202020204" pitchFamily="34" charset="0"/>
              <a:cs typeface="Segoe UI" panose="020B0502040204020203" pitchFamily="34" charset="0"/>
            </a:endParaRP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Father God,</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Help us to remember that we should always </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love and honour each other.</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Help us to recognise those around us who </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deserve our love and respect, </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even those who we may not be friends with.</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 name="Rectangle 131">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4" name="Rectangle 133">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6" name="Rectangle 135">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8" name="Rectangle 137">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0" name="Rectangle 139">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5ED96D10-3758-484A-8623-BB61B12509EA}"/>
              </a:ext>
            </a:extLst>
          </p:cNvPr>
          <p:cNvPicPr>
            <a:picLocks noChangeAspect="1"/>
          </p:cNvPicPr>
          <p:nvPr/>
        </p:nvPicPr>
        <p:blipFill rotWithShape="1">
          <a:blip r:embed="rId3"/>
          <a:srcRect t="26462" r="9091" b="22402"/>
          <a:stretch/>
        </p:blipFill>
        <p:spPr>
          <a:xfrm>
            <a:off x="20" y="10"/>
            <a:ext cx="12191980" cy="6857990"/>
          </a:xfrm>
          <a:prstGeom prst="rect">
            <a:avLst/>
          </a:prstGeom>
        </p:spPr>
      </p:pic>
      <p:grpSp>
        <p:nvGrpSpPr>
          <p:cNvPr id="142" name="Group 141">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43" name="Rectangle 142">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44" name="Rectangle 143">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4200" y="1006956"/>
            <a:ext cx="3412067" cy="1372177"/>
          </a:xfrm>
        </p:spPr>
        <p:txBody>
          <a:bodyPr vert="horz" lIns="91440" tIns="45720" rIns="91440" bIns="45720" rtlCol="0" anchor="ctr">
            <a:normAutofit/>
          </a:bodyPr>
          <a:lstStyle/>
          <a:p>
            <a:r>
              <a:rPr lang="en-US" dirty="0">
                <a:latin typeface="Century Gothic" panose="020B0502020202020204" pitchFamily="34" charset="0"/>
              </a:rPr>
              <a:t>Prompted to action - challenge</a:t>
            </a:r>
          </a:p>
        </p:txBody>
      </p:sp>
      <p:sp>
        <p:nvSpPr>
          <p:cNvPr id="18" name="TextBox 17">
            <a:extLst>
              <a:ext uri="{FF2B5EF4-FFF2-40B4-BE49-F238E27FC236}">
                <a16:creationId xmlns:a16="http://schemas.microsoft.com/office/drawing/2014/main" id="{D9CE3610-3E0C-4A8B-820B-F1923D8B2C46}"/>
              </a:ext>
            </a:extLst>
          </p:cNvPr>
          <p:cNvSpPr txBox="1"/>
          <p:nvPr/>
        </p:nvSpPr>
        <p:spPr>
          <a:xfrm>
            <a:off x="581193" y="2438399"/>
            <a:ext cx="3415074" cy="3564467"/>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1700" i="1" dirty="0">
                <a:solidFill>
                  <a:schemeClr val="bg1"/>
                </a:solidFill>
                <a:latin typeface="Century Gothic" panose="020B0502020202020204" pitchFamily="34" charset="0"/>
              </a:rPr>
              <a:t>Reflect on the story from John 12:1-8 </a:t>
            </a:r>
            <a:endParaRPr lang="en-US" sz="1700" b="0" i="0" dirty="0">
              <a:solidFill>
                <a:schemeClr val="bg1"/>
              </a:solidFill>
              <a:effectLst/>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1700" b="0" i="0" dirty="0">
                <a:solidFill>
                  <a:schemeClr val="bg1"/>
                </a:solidFill>
                <a:effectLst/>
                <a:latin typeface="Century Gothic" panose="020B0502020202020204" pitchFamily="34" charset="0"/>
              </a:rPr>
              <a:t>Remember what it means to honour someone.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169031" y="5608212"/>
            <a:ext cx="987638" cy="1249788"/>
          </a:xfrm>
          <a:prstGeom prst="rect">
            <a:avLst/>
          </a:prstGeom>
        </p:spPr>
      </p:pic>
      <p:sp>
        <p:nvSpPr>
          <p:cNvPr id="7" name="Rectangle: Rounded Corners 6">
            <a:extLst>
              <a:ext uri="{FF2B5EF4-FFF2-40B4-BE49-F238E27FC236}">
                <a16:creationId xmlns:a16="http://schemas.microsoft.com/office/drawing/2014/main" id="{33AF3413-2154-4693-8370-03ECC7496F0C}"/>
              </a:ext>
            </a:extLst>
          </p:cNvPr>
          <p:cNvSpPr/>
          <p:nvPr/>
        </p:nvSpPr>
        <p:spPr>
          <a:xfrm>
            <a:off x="7558010" y="863029"/>
            <a:ext cx="4334739" cy="413052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3200" dirty="0">
                <a:latin typeface="Century Gothic" panose="020B0502020202020204" pitchFamily="34" charset="0"/>
              </a:rPr>
              <a:t>“Love one other with affection.  </a:t>
            </a:r>
          </a:p>
          <a:p>
            <a:pPr algn="ctr"/>
            <a:r>
              <a:rPr lang="en-GB" sz="3200" dirty="0">
                <a:latin typeface="Century Gothic" panose="020B0502020202020204" pitchFamily="34" charset="0"/>
              </a:rPr>
              <a:t>Outdo one another in showing honour”</a:t>
            </a:r>
          </a:p>
          <a:p>
            <a:pPr algn="ctr"/>
            <a:r>
              <a:rPr lang="en-GB" sz="2800" dirty="0">
                <a:latin typeface="Century Gothic" panose="020B0502020202020204" pitchFamily="34" charset="0"/>
              </a:rPr>
              <a:t>Romans 12:10 (ESV)</a:t>
            </a:r>
            <a:endParaRPr lang="en-GB" sz="2400" dirty="0">
              <a:latin typeface="Century Gothic" panose="020B0502020202020204" pitchFamily="34" charset="0"/>
            </a:endParaRPr>
          </a:p>
        </p:txBody>
      </p:sp>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1" name="Rectangle 120">
            <a:extLst>
              <a:ext uri="{FF2B5EF4-FFF2-40B4-BE49-F238E27FC236}">
                <a16:creationId xmlns:a16="http://schemas.microsoft.com/office/drawing/2014/main" id="{4CFB7F65-9106-4CAB-B5F1-B6B1476E7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a:extLst>
              <a:ext uri="{FF2B5EF4-FFF2-40B4-BE49-F238E27FC236}">
                <a16:creationId xmlns:a16="http://schemas.microsoft.com/office/drawing/2014/main" id="{DA46084B-0DB4-4217-8429-5BB07C7130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124" name="Rectangle 123">
              <a:extLst>
                <a:ext uri="{FF2B5EF4-FFF2-40B4-BE49-F238E27FC236}">
                  <a16:creationId xmlns:a16="http://schemas.microsoft.com/office/drawing/2014/main" id="{1C96A87B-A6AF-49F9-A35C-DBCD32934F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E0996FEB-A7FD-41B5-AC7B-E2ED8B762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7F9DE51B-4C99-46DA-BAA8-AFBACAA90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2F3AC5DB-7693-457F-ACCC-7E0B50B98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1788369" y="5102581"/>
            <a:ext cx="8038827" cy="1140874"/>
          </a:xfrm>
        </p:spPr>
        <p:txBody>
          <a:bodyPr vert="horz" lIns="91440" tIns="45720" rIns="91440" bIns="45720" rtlCol="0" anchor="b">
            <a:normAutofit fontScale="90000"/>
          </a:bodyPr>
          <a:lstStyle/>
          <a:p>
            <a:pPr algn="ctr"/>
            <a:r>
              <a:rPr lang="en-US" sz="3600" dirty="0">
                <a:solidFill>
                  <a:srgbClr val="FFFFFF"/>
                </a:solidFill>
                <a:latin typeface="Century Gothic" panose="020B0502020202020204" pitchFamily="34" charset="0"/>
              </a:rPr>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sp>
        <p:nvSpPr>
          <p:cNvPr id="16" name="Thought Bubble: Cloud 15">
            <a:extLst>
              <a:ext uri="{FF2B5EF4-FFF2-40B4-BE49-F238E27FC236}">
                <a16:creationId xmlns:a16="http://schemas.microsoft.com/office/drawing/2014/main" id="{2F4E42AB-43E3-40AB-BA94-69A88D1D91A1}"/>
              </a:ext>
            </a:extLst>
          </p:cNvPr>
          <p:cNvSpPr/>
          <p:nvPr/>
        </p:nvSpPr>
        <p:spPr>
          <a:xfrm>
            <a:off x="202058" y="719121"/>
            <a:ext cx="3321978" cy="2013806"/>
          </a:xfrm>
          <a:prstGeom prst="cloudCallout">
            <a:avLst>
              <a:gd name="adj1" fmla="val 64157"/>
              <a:gd name="adj2" fmla="val 4253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lumMod val="50000"/>
                  </a:schemeClr>
                </a:solidFill>
                <a:latin typeface="Century Gothic" panose="020B0502020202020204" pitchFamily="34" charset="0"/>
              </a:rPr>
              <a:t>What does this verse mean?</a:t>
            </a:r>
          </a:p>
          <a:p>
            <a:pPr algn="ctr"/>
            <a:endParaRPr lang="en-GB" sz="3600" b="1" dirty="0">
              <a:solidFill>
                <a:schemeClr val="bg1"/>
              </a:solidFill>
              <a:latin typeface="Century Gothic" panose="020B0502020202020204" pitchFamily="34" charset="0"/>
            </a:endParaRPr>
          </a:p>
        </p:txBody>
      </p:sp>
      <p:sp>
        <p:nvSpPr>
          <p:cNvPr id="20" name="Rectangle: Rounded Corners 19">
            <a:extLst>
              <a:ext uri="{FF2B5EF4-FFF2-40B4-BE49-F238E27FC236}">
                <a16:creationId xmlns:a16="http://schemas.microsoft.com/office/drawing/2014/main" id="{8D050372-0891-4ED1-9DA3-90FABA4B43F1}"/>
              </a:ext>
            </a:extLst>
          </p:cNvPr>
          <p:cNvSpPr/>
          <p:nvPr/>
        </p:nvSpPr>
        <p:spPr>
          <a:xfrm>
            <a:off x="4541178" y="694462"/>
            <a:ext cx="3120300" cy="335789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800" b="1" dirty="0">
                <a:latin typeface="Century Gothic" panose="020B0502020202020204" pitchFamily="34" charset="0"/>
              </a:rPr>
              <a:t>“</a:t>
            </a:r>
            <a:r>
              <a:rPr lang="en-GB" sz="2400" b="1" dirty="0">
                <a:latin typeface="Century Gothic" panose="020B0502020202020204" pitchFamily="34" charset="0"/>
              </a:rPr>
              <a:t>Love one other with affection.  Outdo one another in showing honour”</a:t>
            </a:r>
          </a:p>
          <a:p>
            <a:pPr algn="ctr"/>
            <a:endParaRPr lang="en-GB" sz="2400" b="1" dirty="0">
              <a:latin typeface="Century Gothic" panose="020B0502020202020204" pitchFamily="34" charset="0"/>
            </a:endParaRPr>
          </a:p>
          <a:p>
            <a:pPr algn="ctr"/>
            <a:r>
              <a:rPr lang="en-GB" sz="2000" b="1" dirty="0">
                <a:latin typeface="Century Gothic" panose="020B0502020202020204" pitchFamily="34" charset="0"/>
              </a:rPr>
              <a:t>Romans 12:10 (ESV)</a:t>
            </a:r>
          </a:p>
        </p:txBody>
      </p:sp>
      <p:sp>
        <p:nvSpPr>
          <p:cNvPr id="3" name="Speech Bubble: Oval 2">
            <a:extLst>
              <a:ext uri="{FF2B5EF4-FFF2-40B4-BE49-F238E27FC236}">
                <a16:creationId xmlns:a16="http://schemas.microsoft.com/office/drawing/2014/main" id="{2966DF6D-244E-43E8-82B3-736AA611F007}"/>
              </a:ext>
            </a:extLst>
          </p:cNvPr>
          <p:cNvSpPr/>
          <p:nvPr/>
        </p:nvSpPr>
        <p:spPr>
          <a:xfrm>
            <a:off x="8198777" y="2393879"/>
            <a:ext cx="3893679" cy="3067223"/>
          </a:xfrm>
          <a:prstGeom prst="wedgeEllipseCallout">
            <a:avLst>
              <a:gd name="adj1" fmla="val -60693"/>
              <a:gd name="adj2" fmla="val -3648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b="1" dirty="0">
                <a:solidFill>
                  <a:schemeClr val="accent1">
                    <a:lumMod val="50000"/>
                  </a:schemeClr>
                </a:solidFill>
                <a:latin typeface="Century Gothic" panose="020B0502020202020204" pitchFamily="34" charset="0"/>
              </a:rPr>
              <a:t>It </a:t>
            </a:r>
            <a:r>
              <a:rPr lang="en-GB" sz="1700" b="1" i="0" dirty="0">
                <a:solidFill>
                  <a:schemeClr val="accent1">
                    <a:lumMod val="50000"/>
                  </a:schemeClr>
                </a:solidFill>
                <a:effectLst/>
                <a:latin typeface="Century Gothic" panose="020B0502020202020204" pitchFamily="34" charset="0"/>
              </a:rPr>
              <a:t>means that you go out of your way to demonstrate honour to them. </a:t>
            </a:r>
          </a:p>
          <a:p>
            <a:pPr algn="ctr"/>
            <a:r>
              <a:rPr lang="en-GB" sz="1700" b="1" i="0" dirty="0">
                <a:solidFill>
                  <a:schemeClr val="accent1">
                    <a:lumMod val="50000"/>
                  </a:schemeClr>
                </a:solidFill>
                <a:effectLst/>
                <a:latin typeface="Century Gothic" panose="020B0502020202020204" pitchFamily="34" charset="0"/>
              </a:rPr>
              <a:t>Whether they deserve it or not you give it out freely. </a:t>
            </a:r>
          </a:p>
          <a:p>
            <a:pPr algn="ctr"/>
            <a:r>
              <a:rPr lang="en-GB" sz="1700" b="1" i="0" dirty="0">
                <a:solidFill>
                  <a:schemeClr val="accent1">
                    <a:lumMod val="50000"/>
                  </a:schemeClr>
                </a:solidFill>
                <a:effectLst/>
                <a:latin typeface="Century Gothic" panose="020B0502020202020204" pitchFamily="34" charset="0"/>
              </a:rPr>
              <a:t>Treat honour like there’s a never-ending supply.</a:t>
            </a:r>
          </a:p>
        </p:txBody>
      </p:sp>
      <p:pic>
        <p:nvPicPr>
          <p:cNvPr id="22" name="Picture 21">
            <a:extLst>
              <a:ext uri="{FF2B5EF4-FFF2-40B4-BE49-F238E27FC236}">
                <a16:creationId xmlns:a16="http://schemas.microsoft.com/office/drawing/2014/main" id="{F086D597-F5A4-4854-8DEF-7F8877EB0839}"/>
              </a:ext>
            </a:extLst>
          </p:cNvPr>
          <p:cNvPicPr>
            <a:picLocks noChangeAspect="1"/>
          </p:cNvPicPr>
          <p:nvPr/>
        </p:nvPicPr>
        <p:blipFill>
          <a:blip r:embed="rId4"/>
          <a:stretch>
            <a:fillRect/>
          </a:stretch>
        </p:blipFill>
        <p:spPr>
          <a:xfrm>
            <a:off x="9349472" y="719121"/>
            <a:ext cx="1433832" cy="1433832"/>
          </a:xfrm>
          <a:prstGeom prst="rect">
            <a:avLst/>
          </a:prstGeom>
        </p:spPr>
      </p:pic>
    </p:spTree>
    <p:extLst>
      <p:ext uri="{BB962C8B-B14F-4D97-AF65-F5344CB8AC3E}">
        <p14:creationId xmlns:p14="http://schemas.microsoft.com/office/powerpoint/2010/main" val="2242997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1" name="Rectangle 120">
            <a:extLst>
              <a:ext uri="{FF2B5EF4-FFF2-40B4-BE49-F238E27FC236}">
                <a16:creationId xmlns:a16="http://schemas.microsoft.com/office/drawing/2014/main" id="{4CFB7F65-9106-4CAB-B5F1-B6B1476E7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a:extLst>
              <a:ext uri="{FF2B5EF4-FFF2-40B4-BE49-F238E27FC236}">
                <a16:creationId xmlns:a16="http://schemas.microsoft.com/office/drawing/2014/main" id="{DA46084B-0DB4-4217-8429-5BB07C7130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124" name="Rectangle 123">
              <a:extLst>
                <a:ext uri="{FF2B5EF4-FFF2-40B4-BE49-F238E27FC236}">
                  <a16:creationId xmlns:a16="http://schemas.microsoft.com/office/drawing/2014/main" id="{1C96A87B-A6AF-49F9-A35C-DBCD32934F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E0996FEB-A7FD-41B5-AC7B-E2ED8B762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7F9DE51B-4C99-46DA-BAA8-AFBACAA90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2F3AC5DB-7693-457F-ACCC-7E0B50B98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2040503" y="5092232"/>
            <a:ext cx="8105974" cy="1140874"/>
          </a:xfrm>
        </p:spPr>
        <p:txBody>
          <a:bodyPr vert="horz" lIns="91440" tIns="45720" rIns="91440" bIns="45720" rtlCol="0" anchor="b">
            <a:normAutofit fontScale="90000"/>
          </a:bodyPr>
          <a:lstStyle/>
          <a:p>
            <a:pPr algn="ctr"/>
            <a:r>
              <a:rPr lang="en-US" sz="3600" dirty="0">
                <a:solidFill>
                  <a:srgbClr val="FFFFFF"/>
                </a:solidFill>
                <a:latin typeface="Century Gothic" panose="020B0502020202020204" pitchFamily="34" charset="0"/>
              </a:rPr>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sp>
        <p:nvSpPr>
          <p:cNvPr id="3" name="Rectangle: Rounded Corners 2">
            <a:extLst>
              <a:ext uri="{FF2B5EF4-FFF2-40B4-BE49-F238E27FC236}">
                <a16:creationId xmlns:a16="http://schemas.microsoft.com/office/drawing/2014/main" id="{F8EC0622-9944-49D9-B398-35476770AFA8}"/>
              </a:ext>
            </a:extLst>
          </p:cNvPr>
          <p:cNvSpPr/>
          <p:nvPr/>
        </p:nvSpPr>
        <p:spPr>
          <a:xfrm>
            <a:off x="581190" y="1167208"/>
            <a:ext cx="11162075" cy="21910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hought Bubble: Cloud 15">
            <a:extLst>
              <a:ext uri="{FF2B5EF4-FFF2-40B4-BE49-F238E27FC236}">
                <a16:creationId xmlns:a16="http://schemas.microsoft.com/office/drawing/2014/main" id="{2F4E42AB-43E3-40AB-BA94-69A88D1D91A1}"/>
              </a:ext>
            </a:extLst>
          </p:cNvPr>
          <p:cNvSpPr/>
          <p:nvPr/>
        </p:nvSpPr>
        <p:spPr>
          <a:xfrm>
            <a:off x="4695290" y="737208"/>
            <a:ext cx="3094980" cy="3304800"/>
          </a:xfrm>
          <a:prstGeom prst="cloudCallout">
            <a:avLst>
              <a:gd name="adj1" fmla="val -73859"/>
              <a:gd name="adj2" fmla="val 6067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chemeClr val="accent1">
                    <a:lumMod val="50000"/>
                  </a:schemeClr>
                </a:solidFill>
                <a:latin typeface="Century Gothic" panose="020B0502020202020204" pitchFamily="34" charset="0"/>
              </a:rPr>
              <a:t>Who deserves our honour today?</a:t>
            </a:r>
          </a:p>
          <a:p>
            <a:pPr algn="ctr"/>
            <a:endParaRPr lang="en-GB" sz="3600"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43AE79E2-82C8-4FEA-B1B8-1FEDF4E161F9}"/>
              </a:ext>
            </a:extLst>
          </p:cNvPr>
          <p:cNvSpPr txBox="1"/>
          <p:nvPr/>
        </p:nvSpPr>
        <p:spPr>
          <a:xfrm>
            <a:off x="717494" y="1513776"/>
            <a:ext cx="3195263" cy="1569660"/>
          </a:xfrm>
          <a:prstGeom prst="rect">
            <a:avLst/>
          </a:prstGeom>
          <a:noFill/>
        </p:spPr>
        <p:txBody>
          <a:bodyPr wrap="square" rtlCol="0">
            <a:spAutoFit/>
          </a:bodyPr>
          <a:lstStyle/>
          <a:p>
            <a:r>
              <a:rPr lang="en-GB" sz="2400" dirty="0">
                <a:solidFill>
                  <a:schemeClr val="bg1"/>
                </a:solidFill>
                <a:latin typeface="Century Gothic" panose="020B0502020202020204" pitchFamily="34" charset="0"/>
              </a:rPr>
              <a:t>Yesterday, you were asked to think about your answer to this question…</a:t>
            </a:r>
            <a:endParaRPr lang="en-GB" sz="2400" dirty="0">
              <a:latin typeface="Century Gothic" panose="020B0502020202020204" pitchFamily="34" charset="0"/>
            </a:endParaRPr>
          </a:p>
        </p:txBody>
      </p:sp>
      <p:sp>
        <p:nvSpPr>
          <p:cNvPr id="5" name="Arrow: Right 4">
            <a:extLst>
              <a:ext uri="{FF2B5EF4-FFF2-40B4-BE49-F238E27FC236}">
                <a16:creationId xmlns:a16="http://schemas.microsoft.com/office/drawing/2014/main" id="{BBDFE548-3516-4A8D-B43A-4E3F30B54983}"/>
              </a:ext>
            </a:extLst>
          </p:cNvPr>
          <p:cNvSpPr/>
          <p:nvPr/>
        </p:nvSpPr>
        <p:spPr>
          <a:xfrm>
            <a:off x="3801438" y="1993187"/>
            <a:ext cx="863029" cy="625143"/>
          </a:xfrm>
          <a:prstGeom prst="rightArrow">
            <a:avLst/>
          </a:prstGeom>
          <a:solidFill>
            <a:schemeClr val="accent4"/>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0871D7CE-840C-400B-B759-4CF871DAE04D}"/>
              </a:ext>
            </a:extLst>
          </p:cNvPr>
          <p:cNvSpPr txBox="1"/>
          <p:nvPr/>
        </p:nvSpPr>
        <p:spPr>
          <a:xfrm>
            <a:off x="8792366" y="1755065"/>
            <a:ext cx="2682140" cy="830997"/>
          </a:xfrm>
          <a:prstGeom prst="rect">
            <a:avLst/>
          </a:prstGeom>
          <a:noFill/>
        </p:spPr>
        <p:txBody>
          <a:bodyPr wrap="square" rtlCol="0">
            <a:spAutoFit/>
          </a:bodyPr>
          <a:lstStyle/>
          <a:p>
            <a:r>
              <a:rPr lang="en-GB" sz="2400" dirty="0">
                <a:solidFill>
                  <a:schemeClr val="bg1"/>
                </a:solidFill>
                <a:latin typeface="Century Gothic" panose="020B0502020202020204" pitchFamily="34" charset="0"/>
              </a:rPr>
              <a:t>…the question for today is…</a:t>
            </a:r>
            <a:endParaRPr lang="en-GB" sz="2400" dirty="0">
              <a:latin typeface="Century Gothic" panose="020B0502020202020204" pitchFamily="34" charset="0"/>
            </a:endParaRPr>
          </a:p>
        </p:txBody>
      </p:sp>
      <p:sp>
        <p:nvSpPr>
          <p:cNvPr id="21" name="Arrow: Right 20">
            <a:extLst>
              <a:ext uri="{FF2B5EF4-FFF2-40B4-BE49-F238E27FC236}">
                <a16:creationId xmlns:a16="http://schemas.microsoft.com/office/drawing/2014/main" id="{8AF126CF-F09F-4C7A-90D5-5BB742DE6844}"/>
              </a:ext>
            </a:extLst>
          </p:cNvPr>
          <p:cNvSpPr/>
          <p:nvPr/>
        </p:nvSpPr>
        <p:spPr>
          <a:xfrm>
            <a:off x="7824136" y="1858339"/>
            <a:ext cx="863029" cy="625143"/>
          </a:xfrm>
          <a:prstGeom prst="rightArrow">
            <a:avLst/>
          </a:prstGeom>
          <a:solidFill>
            <a:schemeClr val="accent4"/>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710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4" name="Rectangle 133">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6" name="Rectangle 135">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8" name="Rectangle 137">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0" name="Rectangle 139">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2" name="Rectangle 14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01255" y="702156"/>
            <a:ext cx="3409783" cy="1013800"/>
          </a:xfrm>
        </p:spPr>
        <p:txBody>
          <a:bodyPr vert="horz" lIns="91440" tIns="45720" rIns="91440" bIns="45720" rtlCol="0" anchor="b">
            <a:normAutofit/>
          </a:bodyPr>
          <a:lstStyle/>
          <a:p>
            <a:pPr>
              <a:lnSpc>
                <a:spcPct val="90000"/>
              </a:lnSpc>
            </a:pPr>
            <a:r>
              <a:rPr lang="en-US" sz="2400" dirty="0">
                <a:latin typeface="Century Gothic" panose="020B0502020202020204" pitchFamily="34" charset="0"/>
              </a:rPr>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sp>
        <p:nvSpPr>
          <p:cNvPr id="23" name="Thought Bubble: Cloud 22">
            <a:extLst>
              <a:ext uri="{FF2B5EF4-FFF2-40B4-BE49-F238E27FC236}">
                <a16:creationId xmlns:a16="http://schemas.microsoft.com/office/drawing/2014/main" id="{6AB0CF6E-E215-4547-94C0-C2648B5B1256}"/>
              </a:ext>
            </a:extLst>
          </p:cNvPr>
          <p:cNvSpPr/>
          <p:nvPr/>
        </p:nvSpPr>
        <p:spPr>
          <a:xfrm>
            <a:off x="4818580" y="1269153"/>
            <a:ext cx="5517222" cy="3909023"/>
          </a:xfrm>
          <a:prstGeom prst="cloudCallout">
            <a:avLst>
              <a:gd name="adj1" fmla="val 71932"/>
              <a:gd name="adj2" fmla="val 4347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4000" b="1" dirty="0">
                <a:solidFill>
                  <a:schemeClr val="accent1">
                    <a:lumMod val="50000"/>
                  </a:schemeClr>
                </a:solidFill>
                <a:latin typeface="Century Gothic" panose="020B0502020202020204" pitchFamily="34" charset="0"/>
              </a:rPr>
              <a:t>HOW can I show honour today?</a:t>
            </a:r>
          </a:p>
          <a:p>
            <a:pPr algn="ctr"/>
            <a:endParaRPr lang="en-GB" sz="3600" b="1"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BA6EBDA6-B281-4CFD-863A-60B5655B46FA}"/>
              </a:ext>
            </a:extLst>
          </p:cNvPr>
          <p:cNvSpPr txBox="1"/>
          <p:nvPr/>
        </p:nvSpPr>
        <p:spPr>
          <a:xfrm>
            <a:off x="616449" y="2095928"/>
            <a:ext cx="3339102" cy="3693319"/>
          </a:xfrm>
          <a:prstGeom prst="rect">
            <a:avLst/>
          </a:prstGeom>
          <a:noFill/>
        </p:spPr>
        <p:txBody>
          <a:bodyPr wrap="square" rtlCol="0">
            <a:spAutoFit/>
          </a:bodyPr>
          <a:lstStyle/>
          <a:p>
            <a:pPr marL="285750" indent="-285750">
              <a:buFont typeface="Wingdings" panose="05000000000000000000" pitchFamily="2" charset="2"/>
              <a:buChar char="Ø"/>
            </a:pPr>
            <a:r>
              <a:rPr lang="en-GB" dirty="0">
                <a:solidFill>
                  <a:schemeClr val="bg1"/>
                </a:solidFill>
                <a:latin typeface="Century Gothic" panose="020B0502020202020204" pitchFamily="34" charset="0"/>
              </a:rPr>
              <a:t>Talk about practical ways to honour someone</a:t>
            </a:r>
          </a:p>
          <a:p>
            <a:pPr marL="285750" indent="-285750">
              <a:buFont typeface="Wingdings" panose="05000000000000000000" pitchFamily="2" charset="2"/>
              <a:buChar char="Ø"/>
            </a:pPr>
            <a:endParaRPr lang="en-GB"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GB" dirty="0">
                <a:solidFill>
                  <a:schemeClr val="bg1"/>
                </a:solidFill>
                <a:latin typeface="Century Gothic" panose="020B0502020202020204" pitchFamily="34" charset="0"/>
              </a:rPr>
              <a:t>Think about how honour is similar to showing respect</a:t>
            </a:r>
          </a:p>
          <a:p>
            <a:pPr marL="285750" indent="-285750">
              <a:buFont typeface="Wingdings" panose="05000000000000000000" pitchFamily="2" charset="2"/>
              <a:buChar char="Ø"/>
            </a:pPr>
            <a:endParaRPr lang="en-GB"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GB" dirty="0">
                <a:solidFill>
                  <a:schemeClr val="bg1"/>
                </a:solidFill>
                <a:latin typeface="Century Gothic" panose="020B0502020202020204" pitchFamily="34" charset="0"/>
              </a:rPr>
              <a:t>How can you ‘publicly praise’ someone for what they do and who they are?</a:t>
            </a:r>
          </a:p>
          <a:p>
            <a:pPr marL="285750" indent="-285750">
              <a:buFont typeface="Wingdings" panose="05000000000000000000" pitchFamily="2" charset="2"/>
              <a:buChar char="Ø"/>
            </a:pPr>
            <a:endParaRPr lang="en-GB"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GB" dirty="0">
                <a:solidFill>
                  <a:schemeClr val="bg1"/>
                </a:solidFill>
                <a:latin typeface="Century Gothic" panose="020B0502020202020204" pitchFamily="34" charset="0"/>
              </a:rPr>
              <a:t>How are people honoured in your school?</a:t>
            </a:r>
          </a:p>
        </p:txBody>
      </p:sp>
    </p:spTree>
    <p:extLst>
      <p:ext uri="{BB962C8B-B14F-4D97-AF65-F5344CB8AC3E}">
        <p14:creationId xmlns:p14="http://schemas.microsoft.com/office/powerpoint/2010/main" val="4096124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0EAA425D-6501-4EB3-8D63-CF89C9412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3" name="Rectangle 192">
            <a:extLst>
              <a:ext uri="{FF2B5EF4-FFF2-40B4-BE49-F238E27FC236}">
                <a16:creationId xmlns:a16="http://schemas.microsoft.com/office/drawing/2014/main" id="{96D69A94-D183-49E0-B81C-09B31CEBCE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4" name="Rectangle 193">
            <a:extLst>
              <a:ext uri="{FF2B5EF4-FFF2-40B4-BE49-F238E27FC236}">
                <a16:creationId xmlns:a16="http://schemas.microsoft.com/office/drawing/2014/main" id="{1C2A700A-2259-465D-AAD8-28740D011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5" name="Rectangle 194">
            <a:extLst>
              <a:ext uri="{FF2B5EF4-FFF2-40B4-BE49-F238E27FC236}">
                <a16:creationId xmlns:a16="http://schemas.microsoft.com/office/drawing/2014/main" id="{1AC4C8A6-6415-4026-A624-AC68830E4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6" name="Rectangle 195">
            <a:extLst>
              <a:ext uri="{FF2B5EF4-FFF2-40B4-BE49-F238E27FC236}">
                <a16:creationId xmlns:a16="http://schemas.microsoft.com/office/drawing/2014/main" id="{F8EF27BB-2B46-4E18-8445-67FA3416D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4201" y="1107672"/>
            <a:ext cx="3427985" cy="955501"/>
          </a:xfrm>
        </p:spPr>
        <p:txBody>
          <a:bodyPr vert="horz" lIns="91440" tIns="45720" rIns="91440" bIns="45720" rtlCol="0" anchor="ctr">
            <a:normAutofit/>
          </a:bodyPr>
          <a:lstStyle/>
          <a:p>
            <a:pPr>
              <a:lnSpc>
                <a:spcPct val="90000"/>
              </a:lnSpc>
            </a:pPr>
            <a:r>
              <a:rPr lang="en-US" sz="2400" dirty="0">
                <a:solidFill>
                  <a:schemeClr val="tx2"/>
                </a:solidFill>
                <a:latin typeface="Century Gothic" panose="020B0502020202020204" pitchFamily="34" charset="0"/>
              </a:rPr>
              <a:t>Prompted to action - challenge</a:t>
            </a:r>
          </a:p>
        </p:txBody>
      </p:sp>
      <p:grpSp>
        <p:nvGrpSpPr>
          <p:cNvPr id="197" name="Group 196">
            <a:extLst>
              <a:ext uri="{FF2B5EF4-FFF2-40B4-BE49-F238E27FC236}">
                <a16:creationId xmlns:a16="http://schemas.microsoft.com/office/drawing/2014/main" id="{60A0C54A-CE24-4C1A-B9B1-5D3EC6E9FD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98" name="Rectangle 197">
              <a:extLst>
                <a:ext uri="{FF2B5EF4-FFF2-40B4-BE49-F238E27FC236}">
                  <a16:creationId xmlns:a16="http://schemas.microsoft.com/office/drawing/2014/main" id="{5F54BDFC-81D1-4BAD-B69C-102742E3D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9" name="Rectangle 198">
              <a:extLst>
                <a:ext uri="{FF2B5EF4-FFF2-40B4-BE49-F238E27FC236}">
                  <a16:creationId xmlns:a16="http://schemas.microsoft.com/office/drawing/2014/main" id="{E15D1583-F67B-4A0C-9491-B90EF2FC3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0" name="Rectangle 199">
              <a:extLst>
                <a:ext uri="{FF2B5EF4-FFF2-40B4-BE49-F238E27FC236}">
                  <a16:creationId xmlns:a16="http://schemas.microsoft.com/office/drawing/2014/main" id="{DA65BAB3-9981-44D7-BA75-F48959D8B9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17" name="Thought Bubble: Cloud 16">
            <a:extLst>
              <a:ext uri="{FF2B5EF4-FFF2-40B4-BE49-F238E27FC236}">
                <a16:creationId xmlns:a16="http://schemas.microsoft.com/office/drawing/2014/main" id="{2100FE03-6A39-4A22-92D2-9E230F5DEE0C}"/>
              </a:ext>
            </a:extLst>
          </p:cNvPr>
          <p:cNvSpPr/>
          <p:nvPr/>
        </p:nvSpPr>
        <p:spPr>
          <a:xfrm>
            <a:off x="166899" y="2063173"/>
            <a:ext cx="3427985" cy="3156099"/>
          </a:xfrm>
          <a:prstGeom prst="cloudCallout">
            <a:avLst>
              <a:gd name="adj1" fmla="val 59741"/>
              <a:gd name="adj2" fmla="val 65363"/>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a:spcBef>
                <a:spcPct val="20000"/>
              </a:spcBef>
              <a:spcAft>
                <a:spcPts val="600"/>
              </a:spcAft>
              <a:buClr>
                <a:schemeClr val="accent2"/>
              </a:buClr>
              <a:buSzPct val="92000"/>
              <a:buFont typeface="Wingdings 2" panose="05020102010507070707" pitchFamily="18" charset="2"/>
              <a:buChar char=""/>
            </a:pPr>
            <a:endParaRPr lang="en-US" b="1" dirty="0">
              <a:solidFill>
                <a:schemeClr val="tx2"/>
              </a:solidFill>
            </a:endParaRPr>
          </a:p>
          <a:p>
            <a:pPr algn="ctr">
              <a:spcBef>
                <a:spcPct val="20000"/>
              </a:spcBef>
              <a:spcAft>
                <a:spcPts val="600"/>
              </a:spcAft>
              <a:buClr>
                <a:schemeClr val="accent2"/>
              </a:buClr>
              <a:buSzPct val="92000"/>
            </a:pPr>
            <a:r>
              <a:rPr lang="en-US" sz="3900" b="1" dirty="0">
                <a:solidFill>
                  <a:schemeClr val="bg1"/>
                </a:solidFill>
                <a:latin typeface="Century Gothic" panose="020B0502020202020204" pitchFamily="34" charset="0"/>
              </a:rPr>
              <a:t>How can I show honour today?</a:t>
            </a:r>
          </a:p>
          <a:p>
            <a:pPr>
              <a:spcBef>
                <a:spcPct val="20000"/>
              </a:spcBef>
              <a:spcAft>
                <a:spcPts val="600"/>
              </a:spcAft>
              <a:buClr>
                <a:schemeClr val="accent2"/>
              </a:buClr>
              <a:buSzPct val="92000"/>
              <a:buFont typeface="Wingdings 2" panose="05020102010507070707" pitchFamily="18" charset="2"/>
              <a:buChar char=""/>
            </a:pPr>
            <a:endParaRPr lang="en-US" b="1" dirty="0">
              <a:solidFill>
                <a:schemeClr val="tx2"/>
              </a:solidFill>
            </a:endParaRPr>
          </a:p>
        </p:txBody>
      </p:sp>
      <p:sp>
        <p:nvSpPr>
          <p:cNvPr id="201" name="Rectangle 200">
            <a:extLst>
              <a:ext uri="{FF2B5EF4-FFF2-40B4-BE49-F238E27FC236}">
                <a16:creationId xmlns:a16="http://schemas.microsoft.com/office/drawing/2014/main" id="{2EB7A6B3-7769-4087-8DE5-97E11C0812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5707" y="638174"/>
            <a:ext cx="3680469" cy="2828423"/>
          </a:xfrm>
          <a:prstGeom prst="rect">
            <a:avLst/>
          </a:prstGeom>
          <a:solidFill>
            <a:srgbClr val="FFFFFF"/>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7881BEC-59C8-4D71-A5D8-8770E0313F28}"/>
              </a:ext>
            </a:extLst>
          </p:cNvPr>
          <p:cNvPicPr>
            <a:picLocks noChangeAspect="1"/>
          </p:cNvPicPr>
          <p:nvPr/>
        </p:nvPicPr>
        <p:blipFill rotWithShape="1">
          <a:blip r:embed="rId3"/>
          <a:srcRect l="3367" r="8825" b="-1"/>
          <a:stretch/>
        </p:blipFill>
        <p:spPr>
          <a:xfrm>
            <a:off x="4680628" y="971268"/>
            <a:ext cx="2819297" cy="2151226"/>
          </a:xfrm>
          <a:prstGeom prst="rect">
            <a:avLst/>
          </a:prstGeom>
        </p:spPr>
      </p:pic>
      <p:sp>
        <p:nvSpPr>
          <p:cNvPr id="202" name="Rectangle 201">
            <a:extLst>
              <a:ext uri="{FF2B5EF4-FFF2-40B4-BE49-F238E27FC236}">
                <a16:creationId xmlns:a16="http://schemas.microsoft.com/office/drawing/2014/main" id="{98F57262-78F1-4529-AF0A-A2D4ADD37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180" y="638174"/>
            <a:ext cx="3680469" cy="2828423"/>
          </a:xfrm>
          <a:prstGeom prst="rect">
            <a:avLst/>
          </a:prstGeom>
          <a:solidFill>
            <a:srgbClr val="FFFFFF"/>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059E50FA-0E38-47D7-AE90-2E5341B81D36}"/>
              </a:ext>
            </a:extLst>
          </p:cNvPr>
          <p:cNvPicPr>
            <a:picLocks noChangeAspect="1"/>
          </p:cNvPicPr>
          <p:nvPr/>
        </p:nvPicPr>
        <p:blipFill rotWithShape="1">
          <a:blip r:embed="rId4"/>
          <a:srcRect t="8893" r="-3" b="14809"/>
          <a:stretch/>
        </p:blipFill>
        <p:spPr>
          <a:xfrm>
            <a:off x="8466001" y="971268"/>
            <a:ext cx="2835443" cy="2163322"/>
          </a:xfrm>
          <a:prstGeom prst="rect">
            <a:avLst/>
          </a:prstGeom>
        </p:spPr>
      </p:pic>
      <p:sp>
        <p:nvSpPr>
          <p:cNvPr id="203" name="Rectangle 202">
            <a:extLst>
              <a:ext uri="{FF2B5EF4-FFF2-40B4-BE49-F238E27FC236}">
                <a16:creationId xmlns:a16="http://schemas.microsoft.com/office/drawing/2014/main" id="{F49AA311-3762-4DBD-9D98-C123C2106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598" y="3568647"/>
            <a:ext cx="3684578" cy="2828423"/>
          </a:xfrm>
          <a:prstGeom prst="rect">
            <a:avLst/>
          </a:prstGeom>
          <a:solidFill>
            <a:srgbClr val="FFFFFF"/>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Epic pause for applause to mark 72nd birthday of the NHS - Dudley CCG">
            <a:extLst>
              <a:ext uri="{FF2B5EF4-FFF2-40B4-BE49-F238E27FC236}">
                <a16:creationId xmlns:a16="http://schemas.microsoft.com/office/drawing/2014/main" id="{6F4AC755-0854-40B9-8C83-10930E411DA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573330" y="4069715"/>
            <a:ext cx="3033894" cy="1812751"/>
          </a:xfrm>
          <a:prstGeom prst="rect">
            <a:avLst/>
          </a:prstGeom>
          <a:noFill/>
          <a:extLst>
            <a:ext uri="{909E8E84-426E-40DD-AFC4-6F175D3DCCD1}">
              <a14:hiddenFill xmlns:a14="http://schemas.microsoft.com/office/drawing/2010/main">
                <a:solidFill>
                  <a:srgbClr val="FFFFFF"/>
                </a:solidFill>
              </a14:hiddenFill>
            </a:ext>
          </a:extLst>
        </p:spPr>
      </p:pic>
      <p:sp>
        <p:nvSpPr>
          <p:cNvPr id="204" name="Rectangle 203">
            <a:extLst>
              <a:ext uri="{FF2B5EF4-FFF2-40B4-BE49-F238E27FC236}">
                <a16:creationId xmlns:a16="http://schemas.microsoft.com/office/drawing/2014/main" id="{AA7A6642-3BD6-476E-B2D1-4AF4D8CB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0180" y="3568647"/>
            <a:ext cx="3680469" cy="2828423"/>
          </a:xfrm>
          <a:prstGeom prst="rect">
            <a:avLst/>
          </a:prstGeom>
          <a:solidFill>
            <a:srgbClr val="FFFFFF"/>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holding a bouquet of flowers&#10;&#10;Description automatically generated">
            <a:extLst>
              <a:ext uri="{FF2B5EF4-FFF2-40B4-BE49-F238E27FC236}">
                <a16:creationId xmlns:a16="http://schemas.microsoft.com/office/drawing/2014/main" id="{FACF8AAC-5B63-413E-A641-142E82A0ED28}"/>
              </a:ext>
            </a:extLst>
          </p:cNvPr>
          <p:cNvPicPr>
            <a:picLocks noChangeAspect="1"/>
          </p:cNvPicPr>
          <p:nvPr/>
        </p:nvPicPr>
        <p:blipFill rotWithShape="1">
          <a:blip r:embed="rId6"/>
          <a:srcRect t="9540" r="-3" b="13576"/>
          <a:stretch/>
        </p:blipFill>
        <p:spPr>
          <a:xfrm flipH="1">
            <a:off x="8484006" y="3900089"/>
            <a:ext cx="2829342" cy="2175247"/>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7"/>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4168815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AFE06D-04DB-44DB-8ED7-FF7B403B8A7C}"/>
              </a:ext>
            </a:extLst>
          </p:cNvPr>
          <p:cNvPicPr>
            <a:picLocks noChangeAspect="1"/>
          </p:cNvPicPr>
          <p:nvPr/>
        </p:nvPicPr>
        <p:blipFill>
          <a:blip r:embed="rId2"/>
          <a:stretch>
            <a:fillRect/>
          </a:stretch>
        </p:blipFill>
        <p:spPr>
          <a:xfrm>
            <a:off x="1216690" y="751579"/>
            <a:ext cx="9753600" cy="3133725"/>
          </a:xfrm>
          <a:prstGeom prst="rect">
            <a:avLst/>
          </a:prstGeom>
        </p:spPr>
      </p:pic>
      <p:sp>
        <p:nvSpPr>
          <p:cNvPr id="3" name="TextBox 2">
            <a:extLst>
              <a:ext uri="{FF2B5EF4-FFF2-40B4-BE49-F238E27FC236}">
                <a16:creationId xmlns:a16="http://schemas.microsoft.com/office/drawing/2014/main" id="{529149D3-FE7E-430B-9320-76338C7C8AA1}"/>
              </a:ext>
            </a:extLst>
          </p:cNvPr>
          <p:cNvSpPr txBox="1"/>
          <p:nvPr/>
        </p:nvSpPr>
        <p:spPr>
          <a:xfrm>
            <a:off x="2650733" y="1364042"/>
            <a:ext cx="6852863" cy="1107996"/>
          </a:xfrm>
          <a:prstGeom prst="rect">
            <a:avLst/>
          </a:prstGeom>
          <a:noFill/>
        </p:spPr>
        <p:txBody>
          <a:bodyPr wrap="square" rtlCol="0">
            <a:spAutoFit/>
          </a:bodyPr>
          <a:lstStyle/>
          <a:p>
            <a:pPr algn="ctr"/>
            <a:r>
              <a:rPr lang="en-GB" sz="6600" dirty="0">
                <a:solidFill>
                  <a:srgbClr val="FFFF00"/>
                </a:solidFill>
                <a:latin typeface="High Tower Text" panose="02040502050506030303" pitchFamily="18" charset="0"/>
              </a:rPr>
              <a:t>HONOUR ROLL</a:t>
            </a:r>
          </a:p>
        </p:txBody>
      </p:sp>
      <p:sp>
        <p:nvSpPr>
          <p:cNvPr id="4" name="Rectangle: Rounded Corners 3">
            <a:extLst>
              <a:ext uri="{FF2B5EF4-FFF2-40B4-BE49-F238E27FC236}">
                <a16:creationId xmlns:a16="http://schemas.microsoft.com/office/drawing/2014/main" id="{A9613A96-BDCD-4D90-A194-31AFD55BC786}"/>
              </a:ext>
            </a:extLst>
          </p:cNvPr>
          <p:cNvSpPr/>
          <p:nvPr/>
        </p:nvSpPr>
        <p:spPr>
          <a:xfrm>
            <a:off x="760288" y="4160994"/>
            <a:ext cx="5316876" cy="2517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a:solidFill>
                  <a:schemeClr val="bg1"/>
                </a:solidFill>
                <a:latin typeface="Century Gothic" panose="020B0502020202020204" pitchFamily="34" charset="0"/>
              </a:rPr>
              <a:t>Can you find out about an Honour Roll and create one for your class or school?</a:t>
            </a:r>
          </a:p>
        </p:txBody>
      </p:sp>
      <p:sp>
        <p:nvSpPr>
          <p:cNvPr id="5" name="Rectangle: Rounded Corners 4">
            <a:extLst>
              <a:ext uri="{FF2B5EF4-FFF2-40B4-BE49-F238E27FC236}">
                <a16:creationId xmlns:a16="http://schemas.microsoft.com/office/drawing/2014/main" id="{85628B03-92FE-44E3-BBB4-51721313BD98}"/>
              </a:ext>
            </a:extLst>
          </p:cNvPr>
          <p:cNvSpPr/>
          <p:nvPr/>
        </p:nvSpPr>
        <p:spPr>
          <a:xfrm>
            <a:off x="6546350" y="4160994"/>
            <a:ext cx="5316876" cy="2517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D3CC592-4211-4403-BDC5-6014F5A6D342}"/>
              </a:ext>
            </a:extLst>
          </p:cNvPr>
          <p:cNvSpPr txBox="1"/>
          <p:nvPr/>
        </p:nvSpPr>
        <p:spPr>
          <a:xfrm>
            <a:off x="6758254" y="4450082"/>
            <a:ext cx="4893068" cy="1938992"/>
          </a:xfrm>
          <a:prstGeom prst="rect">
            <a:avLst/>
          </a:prstGeom>
          <a:noFill/>
        </p:spPr>
        <p:txBody>
          <a:bodyPr wrap="square">
            <a:spAutoFit/>
          </a:bodyPr>
          <a:lstStyle/>
          <a:p>
            <a:pPr algn="ctr"/>
            <a:r>
              <a:rPr lang="en-GB" sz="3000" dirty="0">
                <a:solidFill>
                  <a:schemeClr val="bg1"/>
                </a:solidFill>
                <a:latin typeface="Century Gothic" panose="020B0502020202020204" pitchFamily="34" charset="0"/>
              </a:rPr>
              <a:t>Are there people in the wider school community that could feature on your Honour Roll?</a:t>
            </a:r>
          </a:p>
        </p:txBody>
      </p:sp>
    </p:spTree>
    <p:extLst>
      <p:ext uri="{BB962C8B-B14F-4D97-AF65-F5344CB8AC3E}">
        <p14:creationId xmlns:p14="http://schemas.microsoft.com/office/powerpoint/2010/main" val="1053448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7C151-93E4-42BB-9FFA-4EAB1063796F}"/>
              </a:ext>
            </a:extLst>
          </p:cNvPr>
          <p:cNvSpPr>
            <a:spLocks noGrp="1"/>
          </p:cNvSpPr>
          <p:nvPr>
            <p:ph type="title"/>
          </p:nvPr>
        </p:nvSpPr>
        <p:spPr/>
        <p:txBody>
          <a:bodyPr/>
          <a:lstStyle/>
          <a:p>
            <a:r>
              <a:rPr lang="en-GB" dirty="0">
                <a:latin typeface="Century Gothic" panose="020B0502020202020204" pitchFamily="34" charset="0"/>
              </a:rPr>
              <a:t>Responding – Going Deeper</a:t>
            </a:r>
          </a:p>
        </p:txBody>
      </p:sp>
      <p:pic>
        <p:nvPicPr>
          <p:cNvPr id="4" name="Picture 3">
            <a:extLst>
              <a:ext uri="{FF2B5EF4-FFF2-40B4-BE49-F238E27FC236}">
                <a16:creationId xmlns:a16="http://schemas.microsoft.com/office/drawing/2014/main" id="{6EAE045D-CF5E-4227-B40C-6E47D1D39E66}"/>
              </a:ext>
            </a:extLst>
          </p:cNvPr>
          <p:cNvPicPr>
            <a:picLocks noChangeAspect="1"/>
          </p:cNvPicPr>
          <p:nvPr/>
        </p:nvPicPr>
        <p:blipFill>
          <a:blip r:embed="rId2"/>
          <a:stretch>
            <a:fillRect/>
          </a:stretch>
        </p:blipFill>
        <p:spPr>
          <a:xfrm>
            <a:off x="3916006" y="2535715"/>
            <a:ext cx="4349392" cy="3262044"/>
          </a:xfrm>
          <a:prstGeom prst="rect">
            <a:avLst/>
          </a:prstGeom>
        </p:spPr>
      </p:pic>
      <p:sp>
        <p:nvSpPr>
          <p:cNvPr id="5" name="Speech Bubble: Oval 4">
            <a:extLst>
              <a:ext uri="{FF2B5EF4-FFF2-40B4-BE49-F238E27FC236}">
                <a16:creationId xmlns:a16="http://schemas.microsoft.com/office/drawing/2014/main" id="{4BB21E09-C199-48EE-8480-5C90F05E8F13}"/>
              </a:ext>
            </a:extLst>
          </p:cNvPr>
          <p:cNvSpPr/>
          <p:nvPr/>
        </p:nvSpPr>
        <p:spPr>
          <a:xfrm>
            <a:off x="248049" y="2089975"/>
            <a:ext cx="3245164" cy="2900914"/>
          </a:xfrm>
          <a:prstGeom prst="wedgeEllipseCallout">
            <a:avLst>
              <a:gd name="adj1" fmla="val 70834"/>
              <a:gd name="adj2" fmla="val 1314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0" dirty="0">
                <a:solidFill>
                  <a:schemeClr val="accent1">
                    <a:lumMod val="50000"/>
                  </a:schemeClr>
                </a:solidFill>
                <a:effectLst/>
                <a:latin typeface="Century Gothic" panose="020B0502020202020204" pitchFamily="34" charset="0"/>
              </a:rPr>
              <a:t>Leave her alone! She has kept this perfume for the day of my burial. </a:t>
            </a:r>
            <a:r>
              <a:rPr lang="en-US" b="1" baseline="30000" dirty="0">
                <a:solidFill>
                  <a:schemeClr val="accent1">
                    <a:lumMod val="50000"/>
                  </a:schemeClr>
                </a:solidFill>
                <a:latin typeface="Century Gothic" panose="020B0502020202020204" pitchFamily="34" charset="0"/>
              </a:rPr>
              <a:t> </a:t>
            </a:r>
          </a:p>
          <a:p>
            <a:pPr algn="ctr"/>
            <a:r>
              <a:rPr lang="en-US" b="1" i="0" dirty="0">
                <a:solidFill>
                  <a:schemeClr val="accent1">
                    <a:lumMod val="50000"/>
                  </a:schemeClr>
                </a:solidFill>
                <a:effectLst/>
                <a:latin typeface="Century Gothic" panose="020B0502020202020204" pitchFamily="34" charset="0"/>
              </a:rPr>
              <a:t>You will always have the poor with you, but you won’t always have me.</a:t>
            </a:r>
            <a:endParaRPr lang="en-GB" b="1" i="0" dirty="0">
              <a:solidFill>
                <a:schemeClr val="accent1">
                  <a:lumMod val="50000"/>
                </a:schemeClr>
              </a:solidFill>
              <a:effectLst/>
              <a:latin typeface="Century Gothic" panose="020B0502020202020204" pitchFamily="34" charset="0"/>
            </a:endParaRPr>
          </a:p>
        </p:txBody>
      </p:sp>
      <p:sp>
        <p:nvSpPr>
          <p:cNvPr id="6" name="Thought Bubble: Cloud 5">
            <a:extLst>
              <a:ext uri="{FF2B5EF4-FFF2-40B4-BE49-F238E27FC236}">
                <a16:creationId xmlns:a16="http://schemas.microsoft.com/office/drawing/2014/main" id="{389F92EA-33DE-4D9B-BA4C-B3AC4684DD17}"/>
              </a:ext>
            </a:extLst>
          </p:cNvPr>
          <p:cNvSpPr/>
          <p:nvPr/>
        </p:nvSpPr>
        <p:spPr>
          <a:xfrm>
            <a:off x="8273016" y="398338"/>
            <a:ext cx="3131299" cy="2081859"/>
          </a:xfrm>
          <a:prstGeom prst="cloudCallout">
            <a:avLst>
              <a:gd name="adj1" fmla="val -72428"/>
              <a:gd name="adj2" fmla="val 7450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200" b="1" dirty="0">
                <a:solidFill>
                  <a:schemeClr val="accent1">
                    <a:lumMod val="75000"/>
                  </a:schemeClr>
                </a:solidFill>
                <a:latin typeface="Century Gothic" panose="020B0502020202020204" pitchFamily="34" charset="0"/>
              </a:rPr>
              <a:t>What do you think Jesus meant by this?</a:t>
            </a:r>
          </a:p>
          <a:p>
            <a:pPr algn="ctr"/>
            <a:endParaRPr lang="en-GB" sz="3600" b="1" dirty="0">
              <a:solidFill>
                <a:schemeClr val="bg1"/>
              </a:solidFill>
              <a:latin typeface="Century Gothic" panose="020B0502020202020204" pitchFamily="34" charset="0"/>
            </a:endParaRPr>
          </a:p>
        </p:txBody>
      </p:sp>
      <p:sp>
        <p:nvSpPr>
          <p:cNvPr id="7" name="Thought Bubble: Cloud 6">
            <a:extLst>
              <a:ext uri="{FF2B5EF4-FFF2-40B4-BE49-F238E27FC236}">
                <a16:creationId xmlns:a16="http://schemas.microsoft.com/office/drawing/2014/main" id="{75E0C6D3-05C0-4847-984C-E0E5DB092506}"/>
              </a:ext>
            </a:extLst>
          </p:cNvPr>
          <p:cNvSpPr/>
          <p:nvPr/>
        </p:nvSpPr>
        <p:spPr>
          <a:xfrm>
            <a:off x="8542961" y="2535715"/>
            <a:ext cx="3580787" cy="2081858"/>
          </a:xfrm>
          <a:prstGeom prst="cloudCallout">
            <a:avLst>
              <a:gd name="adj1" fmla="val -74722"/>
              <a:gd name="adj2" fmla="val 351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200" b="1" dirty="0">
                <a:solidFill>
                  <a:schemeClr val="accent1">
                    <a:lumMod val="75000"/>
                  </a:schemeClr>
                </a:solidFill>
                <a:latin typeface="Century Gothic" panose="020B0502020202020204" pitchFamily="34" charset="0"/>
              </a:rPr>
              <a:t>What is the link between the perfume and Jesus’ burial?</a:t>
            </a:r>
          </a:p>
          <a:p>
            <a:pPr algn="ctr"/>
            <a:endParaRPr lang="en-GB" sz="3600" b="1" dirty="0">
              <a:solidFill>
                <a:schemeClr val="bg1"/>
              </a:solidFill>
              <a:latin typeface="Century Gothic" panose="020B0502020202020204" pitchFamily="34" charset="0"/>
            </a:endParaRPr>
          </a:p>
        </p:txBody>
      </p:sp>
      <p:sp>
        <p:nvSpPr>
          <p:cNvPr id="8" name="Thought Bubble: Cloud 7">
            <a:extLst>
              <a:ext uri="{FF2B5EF4-FFF2-40B4-BE49-F238E27FC236}">
                <a16:creationId xmlns:a16="http://schemas.microsoft.com/office/drawing/2014/main" id="{3221FBF0-D0EC-4E34-B139-E5E4168E5AD9}"/>
              </a:ext>
            </a:extLst>
          </p:cNvPr>
          <p:cNvSpPr/>
          <p:nvPr/>
        </p:nvSpPr>
        <p:spPr>
          <a:xfrm>
            <a:off x="8722760" y="4673093"/>
            <a:ext cx="3221191" cy="1974288"/>
          </a:xfrm>
          <a:prstGeom prst="cloudCallout">
            <a:avLst>
              <a:gd name="adj1" fmla="val -83985"/>
              <a:gd name="adj2" fmla="val -6463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200" b="1" dirty="0">
                <a:solidFill>
                  <a:schemeClr val="accent1">
                    <a:lumMod val="75000"/>
                  </a:schemeClr>
                </a:solidFill>
                <a:latin typeface="Century Gothic" panose="020B0502020202020204" pitchFamily="34" charset="0"/>
              </a:rPr>
              <a:t>What did Jesus want Judas to understand?</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172739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561220"/>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400" dirty="0">
                <a:solidFill>
                  <a:schemeClr val="accent1">
                    <a:lumMod val="50000"/>
                  </a:schemeClr>
                </a:solidFill>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prayer below.</a:t>
            </a:r>
          </a:p>
          <a:p>
            <a:pPr algn="ctr"/>
            <a:r>
              <a:rPr lang="en-GB" sz="2400" dirty="0">
                <a:solidFill>
                  <a:schemeClr val="accent1">
                    <a:lumMod val="50000"/>
                  </a:schemeClr>
                </a:solidFill>
                <a:latin typeface="Century Gothic" panose="020B0502020202020204" pitchFamily="34" charset="0"/>
                <a:cs typeface="Segoe UI" panose="020B0502040204020203" pitchFamily="34" charset="0"/>
              </a:rPr>
              <a:t>	</a:t>
            </a:r>
            <a:r>
              <a:rPr lang="en-GB" sz="2400" b="1" dirty="0">
                <a:solidFill>
                  <a:schemeClr val="accent1">
                    <a:lumMod val="50000"/>
                  </a:schemeClr>
                </a:solidFill>
                <a:latin typeface="Century Gothic" panose="020B0502020202020204" pitchFamily="34" charset="0"/>
                <a:cs typeface="Segoe UI" panose="020B0502040204020203" pitchFamily="34" charset="0"/>
              </a:rPr>
              <a:t>Dear God,</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	Please show me how to honour </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the people around me.</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Help me to be brave and step out, like Mary, </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to honour the people in my school community.</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Help me to show them that they are </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loved and appreciated.</a:t>
            </a:r>
          </a:p>
          <a:p>
            <a:pPr algn="ctr"/>
            <a:r>
              <a:rPr lang="en-GB" sz="2400" b="1" dirty="0">
                <a:solidFill>
                  <a:schemeClr val="accent1">
                    <a:lumMod val="50000"/>
                  </a:schemeClr>
                </a:solidFill>
                <a:latin typeface="Century Gothic" panose="020B0502020202020204" pitchFamily="34" charset="0"/>
                <a:cs typeface="Segoe UI" panose="020B0502040204020203" pitchFamily="34" charset="0"/>
              </a:rPr>
              <a:t>	Amen</a:t>
            </a:r>
          </a:p>
          <a:p>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931166" y="2315051"/>
            <a:ext cx="2716911" cy="2522028"/>
          </a:xfrm>
          <a:prstGeom prst="rect">
            <a:avLst/>
          </a:prstGeom>
        </p:spPr>
      </p:pic>
      <p:sp>
        <p:nvSpPr>
          <p:cNvPr id="19" name="TextBox 18">
            <a:extLst>
              <a:ext uri="{FF2B5EF4-FFF2-40B4-BE49-F238E27FC236}">
                <a16:creationId xmlns:a16="http://schemas.microsoft.com/office/drawing/2014/main" id="{2A718341-FF03-44E3-856E-A4B1FA02285A}"/>
              </a:ext>
            </a:extLst>
          </p:cNvPr>
          <p:cNvSpPr txBox="1"/>
          <p:nvPr/>
        </p:nvSpPr>
        <p:spPr>
          <a:xfrm>
            <a:off x="4604403" y="1319354"/>
            <a:ext cx="6783512" cy="4708981"/>
          </a:xfrm>
          <a:prstGeom prst="rect">
            <a:avLst/>
          </a:prstGeom>
          <a:noFill/>
        </p:spPr>
        <p:txBody>
          <a:bodyPr wrap="square">
            <a:spAutoFit/>
          </a:bodyPr>
          <a:lstStyle/>
          <a:p>
            <a:pPr algn="ctr"/>
            <a:r>
              <a:rPr lang="en-US" sz="18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http://www.ldbe.co.uk/about/guidance- resources/worship-and-meditation/</a:t>
            </a:r>
            <a:r>
              <a:rPr lang="en-US" sz="1800" cap="none" dirty="0">
                <a:solidFill>
                  <a:srgbClr val="FFFFFF"/>
                </a:solidFill>
                <a:latin typeface="Century Gothic" panose="020B0502020202020204" pitchFamily="34" charset="0"/>
                <a:cs typeface="Segoe UI" panose="020B0502040204020203" pitchFamily="34" charset="0"/>
              </a:rPr>
              <a:t>  </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rPr>
              <a:t>(This can be adapted for use with all ages) </a:t>
            </a:r>
          </a:p>
          <a:p>
            <a:pPr algn="ctr"/>
            <a:r>
              <a:rPr lang="en-US" sz="1800" cap="none" dirty="0">
                <a:solidFill>
                  <a:srgbClr val="FFFFFF"/>
                </a:solidFill>
                <a:latin typeface="Century Gothic" panose="020B0502020202020204" pitchFamily="34" charset="0"/>
                <a:cs typeface="Segoe UI" panose="020B0502040204020203" pitchFamily="34" charset="0"/>
              </a:rPr>
              <a:t>Alternatively, you could also use the following:</a:t>
            </a:r>
            <a:br>
              <a:rPr lang="en-US" sz="1800" cap="none" dirty="0">
                <a:solidFill>
                  <a:srgbClr val="FFFFFF"/>
                </a:solidFill>
                <a:latin typeface="Century Gothic" panose="020B0502020202020204" pitchFamily="34" charset="0"/>
                <a:cs typeface="Segoe UI" panose="020B0502040204020203" pitchFamily="34" charset="0"/>
              </a:rPr>
            </a:br>
            <a:endParaRPr lang="en-US" sz="1800" cap="none" dirty="0">
              <a:solidFill>
                <a:srgbClr val="FFFFFF"/>
              </a:solidFill>
              <a:latin typeface="Century Gothic" panose="020B0502020202020204" pitchFamily="34" charset="0"/>
              <a:cs typeface="Segoe UI" panose="020B0502040204020203" pitchFamily="34" charset="0"/>
            </a:endParaRPr>
          </a:p>
          <a:p>
            <a:pPr algn="ctr"/>
            <a:r>
              <a:rPr lang="en-GB" sz="2000" cap="none" dirty="0">
                <a:solidFill>
                  <a:srgbClr val="FFFFFF"/>
                </a:solidFill>
                <a:latin typeface="Century Gothic" panose="020B0502020202020204" pitchFamily="34" charset="0"/>
                <a:cs typeface="Segoe UI" panose="020B0502040204020203" pitchFamily="34" charset="0"/>
                <a:hlinkClick r:id="rId4"/>
              </a:rPr>
              <a:t>https://www.engageworship.org/ideas/marys-gift-dramatic-reading#</a:t>
            </a:r>
            <a:r>
              <a:rPr lang="en-GB" sz="2000" cap="none" dirty="0">
                <a:solidFill>
                  <a:srgbClr val="FFFFFF"/>
                </a:solidFill>
                <a:latin typeface="Century Gothic" panose="020B0502020202020204" pitchFamily="34" charset="0"/>
                <a:cs typeface="Segoe UI" panose="020B0502040204020203" pitchFamily="34" charset="0"/>
              </a:rPr>
              <a:t> </a:t>
            </a:r>
            <a:br>
              <a:rPr lang="en-GB"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hlinkClick r:id="rId5"/>
              </a:rPr>
              <a:t>https://www.engageworship.org/ideas/pure-nard-poem</a:t>
            </a:r>
            <a:endParaRPr lang="en-US" sz="2000" dirty="0">
              <a:solidFill>
                <a:srgbClr val="FFFFFF"/>
              </a:solidFill>
              <a:latin typeface="Century Gothic" panose="020B0502020202020204" pitchFamily="34" charset="0"/>
            </a:endParaRPr>
          </a:p>
          <a:p>
            <a:pPr algn="ctr"/>
            <a:endParaRPr lang="en-GB" dirty="0"/>
          </a:p>
        </p:txBody>
      </p:sp>
    </p:spTree>
    <p:extLst>
      <p:ext uri="{BB962C8B-B14F-4D97-AF65-F5344CB8AC3E}">
        <p14:creationId xmlns:p14="http://schemas.microsoft.com/office/powerpoint/2010/main" val="271902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2349</Words>
  <Application>Microsoft Office PowerPoint</Application>
  <PresentationFormat>Widescreen</PresentationFormat>
  <Paragraphs>262</Paragraphs>
  <Slides>42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Arial Rounded MT Bold</vt:lpstr>
      <vt:lpstr>Calibri</vt:lpstr>
      <vt:lpstr>Century Gothic</vt:lpstr>
      <vt:lpstr>Gill Sans MT</vt:lpstr>
      <vt:lpstr>High Tower Text</vt:lpstr>
      <vt:lpstr>Segoe UI</vt:lpstr>
      <vt:lpstr>Wingdings</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Jesus is Anointed</vt:lpstr>
      <vt:lpstr>Classroom Worship  Reflection Space   Jesus is anointed </vt:lpstr>
      <vt:lpstr>Monday</vt:lpstr>
      <vt:lpstr>PowerPoint Presentation</vt:lpstr>
      <vt:lpstr>PowerPoint Presentation</vt:lpstr>
      <vt:lpstr>PowerPoint Presentation</vt:lpstr>
      <vt:lpstr>Bible Passage:  John 12:1-8</vt:lpstr>
      <vt:lpstr>Bible Passage:  John 12:1-8</vt:lpstr>
      <vt:lpstr>PowerPoint Presentation</vt:lpstr>
      <vt:lpstr>Responding </vt:lpstr>
      <vt:lpstr>Prayer</vt:lpstr>
      <vt:lpstr>Tuesday</vt:lpstr>
      <vt:lpstr>Bible Passage:  John 12:1-8</vt:lpstr>
      <vt:lpstr>Bible Passage:  John 12:1-8</vt:lpstr>
      <vt:lpstr>REFLECTION QUESTIONS</vt:lpstr>
      <vt:lpstr>Reflection questions </vt:lpstr>
      <vt:lpstr>REFLECTION QUESTIONS</vt:lpstr>
      <vt:lpstr>responding</vt:lpstr>
      <vt:lpstr>Prayer</vt:lpstr>
      <vt:lpstr>Wednesday</vt:lpstr>
      <vt:lpstr>Prompted to action - challenge</vt:lpstr>
      <vt:lpstr>Prompted to action - challenge</vt:lpstr>
      <vt:lpstr>Prompted to action - challenge</vt:lpstr>
      <vt:lpstr>Prompted to action - challenge</vt:lpstr>
      <vt:lpstr>Prompted to action - challenge</vt:lpstr>
      <vt:lpstr>PowerPoint Presentation</vt:lpstr>
      <vt:lpstr>Responding – Going Deeper</vt:lpstr>
      <vt:lpstr>Prayer</vt:lpstr>
      <vt:lpstr>Thursday</vt:lpstr>
      <vt:lpstr>PowerPoint Presentation</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Vickie Longson</dc:creator>
  <cp:lastModifiedBy>Vickie Longson</cp:lastModifiedBy>
  <cp:revision>19</cp:revision>
  <dcterms:created xsi:type="dcterms:W3CDTF">2021-02-02T15:13:00Z</dcterms:created>
  <dcterms:modified xsi:type="dcterms:W3CDTF">2021-02-02T22:29:15Z</dcterms:modified>
</cp:coreProperties>
</file>