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0"/>
  </p:notesMasterIdLst>
  <p:sldIdLst>
    <p:sldId id="256" r:id="rId2"/>
    <p:sldId id="267" r:id="rId3"/>
    <p:sldId id="257" r:id="rId4"/>
    <p:sldId id="270" r:id="rId5"/>
    <p:sldId id="296" r:id="rId6"/>
    <p:sldId id="268" r:id="rId7"/>
    <p:sldId id="289" r:id="rId8"/>
    <p:sldId id="269" r:id="rId9"/>
    <p:sldId id="290" r:id="rId10"/>
    <p:sldId id="292" r:id="rId11"/>
    <p:sldId id="277" r:id="rId12"/>
    <p:sldId id="293" r:id="rId13"/>
    <p:sldId id="294" r:id="rId14"/>
    <p:sldId id="271" r:id="rId15"/>
    <p:sldId id="304" r:id="rId16"/>
    <p:sldId id="305" r:id="rId17"/>
    <p:sldId id="285" r:id="rId18"/>
    <p:sldId id="306" r:id="rId19"/>
    <p:sldId id="297" r:id="rId20"/>
    <p:sldId id="308" r:id="rId21"/>
    <p:sldId id="279" r:id="rId22"/>
    <p:sldId id="272" r:id="rId23"/>
    <p:sldId id="266" r:id="rId24"/>
    <p:sldId id="258" r:id="rId25"/>
    <p:sldId id="260" r:id="rId26"/>
    <p:sldId id="303" r:id="rId27"/>
    <p:sldId id="307" r:id="rId28"/>
    <p:sldId id="276" r:id="rId29"/>
    <p:sldId id="273" r:id="rId30"/>
    <p:sldId id="286" r:id="rId31"/>
    <p:sldId id="301" r:id="rId32"/>
    <p:sldId id="309" r:id="rId33"/>
    <p:sldId id="282" r:id="rId34"/>
    <p:sldId id="274" r:id="rId35"/>
    <p:sldId id="283" r:id="rId36"/>
    <p:sldId id="275" r:id="rId37"/>
    <p:sldId id="284" r:id="rId38"/>
    <p:sldId id="288"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say Jennings" initials="LJ" lastIdx="1" clrIdx="0">
    <p:extLst>
      <p:ext uri="{19B8F6BF-5375-455C-9EA6-DF929625EA0E}">
        <p15:presenceInfo xmlns:p15="http://schemas.microsoft.com/office/powerpoint/2012/main" userId="S::lynsay.jennings@lichfield.anglican.org::b1a73c2d-75c6-426b-88bc-47e69d0d28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AEAEA"/>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56" autoAdjust="0"/>
    <p:restoredTop sz="94660"/>
  </p:normalViewPr>
  <p:slideViewPr>
    <p:cSldViewPr snapToGrid="0">
      <p:cViewPr>
        <p:scale>
          <a:sx n="66" d="100"/>
          <a:sy n="66" d="100"/>
        </p:scale>
        <p:origin x="588" y="-2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12-16T10:23:59.895" idx="1">
    <p:pos x="10" y="10"/>
    <p:text/>
    <p:extLst>
      <p:ext uri="{C676402C-5697-4E1C-873F-D02D1690AC5C}">
        <p15:threadingInfo xmlns:p15="http://schemas.microsoft.com/office/powerpoint/2012/main" timeZoneBias="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18/12/2020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15</a:t>
            </a:fld>
            <a:endParaRPr lang="en-GB"/>
          </a:p>
        </p:txBody>
      </p:sp>
    </p:spTree>
    <p:extLst>
      <p:ext uri="{BB962C8B-B14F-4D97-AF65-F5344CB8AC3E}">
        <p14:creationId xmlns:p14="http://schemas.microsoft.com/office/powerpoint/2010/main" val="1667347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theme is trust. Encourage children to notice the trust in the image.</a:t>
            </a:r>
          </a:p>
        </p:txBody>
      </p:sp>
      <p:sp>
        <p:nvSpPr>
          <p:cNvPr id="4" name="Slide Number Placeholder 3"/>
          <p:cNvSpPr>
            <a:spLocks noGrp="1"/>
          </p:cNvSpPr>
          <p:nvPr>
            <p:ph type="sldNum" sz="quarter" idx="5"/>
          </p:nvPr>
        </p:nvSpPr>
        <p:spPr/>
        <p:txBody>
          <a:bodyPr/>
          <a:lstStyle/>
          <a:p>
            <a:fld id="{8983D5FD-25CE-4835-9DE9-7F9AD34F8985}" type="slidenum">
              <a:rPr lang="en-GB" smtClean="0"/>
              <a:t>16</a:t>
            </a:fld>
            <a:endParaRPr lang="en-GB"/>
          </a:p>
        </p:txBody>
      </p:sp>
    </p:spTree>
    <p:extLst>
      <p:ext uri="{BB962C8B-B14F-4D97-AF65-F5344CB8AC3E}">
        <p14:creationId xmlns:p14="http://schemas.microsoft.com/office/powerpoint/2010/main" val="2222162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23</a:t>
            </a:fld>
            <a:endParaRPr lang="en-GB"/>
          </a:p>
        </p:txBody>
      </p:sp>
    </p:spTree>
    <p:extLst>
      <p:ext uri="{BB962C8B-B14F-4D97-AF65-F5344CB8AC3E}">
        <p14:creationId xmlns:p14="http://schemas.microsoft.com/office/powerpoint/2010/main" val="2731224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theme is trust. Encourage children to notice the trust in the image.</a:t>
            </a:r>
          </a:p>
        </p:txBody>
      </p:sp>
      <p:sp>
        <p:nvSpPr>
          <p:cNvPr id="4" name="Slide Number Placeholder 3"/>
          <p:cNvSpPr>
            <a:spLocks noGrp="1"/>
          </p:cNvSpPr>
          <p:nvPr>
            <p:ph type="sldNum" sz="quarter" idx="5"/>
          </p:nvPr>
        </p:nvSpPr>
        <p:spPr/>
        <p:txBody>
          <a:bodyPr/>
          <a:lstStyle/>
          <a:p>
            <a:fld id="{8983D5FD-25CE-4835-9DE9-7F9AD34F8985}" type="slidenum">
              <a:rPr lang="en-GB" smtClean="0"/>
              <a:t>24</a:t>
            </a:fld>
            <a:endParaRPr lang="en-GB"/>
          </a:p>
        </p:txBody>
      </p:sp>
    </p:spTree>
    <p:extLst>
      <p:ext uri="{BB962C8B-B14F-4D97-AF65-F5344CB8AC3E}">
        <p14:creationId xmlns:p14="http://schemas.microsoft.com/office/powerpoint/2010/main" val="23699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the teachings of Jesus: Love God, love one another (even enemies), live in peace, forgive one another, be content with what you have and share with one another. </a:t>
            </a:r>
          </a:p>
        </p:txBody>
      </p:sp>
      <p:sp>
        <p:nvSpPr>
          <p:cNvPr id="4" name="Slide Number Placeholder 3"/>
          <p:cNvSpPr>
            <a:spLocks noGrp="1"/>
          </p:cNvSpPr>
          <p:nvPr>
            <p:ph type="sldNum" sz="quarter" idx="5"/>
          </p:nvPr>
        </p:nvSpPr>
        <p:spPr/>
        <p:txBody>
          <a:bodyPr/>
          <a:lstStyle/>
          <a:p>
            <a:fld id="{8983D5FD-25CE-4835-9DE9-7F9AD34F8985}" type="slidenum">
              <a:rPr lang="en-GB" smtClean="0"/>
              <a:t>31</a:t>
            </a:fld>
            <a:endParaRPr lang="en-GB"/>
          </a:p>
        </p:txBody>
      </p:sp>
    </p:spTree>
    <p:extLst>
      <p:ext uri="{BB962C8B-B14F-4D97-AF65-F5344CB8AC3E}">
        <p14:creationId xmlns:p14="http://schemas.microsoft.com/office/powerpoint/2010/main" val="2722737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12/18/2020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12/18/2020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12/18/2020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12/18/2020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12/18/2020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12/18/2020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12/18/2020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12/18/2020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MmRGSEG2LM" TargetMode="External"/><Relationship Id="rId7" Type="http://schemas.openxmlformats.org/officeDocument/2006/relationships/hyperlink" Target="https://www.youtube.com/watch?v=p8xHr8krAII"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www.youtube.com/watch?v=PnWKehsOXu8" TargetMode="External"/><Relationship Id="rId5" Type="http://schemas.openxmlformats.org/officeDocument/2006/relationships/hyperlink" Target="https://www.youtube.com/watch?v=Of5IcFWiEpg" TargetMode="External"/><Relationship Id="rId4" Type="http://schemas.openxmlformats.org/officeDocument/2006/relationships/hyperlink" Target="https://www.youtube.com/watch?v=DXDGE_lRI0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comments" Target="../comments/comment1.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youtube.com/watch?v=PT-HBl2TVtI" TargetMode="Externa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engageworship.org/ideas/jesus-king-of-kings-printable-crown" TargetMode="External"/><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hyperlink" Target="https://www.youtube.com/watch?v=dQl4izxPeNU"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pic>
        <p:nvPicPr>
          <p:cNvPr id="1026" name="Picture 2" descr="Easter - It's Meaning, History &amp; Holiday Symbols Explained">
            <a:extLst>
              <a:ext uri="{FF2B5EF4-FFF2-40B4-BE49-F238E27FC236}">
                <a16:creationId xmlns:a16="http://schemas.microsoft.com/office/drawing/2014/main" id="{4E301989-653B-4D36-AF30-EC9531B05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314" y="3384937"/>
            <a:ext cx="5752397" cy="30056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959B45E-9E82-487D-9A33-4B3176016126}"/>
              </a:ext>
            </a:extLst>
          </p:cNvPr>
          <p:cNvSpPr txBox="1"/>
          <p:nvPr/>
        </p:nvSpPr>
        <p:spPr>
          <a:xfrm>
            <a:off x="1086611" y="1421296"/>
            <a:ext cx="5009388" cy="1015663"/>
          </a:xfrm>
          <a:prstGeom prst="rect">
            <a:avLst/>
          </a:prstGeom>
          <a:solidFill>
            <a:schemeClr val="tx2">
              <a:lumMod val="20000"/>
              <a:lumOff val="80000"/>
            </a:schemeClr>
          </a:solidFill>
        </p:spPr>
        <p:txBody>
          <a:bodyPr wrap="square" rtlCol="0">
            <a:spAutoFit/>
          </a:bodyPr>
          <a:lstStyle/>
          <a:p>
            <a:pPr algn="ctr"/>
            <a:r>
              <a:rPr lang="en-GB" sz="6000" b="1" dirty="0">
                <a:solidFill>
                  <a:srgbClr val="002060"/>
                </a:solidFill>
                <a:latin typeface="Century Gothic" panose="020B0502020202020204" pitchFamily="34" charset="0"/>
              </a:rPr>
              <a:t>Holy Week</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AEA">
            <a:alpha val="0"/>
          </a:srgb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6755769" y="1033390"/>
            <a:ext cx="4855037" cy="4825409"/>
          </a:xfrm>
          <a:solidFill>
            <a:schemeClr val="bg2"/>
          </a:solidFill>
          <a:ln w="57150">
            <a:noFill/>
          </a:ln>
        </p:spPr>
        <p:txBody>
          <a:bodyPr anchor="ctr">
            <a:normAutofit lnSpcReduction="10000"/>
          </a:bodyPr>
          <a:lstStyle/>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None/>
            </a:pPr>
            <a:r>
              <a:rPr lang="en-GB" sz="17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a:t>
            </a:r>
          </a:p>
          <a:p>
            <a:pPr marL="0" indent="0">
              <a:lnSpc>
                <a:spcPct val="90000"/>
              </a:lnSpc>
              <a:buNone/>
            </a:pPr>
            <a:r>
              <a:rPr lang="en-GB" sz="1700" b="1" dirty="0">
                <a:solidFill>
                  <a:schemeClr val="accent2">
                    <a:lumMod val="50000"/>
                  </a:schemeClr>
                </a:solidFill>
                <a:latin typeface="Century Gothic" panose="020B0502020202020204" pitchFamily="34" charset="0"/>
                <a:cs typeface="Segoe UI" panose="020B0502040204020203" pitchFamily="34" charset="0"/>
              </a:rPr>
              <a:t>EASTER</a:t>
            </a:r>
            <a:r>
              <a:rPr lang="en-GB" sz="1700" dirty="0">
                <a:solidFill>
                  <a:schemeClr val="accent2">
                    <a:lumMod val="50000"/>
                  </a:schemeClr>
                </a:solidFill>
                <a:latin typeface="Century Gothic" panose="020B0502020202020204" pitchFamily="34" charset="0"/>
                <a:cs typeface="Segoe UI" panose="020B0502040204020203" pitchFamily="34" charset="0"/>
              </a:rPr>
              <a:t>:</a:t>
            </a:r>
          </a:p>
          <a:p>
            <a:r>
              <a:rPr lang="en-GB" dirty="0">
                <a:solidFill>
                  <a:srgbClr val="002060"/>
                </a:solidFill>
                <a:latin typeface="Century Gothic" panose="020B0502020202020204" pitchFamily="34" charset="0"/>
              </a:rPr>
              <a:t>Palm Sunday </a:t>
            </a:r>
            <a:endParaRPr lang="en-GB" sz="1600" dirty="0">
              <a:solidFill>
                <a:srgbClr val="002060"/>
              </a:solidFill>
              <a:latin typeface="Century Gothic" panose="020B0502020202020204" pitchFamily="34" charset="0"/>
            </a:endParaRPr>
          </a:p>
          <a:p>
            <a:r>
              <a:rPr lang="en-GB" dirty="0">
                <a:solidFill>
                  <a:srgbClr val="002060"/>
                </a:solidFill>
                <a:latin typeface="Century Gothic" panose="020B0502020202020204" pitchFamily="34" charset="0"/>
              </a:rPr>
              <a:t>Clearing of the Temple </a:t>
            </a:r>
          </a:p>
          <a:p>
            <a:r>
              <a:rPr lang="en-GB" dirty="0">
                <a:solidFill>
                  <a:srgbClr val="002060"/>
                </a:solidFill>
                <a:latin typeface="Century Gothic" panose="020B0502020202020204" pitchFamily="34" charset="0"/>
              </a:rPr>
              <a:t>Anointing </a:t>
            </a:r>
          </a:p>
          <a:p>
            <a:r>
              <a:rPr lang="en-GB" dirty="0">
                <a:solidFill>
                  <a:srgbClr val="002060"/>
                </a:solidFill>
                <a:latin typeface="Century Gothic" panose="020B0502020202020204" pitchFamily="34" charset="0"/>
              </a:rPr>
              <a:t>Last Supper </a:t>
            </a:r>
          </a:p>
          <a:p>
            <a:r>
              <a:rPr lang="en-GB" dirty="0">
                <a:solidFill>
                  <a:srgbClr val="002060"/>
                </a:solidFill>
                <a:latin typeface="Century Gothic" panose="020B0502020202020204" pitchFamily="34" charset="0"/>
              </a:rPr>
              <a:t>Crucifixion </a:t>
            </a:r>
          </a:p>
          <a:p>
            <a:r>
              <a:rPr lang="en-GB" dirty="0">
                <a:solidFill>
                  <a:srgbClr val="002060"/>
                </a:solidFill>
                <a:latin typeface="Century Gothic" panose="020B0502020202020204" pitchFamily="34" charset="0"/>
              </a:rPr>
              <a:t>Resurrection </a:t>
            </a:r>
            <a:endParaRPr lang="en-GB" sz="1700" dirty="0">
              <a:solidFill>
                <a:srgbClr val="002060"/>
              </a:solidFill>
              <a:latin typeface="Century Gothic" panose="020B0502020202020204" pitchFamily="34" charset="0"/>
              <a:cs typeface="Segoe UI" panose="020B0502040204020203" pitchFamily="34" charset="0"/>
            </a:endParaRPr>
          </a:p>
        </p:txBody>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Preparing </a:t>
            </a:r>
            <a:r>
              <a:rPr lang="en-GB" sz="1200" dirty="0">
                <a:solidFill>
                  <a:srgbClr val="002060"/>
                </a:solidFill>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Create calm, quiet atmosphere </a:t>
            </a:r>
            <a:r>
              <a:rPr lang="en-GB" sz="1200" dirty="0">
                <a:solidFill>
                  <a:srgbClr val="002060"/>
                </a:solidFill>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A worship focus- </a:t>
            </a:r>
            <a:r>
              <a:rPr lang="en-GB" sz="1200" dirty="0">
                <a:solidFill>
                  <a:srgbClr val="002060"/>
                </a:solidFill>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Structure </a:t>
            </a:r>
            <a:r>
              <a:rPr lang="en-GB" sz="1200" dirty="0">
                <a:solidFill>
                  <a:srgbClr val="002060"/>
                </a:solidFill>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solidFill>
                  <a:srgbClr val="002060"/>
                </a:solidFill>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5652638"/>
          </a:xfrm>
          <a:prstGeom prst="rect">
            <a:avLst/>
          </a:prstGeom>
        </p:spPr>
        <p:txBody>
          <a:bodyPr wrap="square">
            <a:spAutoFit/>
          </a:bodyPr>
          <a:lstStyle/>
          <a:p>
            <a:r>
              <a:rPr lang="en-GB" sz="2400" b="1" dirty="0">
                <a:solidFill>
                  <a:srgbClr val="002060"/>
                </a:solidFill>
                <a:latin typeface="Century Gothic" panose="020B0502020202020204" pitchFamily="34" charset="0"/>
              </a:rPr>
              <a:t>Light of the World</a:t>
            </a:r>
          </a:p>
          <a:p>
            <a:r>
              <a:rPr lang="en-US" sz="2000" dirty="0">
                <a:solidFill>
                  <a:srgbClr val="00206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https://www.youtube.com/watch?v=-MmRGSEG2LM</a:t>
            </a:r>
            <a:endParaRPr lang="en-US" sz="2000" dirty="0">
              <a:solidFill>
                <a:srgbClr val="002060"/>
              </a:solidFill>
              <a:latin typeface="Century Gothic" panose="020B0502020202020204" pitchFamily="34" charset="0"/>
            </a:endParaRPr>
          </a:p>
          <a:p>
            <a:endParaRPr lang="en-US" sz="2000" dirty="0">
              <a:solidFill>
                <a:srgbClr val="002060"/>
              </a:solidFill>
              <a:latin typeface="Century Gothic" panose="020B0502020202020204" pitchFamily="34" charset="0"/>
            </a:endParaRPr>
          </a:p>
          <a:p>
            <a:r>
              <a:rPr lang="en-US" sz="2400" b="1" dirty="0">
                <a:solidFill>
                  <a:srgbClr val="002060"/>
                </a:solidFill>
                <a:latin typeface="Century Gothic" panose="020B0502020202020204" pitchFamily="34" charset="0"/>
              </a:rPr>
              <a:t>10,000 Reasons</a:t>
            </a:r>
          </a:p>
          <a:p>
            <a:r>
              <a:rPr lang="en-US" sz="2000"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https://www.youtube.com/watch?v=DXDGE_lRI0E</a:t>
            </a:r>
            <a:endParaRPr lang="en-US" sz="2000" dirty="0">
              <a:solidFill>
                <a:srgbClr val="002060"/>
              </a:solidFill>
              <a:latin typeface="Century Gothic" panose="020B0502020202020204" pitchFamily="34" charset="0"/>
            </a:endParaRPr>
          </a:p>
          <a:p>
            <a:endParaRPr lang="en-US" sz="2000" dirty="0">
              <a:solidFill>
                <a:srgbClr val="002060"/>
              </a:solidFill>
              <a:latin typeface="Century Gothic" panose="020B0502020202020204" pitchFamily="34" charset="0"/>
            </a:endParaRPr>
          </a:p>
          <a:p>
            <a:r>
              <a:rPr lang="en-US" sz="2400" b="1" dirty="0">
                <a:solidFill>
                  <a:srgbClr val="002060"/>
                </a:solidFill>
                <a:latin typeface="Century Gothic" panose="020B0502020202020204" pitchFamily="34" charset="0"/>
              </a:rPr>
              <a:t>King of Kings</a:t>
            </a:r>
          </a:p>
          <a:p>
            <a:r>
              <a:rPr lang="en-US" sz="2000" dirty="0">
                <a:solidFill>
                  <a:srgbClr val="002060"/>
                </a:solidFill>
                <a:latin typeface="Century Gothic" panose="020B0502020202020204" pitchFamily="34" charset="0"/>
                <a:hlinkClick r:id="rId5">
                  <a:extLst>
                    <a:ext uri="{A12FA001-AC4F-418D-AE19-62706E023703}">
                      <ahyp:hlinkClr xmlns:ahyp="http://schemas.microsoft.com/office/drawing/2018/hyperlinkcolor" val="tx"/>
                    </a:ext>
                  </a:extLst>
                </a:hlinkClick>
              </a:rPr>
              <a:t>https://www.youtube.com/watch?v=Of5IcFWiEpg</a:t>
            </a:r>
            <a:endParaRPr lang="en-US" sz="2000" dirty="0">
              <a:solidFill>
                <a:srgbClr val="002060"/>
              </a:solidFill>
              <a:latin typeface="Century Gothic" panose="020B0502020202020204" pitchFamily="34" charset="0"/>
            </a:endParaRPr>
          </a:p>
          <a:p>
            <a:pPr>
              <a:lnSpc>
                <a:spcPct val="115000"/>
              </a:lnSpc>
              <a:spcAft>
                <a:spcPts val="1000"/>
              </a:spcAft>
            </a:pPr>
            <a:endParaRPr lang="en-GB" sz="2400" dirty="0">
              <a:solidFill>
                <a:srgbClr val="828282"/>
              </a:solidFill>
              <a:latin typeface="Century Gothic" panose="020B0502020202020204" pitchFamily="34" charset="0"/>
              <a:cs typeface="Times New Roman" panose="02020603050405020304" pitchFamily="18" charset="0"/>
            </a:endParaRPr>
          </a:p>
          <a:p>
            <a:pPr>
              <a:lnSpc>
                <a:spcPct val="115000"/>
              </a:lnSpc>
              <a:spcAft>
                <a:spcPts val="1000"/>
              </a:spcAft>
            </a:pPr>
            <a:r>
              <a:rPr lang="en-US" sz="2400" b="1" dirty="0">
                <a:solidFill>
                  <a:srgbClr val="002060"/>
                </a:solidFill>
                <a:latin typeface="Century Gothic" panose="020B0502020202020204" pitchFamily="34" charset="0"/>
              </a:rPr>
              <a:t>Blessed be the Name of the Lord</a:t>
            </a:r>
          </a:p>
          <a:p>
            <a:pPr>
              <a:lnSpc>
                <a:spcPct val="115000"/>
              </a:lnSpc>
              <a:spcAft>
                <a:spcPts val="1000"/>
              </a:spcAft>
            </a:pPr>
            <a:r>
              <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https://www.youtube.com/watch?v=PnWKehsOXu8</a:t>
            </a:r>
            <a:endPar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400" b="1" dirty="0">
                <a:solidFill>
                  <a:srgbClr val="002060"/>
                </a:solidFill>
                <a:latin typeface="Century Gothic" panose="020B0502020202020204" pitchFamily="34" charset="0"/>
              </a:rPr>
              <a:t>Hosanna in the Highest</a:t>
            </a:r>
            <a:endParaRPr lang="en-GB" sz="24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https://www.youtube.com/watch?v=p8xHr8krAII</a:t>
            </a:r>
            <a:endPar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 name="Rectangle 203">
            <a:extLst>
              <a:ext uri="{FF2B5EF4-FFF2-40B4-BE49-F238E27FC236}">
                <a16:creationId xmlns:a16="http://schemas.microsoft.com/office/drawing/2014/main" id="{28D511D2-9CF1-40DE-BB88-A5A48A0E8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ree Bible images: | Jesus images, Palm sunday, Free bible images">
            <a:extLst>
              <a:ext uri="{FF2B5EF4-FFF2-40B4-BE49-F238E27FC236}">
                <a16:creationId xmlns:a16="http://schemas.microsoft.com/office/drawing/2014/main" id="{E56DA902-4AE1-4D27-8700-66D5C79B29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9075" r="8573" b="2354"/>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206" name="Group 205">
            <a:extLst>
              <a:ext uri="{FF2B5EF4-FFF2-40B4-BE49-F238E27FC236}">
                <a16:creationId xmlns:a16="http://schemas.microsoft.com/office/drawing/2014/main" id="{40ADCA80-A0B1-4379-94EC-0A1A73BE1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207" name="Rectangle 206">
              <a:extLst>
                <a:ext uri="{FF2B5EF4-FFF2-40B4-BE49-F238E27FC236}">
                  <a16:creationId xmlns:a16="http://schemas.microsoft.com/office/drawing/2014/main" id="{1EB4D79C-3A0E-4CB5-9A3D-BB816FD52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8" name="Rectangle 207">
              <a:extLst>
                <a:ext uri="{FF2B5EF4-FFF2-40B4-BE49-F238E27FC236}">
                  <a16:creationId xmlns:a16="http://schemas.microsoft.com/office/drawing/2014/main" id="{3839C3D0-536E-4C48-A1C1-D9B718A84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584200" y="2142067"/>
            <a:ext cx="3412067" cy="2971801"/>
          </a:xfrm>
        </p:spPr>
        <p:txBody>
          <a:bodyPr>
            <a:normAutofit/>
          </a:bodyPr>
          <a:lstStyle/>
          <a:p>
            <a:r>
              <a:rPr lang="en-GB" b="1" dirty="0">
                <a:solidFill>
                  <a:schemeClr val="bg1"/>
                </a:solidFill>
                <a:latin typeface="Century Gothic" panose="020B0502020202020204" pitchFamily="34" charset="0"/>
              </a:rPr>
              <a:t>PALM SUNDAY</a:t>
            </a:r>
          </a:p>
        </p:txBody>
      </p:sp>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1" name="Rectangle 75">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A3B2729B-F63A-44BF-84AA-FA8EDF5785EF}"/>
              </a:ext>
            </a:extLst>
          </p:cNvPr>
          <p:cNvPicPr>
            <a:picLocks noChangeAspect="1"/>
          </p:cNvPicPr>
          <p:nvPr/>
        </p:nvPicPr>
        <p:blipFill rotWithShape="1">
          <a:blip r:embed="rId2"/>
          <a:srcRect t="21694" b="3555"/>
          <a:stretch/>
        </p:blipFill>
        <p:spPr>
          <a:xfrm>
            <a:off x="20" y="10"/>
            <a:ext cx="12191980" cy="6857990"/>
          </a:xfrm>
          <a:prstGeom prst="rect">
            <a:avLst/>
          </a:prstGeom>
        </p:spPr>
      </p:pic>
      <p:grpSp>
        <p:nvGrpSpPr>
          <p:cNvPr id="202" name="Group 77">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9" name="Rectangle 78">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3" name="Rectangle 79">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585951"/>
            <a:ext cx="3412067" cy="1372177"/>
          </a:xfrm>
        </p:spPr>
        <p:txBody>
          <a:bodyPr vert="horz" lIns="91440" tIns="45720" rIns="91440" bIns="45720" rtlCol="0" anchor="ctr">
            <a:normAutofit fontScale="90000"/>
          </a:bodyPr>
          <a:lstStyle/>
          <a:p>
            <a:pPr>
              <a:lnSpc>
                <a:spcPct val="90000"/>
              </a:lnSpc>
            </a:pPr>
            <a:r>
              <a:rPr lang="en-US" sz="2700" b="1" dirty="0">
                <a:latin typeface="Century Gothic" panose="020B0502020202020204" pitchFamily="34" charset="0"/>
              </a:rPr>
              <a:t>Classroom Worship </a:t>
            </a:r>
            <a:br>
              <a:rPr lang="en-US" sz="2700" b="1" dirty="0">
                <a:latin typeface="Century Gothic" panose="020B0502020202020204" pitchFamily="34" charset="0"/>
              </a:rPr>
            </a:br>
            <a:br>
              <a:rPr lang="en-US" sz="2700" b="1" dirty="0">
                <a:latin typeface="Century Gothic" panose="020B0502020202020204" pitchFamily="34" charset="0"/>
              </a:rPr>
            </a:br>
            <a:r>
              <a:rPr lang="en-US" sz="2700" b="1" dirty="0">
                <a:latin typeface="Century Gothic" panose="020B0502020202020204" pitchFamily="34" charset="0"/>
              </a:rPr>
              <a:t>Reflection Space</a:t>
            </a:r>
            <a:br>
              <a:rPr lang="en-US" sz="2700" dirty="0">
                <a:latin typeface="Century Gothic" panose="020B0502020202020204" pitchFamily="34" charset="0"/>
              </a:rPr>
            </a:br>
            <a:br>
              <a:rPr lang="en-US" sz="2700" dirty="0">
                <a:latin typeface="Century Gothic" panose="020B0502020202020204" pitchFamily="34" charset="0"/>
              </a:rPr>
            </a:br>
            <a:br>
              <a:rPr lang="en-US" sz="900" dirty="0"/>
            </a:br>
            <a:br>
              <a:rPr lang="en-US" sz="900" dirty="0"/>
            </a:br>
            <a:br>
              <a:rPr lang="en-US" sz="900" dirty="0"/>
            </a:br>
            <a:br>
              <a:rPr lang="en-US" sz="900" dirty="0"/>
            </a:br>
            <a:endParaRPr lang="en-US" sz="900" dirty="0"/>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581193" y="2438399"/>
            <a:ext cx="3415074" cy="3564467"/>
          </a:xfrm>
        </p:spPr>
        <p:txBody>
          <a:bodyPr vert="horz" lIns="91440" tIns="45720" rIns="91440" bIns="45720" rtlCol="0">
            <a:normAutofit/>
          </a:bodyPr>
          <a:lstStyle/>
          <a:p>
            <a:pPr marL="0" indent="0">
              <a:buNone/>
            </a:pPr>
            <a:r>
              <a:rPr lang="en-US" b="1" cap="all" dirty="0">
                <a:solidFill>
                  <a:schemeClr val="bg1"/>
                </a:solidFill>
              </a:rPr>
              <a:t>. </a:t>
            </a:r>
          </a:p>
        </p:txBody>
      </p:sp>
      <p:sp>
        <p:nvSpPr>
          <p:cNvPr id="27" name="Speech Bubble: Oval 26">
            <a:extLst>
              <a:ext uri="{FF2B5EF4-FFF2-40B4-BE49-F238E27FC236}">
                <a16:creationId xmlns:a16="http://schemas.microsoft.com/office/drawing/2014/main" id="{D8F845E5-7BEE-4A68-A7F7-85B06D5DAD77}"/>
              </a:ext>
            </a:extLst>
          </p:cNvPr>
          <p:cNvSpPr/>
          <p:nvPr/>
        </p:nvSpPr>
        <p:spPr>
          <a:xfrm>
            <a:off x="8566426" y="799091"/>
            <a:ext cx="3041374" cy="1573719"/>
          </a:xfrm>
          <a:prstGeom prst="wedgeEllipseCallout">
            <a:avLst>
              <a:gd name="adj1" fmla="val -55598"/>
              <a:gd name="adj2" fmla="val 47108"/>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b="1" dirty="0">
                <a:latin typeface="Century Gothic" panose="020B0502020202020204" pitchFamily="34" charset="0"/>
              </a:rPr>
              <a:t>When do you feel</a:t>
            </a:r>
          </a:p>
          <a:p>
            <a:pPr algn="ctr">
              <a:spcAft>
                <a:spcPts val="600"/>
              </a:spcAft>
            </a:pPr>
            <a:r>
              <a:rPr lang="en-GB" b="1" dirty="0">
                <a:latin typeface="Century Gothic" panose="020B0502020202020204" pitchFamily="34" charset="0"/>
              </a:rPr>
              <a:t>like shouting ‘Hooray’? </a:t>
            </a:r>
          </a:p>
        </p:txBody>
      </p:sp>
      <p:sp>
        <p:nvSpPr>
          <p:cNvPr id="29" name="Speech Bubble: Oval 28">
            <a:extLst>
              <a:ext uri="{FF2B5EF4-FFF2-40B4-BE49-F238E27FC236}">
                <a16:creationId xmlns:a16="http://schemas.microsoft.com/office/drawing/2014/main" id="{B91B45D6-ED95-49DF-A27A-BC399DD89B42}"/>
              </a:ext>
            </a:extLst>
          </p:cNvPr>
          <p:cNvSpPr/>
          <p:nvPr/>
        </p:nvSpPr>
        <p:spPr>
          <a:xfrm>
            <a:off x="4342204" y="2593129"/>
            <a:ext cx="3380499" cy="1481914"/>
          </a:xfrm>
          <a:prstGeom prst="wedgeEllipseCallout">
            <a:avLst>
              <a:gd name="adj1" fmla="val 52568"/>
              <a:gd name="adj2" fmla="val 45904"/>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b="1" dirty="0">
                <a:solidFill>
                  <a:srgbClr val="002060"/>
                </a:solidFill>
                <a:latin typeface="Century Gothic" panose="020B0502020202020204" pitchFamily="34" charset="0"/>
              </a:rPr>
              <a:t>What are you really happy about??</a:t>
            </a:r>
            <a:endParaRPr lang="en-GB" sz="1400" dirty="0">
              <a:solidFill>
                <a:srgbClr val="002060"/>
              </a:solidFill>
            </a:endParaRPr>
          </a:p>
        </p:txBody>
      </p:sp>
      <p:sp>
        <p:nvSpPr>
          <p:cNvPr id="30" name="Speech Bubble: Oval 29">
            <a:extLst>
              <a:ext uri="{FF2B5EF4-FFF2-40B4-BE49-F238E27FC236}">
                <a16:creationId xmlns:a16="http://schemas.microsoft.com/office/drawing/2014/main" id="{A36FB5BB-4B5F-470D-B605-375D08823428}"/>
              </a:ext>
            </a:extLst>
          </p:cNvPr>
          <p:cNvSpPr/>
          <p:nvPr/>
        </p:nvSpPr>
        <p:spPr>
          <a:xfrm>
            <a:off x="8373677" y="4788320"/>
            <a:ext cx="3380255" cy="1373942"/>
          </a:xfrm>
          <a:prstGeom prst="wedgeEllipseCallout">
            <a:avLst>
              <a:gd name="adj1" fmla="val -55598"/>
              <a:gd name="adj2" fmla="val 47108"/>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en-GB" b="1" dirty="0">
                <a:latin typeface="Century Gothic" panose="020B0502020202020204" pitchFamily="34" charset="0"/>
              </a:rPr>
              <a:t>What are you really thankful for?</a:t>
            </a:r>
            <a:endParaRPr lang="en-GB" sz="1400" dirty="0"/>
          </a:p>
        </p:txBody>
      </p:sp>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 name="Rectangle 80">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436A1ACC-74D9-4962-A27C-F2A64043133C}"/>
              </a:ext>
            </a:extLst>
          </p:cNvPr>
          <p:cNvPicPr>
            <a:picLocks noChangeAspect="1"/>
          </p:cNvPicPr>
          <p:nvPr/>
        </p:nvPicPr>
        <p:blipFill rotWithShape="1">
          <a:blip r:embed="rId2"/>
          <a:srcRect t="21694" b="3555"/>
          <a:stretch/>
        </p:blipFill>
        <p:spPr>
          <a:xfrm>
            <a:off x="20" y="10"/>
            <a:ext cx="12191980" cy="6857990"/>
          </a:xfrm>
          <a:prstGeom prst="rect">
            <a:avLst/>
          </a:prstGeom>
        </p:spPr>
      </p:pic>
      <p:grpSp>
        <p:nvGrpSpPr>
          <p:cNvPr id="83" name="Group 82">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84" name="Rectangle 83">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85" name="Rectangle 84">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006956"/>
            <a:ext cx="3412067" cy="1372177"/>
          </a:xfrm>
        </p:spPr>
        <p:txBody>
          <a:bodyPr vert="horz" lIns="91440" tIns="45720" rIns="91440" bIns="45720" rtlCol="0" anchor="ctr">
            <a:normAutofit fontScale="90000"/>
          </a:bodyPr>
          <a:lstStyle/>
          <a:p>
            <a:pPr>
              <a:lnSpc>
                <a:spcPct val="90000"/>
              </a:lnSpc>
            </a:pPr>
            <a:r>
              <a:rPr lang="en-US" sz="2700" b="1" dirty="0">
                <a:latin typeface="Century Gothic" panose="020B0502020202020204" pitchFamily="34" charset="0"/>
              </a:rPr>
              <a:t>Classroom Worship </a:t>
            </a:r>
            <a:br>
              <a:rPr lang="en-US" sz="2700" b="1" dirty="0">
                <a:latin typeface="Century Gothic" panose="020B0502020202020204" pitchFamily="34" charset="0"/>
              </a:rPr>
            </a:br>
            <a:br>
              <a:rPr lang="en-US" sz="2700" b="1" dirty="0">
                <a:latin typeface="Century Gothic" panose="020B0502020202020204" pitchFamily="34" charset="0"/>
              </a:rPr>
            </a:br>
            <a:r>
              <a:rPr lang="en-US" sz="2700" b="1" dirty="0">
                <a:latin typeface="Century Gothic" panose="020B0502020202020204" pitchFamily="34" charset="0"/>
              </a:rPr>
              <a:t>Reflection Space</a:t>
            </a:r>
            <a:br>
              <a:rPr lang="en-US" sz="2700" b="1" dirty="0">
                <a:latin typeface="Century Gothic" panose="020B0502020202020204" pitchFamily="34" charset="0"/>
              </a:rPr>
            </a:br>
            <a:br>
              <a:rPr lang="en-US" sz="900" dirty="0"/>
            </a:br>
            <a:br>
              <a:rPr lang="en-US" sz="900" dirty="0"/>
            </a:br>
            <a:br>
              <a:rPr lang="en-US" sz="900" dirty="0"/>
            </a:br>
            <a:br>
              <a:rPr lang="en-US" sz="900" dirty="0"/>
            </a:br>
            <a:br>
              <a:rPr lang="en-US" sz="900" dirty="0"/>
            </a:br>
            <a:endParaRPr lang="en-US" sz="900" dirty="0"/>
          </a:p>
        </p:txBody>
      </p:sp>
      <p:sp>
        <p:nvSpPr>
          <p:cNvPr id="11" name="Rectangle: Rounded Corners 10">
            <a:extLst>
              <a:ext uri="{FF2B5EF4-FFF2-40B4-BE49-F238E27FC236}">
                <a16:creationId xmlns:a16="http://schemas.microsoft.com/office/drawing/2014/main" id="{70D0F26E-6AB9-4E0E-8B4E-56FCC5AD6B98}"/>
              </a:ext>
            </a:extLst>
          </p:cNvPr>
          <p:cNvSpPr/>
          <p:nvPr/>
        </p:nvSpPr>
        <p:spPr>
          <a:xfrm>
            <a:off x="581193" y="2438399"/>
            <a:ext cx="3415074" cy="3564467"/>
          </a:xfrm>
          <a:prstGeom prst="roundRect">
            <a:avLst/>
          </a:prstGeom>
          <a:solidFill>
            <a:schemeClr val="tx2">
              <a:lumMod val="20000"/>
              <a:lumOff val="80000"/>
            </a:schemeClr>
          </a:solidFill>
        </p:spPr>
        <p:style>
          <a:lnRef idx="1">
            <a:schemeClr val="accent2"/>
          </a:lnRef>
          <a:fillRef idx="2">
            <a:schemeClr val="accent2"/>
          </a:fillRef>
          <a:effectRef idx="1">
            <a:schemeClr val="accent2"/>
          </a:effectRef>
          <a:fontRef idx="minor">
            <a:schemeClr val="dk1"/>
          </a:fontRef>
        </p:style>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r>
              <a:rPr lang="en-US" b="1" dirty="0">
                <a:solidFill>
                  <a:srgbClr val="002060"/>
                </a:solidFill>
                <a:latin typeface="Century Gothic" panose="020B0502020202020204" pitchFamily="34" charset="0"/>
              </a:rPr>
              <a:t>Equipment: </a:t>
            </a:r>
          </a:p>
          <a:p>
            <a:pPr>
              <a:spcBef>
                <a:spcPct val="20000"/>
              </a:spcBef>
              <a:spcAft>
                <a:spcPts val="600"/>
              </a:spcAft>
              <a:buClr>
                <a:schemeClr val="accent2"/>
              </a:buClr>
              <a:buSzPct val="92000"/>
              <a:buFont typeface="Wingdings 2" panose="05020102010507070707" pitchFamily="18" charset="2"/>
              <a:buChar char=""/>
            </a:pPr>
            <a:r>
              <a:rPr lang="en-US" dirty="0">
                <a:solidFill>
                  <a:srgbClr val="002060"/>
                </a:solidFill>
                <a:latin typeface="Century Gothic" panose="020B0502020202020204" pitchFamily="34" charset="0"/>
              </a:rPr>
              <a:t>Green paper, felt-tip pens,</a:t>
            </a:r>
          </a:p>
          <a:p>
            <a:pPr>
              <a:spcBef>
                <a:spcPct val="20000"/>
              </a:spcBef>
              <a:spcAft>
                <a:spcPts val="600"/>
              </a:spcAft>
              <a:buClr>
                <a:schemeClr val="accent2"/>
              </a:buClr>
              <a:buSzPct val="92000"/>
              <a:buFont typeface="Wingdings 2" panose="05020102010507070707" pitchFamily="18" charset="2"/>
              <a:buChar char=""/>
            </a:pPr>
            <a:r>
              <a:rPr lang="en-US" dirty="0">
                <a:solidFill>
                  <a:srgbClr val="002060"/>
                </a:solidFill>
                <a:latin typeface="Century Gothic" panose="020B0502020202020204" pitchFamily="34" charset="0"/>
              </a:rPr>
              <a:t>Scissors.</a:t>
            </a:r>
          </a:p>
          <a:p>
            <a:pPr>
              <a:spcBef>
                <a:spcPct val="20000"/>
              </a:spcBef>
              <a:spcAft>
                <a:spcPts val="600"/>
              </a:spcAft>
              <a:buClr>
                <a:schemeClr val="accent2"/>
              </a:buClr>
              <a:buSzPct val="92000"/>
            </a:pPr>
            <a:r>
              <a:rPr lang="en-US" b="1" dirty="0">
                <a:solidFill>
                  <a:srgbClr val="002060"/>
                </a:solidFill>
                <a:latin typeface="Century Gothic" panose="020B0502020202020204" pitchFamily="34" charset="0"/>
              </a:rPr>
              <a:t>Set up:</a:t>
            </a:r>
          </a:p>
          <a:p>
            <a:pPr>
              <a:spcBef>
                <a:spcPct val="20000"/>
              </a:spcBef>
              <a:spcAft>
                <a:spcPts val="600"/>
              </a:spcAft>
              <a:buClr>
                <a:schemeClr val="accent2"/>
              </a:buClr>
              <a:buSzPct val="92000"/>
              <a:buFont typeface="Wingdings 2" panose="05020102010507070707" pitchFamily="18" charset="2"/>
              <a:buChar char=""/>
            </a:pPr>
            <a:r>
              <a:rPr lang="en-US" dirty="0">
                <a:solidFill>
                  <a:srgbClr val="002060"/>
                </a:solidFill>
                <a:latin typeface="Century Gothic" panose="020B0502020202020204" pitchFamily="34" charset="0"/>
              </a:rPr>
              <a:t>Cut out palm tree shaped leaves and put them with the pens</a:t>
            </a:r>
          </a:p>
        </p:txBody>
      </p:sp>
    </p:spTree>
    <p:extLst>
      <p:ext uri="{BB962C8B-B14F-4D97-AF65-F5344CB8AC3E}">
        <p14:creationId xmlns:p14="http://schemas.microsoft.com/office/powerpoint/2010/main" val="2729127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1923389"/>
            <a:ext cx="3269749" cy="4624327"/>
          </a:xfrm>
        </p:spPr>
        <p:txBody>
          <a:bodyPr anchor="ctr">
            <a:normAutofit/>
          </a:bodyPr>
          <a:lstStyle/>
          <a:p>
            <a:r>
              <a:rPr lang="en-GB" sz="3200" b="1" dirty="0">
                <a:solidFill>
                  <a:srgbClr val="FFFFFF"/>
                </a:solidFill>
                <a:latin typeface="Century Gothic" panose="020B0502020202020204" pitchFamily="34" charset="0"/>
              </a:rPr>
              <a:t>Classroom Worship </a:t>
            </a:r>
            <a:br>
              <a:rPr lang="en-GB" sz="3200" b="1" dirty="0">
                <a:solidFill>
                  <a:srgbClr val="FFFFFF"/>
                </a:solidFill>
                <a:latin typeface="Century Gothic" panose="020B0502020202020204" pitchFamily="34" charset="0"/>
              </a:rPr>
            </a:br>
            <a:br>
              <a:rPr lang="en-GB" sz="3200" b="1" dirty="0">
                <a:solidFill>
                  <a:srgbClr val="FFFFFF"/>
                </a:solidFill>
                <a:latin typeface="Century Gothic" panose="020B0502020202020204" pitchFamily="34" charset="0"/>
              </a:rPr>
            </a:br>
            <a:r>
              <a:rPr lang="en-GB" sz="3200" b="1" dirty="0">
                <a:solidFill>
                  <a:srgbClr val="FFFFFF"/>
                </a:solidFill>
                <a:latin typeface="Century Gothic" panose="020B0502020202020204" pitchFamily="34" charset="0"/>
              </a:rPr>
              <a:t>Reflection Space</a:t>
            </a:r>
            <a:br>
              <a:rPr lang="en-GB" sz="3200" b="1" dirty="0">
                <a:solidFill>
                  <a:srgbClr val="FFFFFF"/>
                </a:solidFill>
                <a:latin typeface="Century Gothic" panose="020B0502020202020204" pitchFamily="34" charset="0"/>
              </a:rPr>
            </a:br>
            <a:br>
              <a:rPr lang="en-GB" sz="3200" dirty="0">
                <a:solidFill>
                  <a:srgbClr val="FFFFFF"/>
                </a:solidFill>
              </a:rPr>
            </a:br>
            <a:br>
              <a:rPr lang="en-GB" sz="3200" dirty="0">
                <a:solidFill>
                  <a:srgbClr val="FFFFFF"/>
                </a:solidFill>
              </a:rPr>
            </a:br>
            <a:br>
              <a:rPr lang="en-GB" sz="3200" dirty="0">
                <a:solidFill>
                  <a:srgbClr val="FFFFFF"/>
                </a:solidFill>
              </a:rPr>
            </a:br>
            <a:endParaRPr lang="en-GB" sz="3200" dirty="0">
              <a:solidFill>
                <a:srgbClr val="FFFFFF"/>
              </a:solidFill>
            </a:endParaRPr>
          </a:p>
        </p:txBody>
      </p:sp>
      <p:sp>
        <p:nvSpPr>
          <p:cNvPr id="11" name="Rectangle: Rounded Corners 10">
            <a:extLst>
              <a:ext uri="{FF2B5EF4-FFF2-40B4-BE49-F238E27FC236}">
                <a16:creationId xmlns:a16="http://schemas.microsoft.com/office/drawing/2014/main" id="{F590CE4F-D385-4B49-ACED-AC3255EA560B}"/>
              </a:ext>
            </a:extLst>
          </p:cNvPr>
          <p:cNvSpPr/>
          <p:nvPr/>
        </p:nvSpPr>
        <p:spPr>
          <a:xfrm>
            <a:off x="5027209" y="409904"/>
            <a:ext cx="6373678" cy="6081592"/>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spcAft>
                <a:spcPts val="600"/>
              </a:spcAft>
            </a:pPr>
            <a:r>
              <a:rPr lang="en-GB" sz="2800" b="1" dirty="0">
                <a:solidFill>
                  <a:srgbClr val="002060"/>
                </a:solidFill>
                <a:latin typeface="Century Gothic" panose="020B0502020202020204" pitchFamily="34" charset="0"/>
              </a:rPr>
              <a:t>Suggested Instructions:</a:t>
            </a:r>
          </a:p>
          <a:p>
            <a:pPr algn="ctr">
              <a:spcAft>
                <a:spcPts val="600"/>
              </a:spcAft>
            </a:pPr>
            <a:r>
              <a:rPr lang="en-GB" sz="2400" dirty="0">
                <a:solidFill>
                  <a:srgbClr val="002060"/>
                </a:solidFill>
                <a:latin typeface="Century Gothic" panose="020B0502020202020204" pitchFamily="34" charset="0"/>
              </a:rPr>
              <a:t>When Jesus entered Jerusalem, people put palm leaves on the ground and shouted, ‘Hosanna in the highest!’ Shouting ‘Hosanna’ is a bit like shouting ‘Hooray’. When do you feel like shouting ‘Hooray’? What are you really happy about? What are you really thankful for? If you want, you can write a thank you/Hooray thought or prayer on a leaf-shape.</a:t>
            </a:r>
          </a:p>
          <a:p>
            <a:pPr algn="ctr">
              <a:spcAft>
                <a:spcPts val="600"/>
              </a:spcAft>
            </a:pPr>
            <a:endParaRPr lang="en-GB" sz="3200" i="1" dirty="0">
              <a:solidFill>
                <a:srgbClr val="002060"/>
              </a:solidFill>
              <a:latin typeface="Century Gothic" panose="020B0502020202020204" pitchFamily="34" charset="0"/>
            </a:endParaRPr>
          </a:p>
          <a:p>
            <a:pPr algn="ctr">
              <a:spcAft>
                <a:spcPts val="600"/>
              </a:spcAft>
            </a:pPr>
            <a:r>
              <a:rPr lang="en-GB" sz="2400" b="1" dirty="0">
                <a:latin typeface="Century Gothic" panose="020B0502020202020204" pitchFamily="34" charset="0"/>
              </a:rPr>
              <a:t> </a:t>
            </a:r>
            <a:endParaRPr lang="en-GB" sz="2400" b="1" dirty="0"/>
          </a:p>
        </p:txBody>
      </p:sp>
      <p:pic>
        <p:nvPicPr>
          <p:cNvPr id="3078" name="Picture 6" descr="Free Palm Branch Cliparts, Download Free Clip Art, Free Clip Art on Clipart  Library">
            <a:extLst>
              <a:ext uri="{FF2B5EF4-FFF2-40B4-BE49-F238E27FC236}">
                <a16:creationId xmlns:a16="http://schemas.microsoft.com/office/drawing/2014/main" id="{38C57D57-A913-4B94-801A-068C4F6CEA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4727" y="4255191"/>
            <a:ext cx="1796935" cy="18871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2590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1032" name="Picture 8" descr="minions king bob - Bing Images | Minions liebe, Minions bilder, Lustige  minions">
            <a:extLst>
              <a:ext uri="{FF2B5EF4-FFF2-40B4-BE49-F238E27FC236}">
                <a16:creationId xmlns:a16="http://schemas.microsoft.com/office/drawing/2014/main" id="{EF346D9B-EB37-4CE0-9C7B-2A954FA20D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3630" y="0"/>
            <a:ext cx="5711252" cy="7109442"/>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567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a:p>
            <a:pPr algn="ctr"/>
            <a:endParaRPr lang="en-GB" dirty="0"/>
          </a:p>
        </p:txBody>
      </p:sp>
      <p:pic>
        <p:nvPicPr>
          <p:cNvPr id="4100" name="Picture 4" descr="minions king bob - Bing Images | Minions liebe, Minions bilder, Lustige  minions">
            <a:extLst>
              <a:ext uri="{FF2B5EF4-FFF2-40B4-BE49-F238E27FC236}">
                <a16:creationId xmlns:a16="http://schemas.microsoft.com/office/drawing/2014/main" id="{5D42663F-4B39-4F04-881C-86E282C515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7924" y="607483"/>
            <a:ext cx="2295525" cy="28575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439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2"/>
          <a:stretch>
            <a:fillRect/>
          </a:stretch>
        </p:blipFill>
        <p:spPr>
          <a:xfrm>
            <a:off x="140376" y="5069895"/>
            <a:ext cx="1280271" cy="1652159"/>
          </a:xfrm>
          <a:prstGeom prst="rect">
            <a:avLst/>
          </a:prstGeom>
        </p:spPr>
      </p:pic>
      <p:sp>
        <p:nvSpPr>
          <p:cNvPr id="7" name="Thought Bubble: Cloud 6">
            <a:extLst>
              <a:ext uri="{FF2B5EF4-FFF2-40B4-BE49-F238E27FC236}">
                <a16:creationId xmlns:a16="http://schemas.microsoft.com/office/drawing/2014/main" id="{A9A98FB6-9AFC-481B-AA9E-E100AD6253F3}"/>
              </a:ext>
            </a:extLst>
          </p:cNvPr>
          <p:cNvSpPr/>
          <p:nvPr/>
        </p:nvSpPr>
        <p:spPr>
          <a:xfrm>
            <a:off x="391886" y="1947340"/>
            <a:ext cx="4507355" cy="3122555"/>
          </a:xfrm>
          <a:prstGeom prst="cloudCallout">
            <a:avLst>
              <a:gd name="adj1" fmla="val 50876"/>
              <a:gd name="adj2" fmla="val 790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bg1"/>
                </a:solidFill>
                <a:latin typeface="Century Gothic" panose="020B0502020202020204" pitchFamily="34" charset="0"/>
              </a:rPr>
              <a:t>I wonder what job they do?</a:t>
            </a:r>
          </a:p>
        </p:txBody>
      </p:sp>
      <p:sp>
        <p:nvSpPr>
          <p:cNvPr id="8" name="Thought Bubble: Cloud 7">
            <a:extLst>
              <a:ext uri="{FF2B5EF4-FFF2-40B4-BE49-F238E27FC236}">
                <a16:creationId xmlns:a16="http://schemas.microsoft.com/office/drawing/2014/main" id="{AB62774C-8567-4AE6-B892-8B68EFD49A12}"/>
              </a:ext>
            </a:extLst>
          </p:cNvPr>
          <p:cNvSpPr/>
          <p:nvPr/>
        </p:nvSpPr>
        <p:spPr>
          <a:xfrm>
            <a:off x="6160981" y="3037242"/>
            <a:ext cx="5444529" cy="3070974"/>
          </a:xfrm>
          <a:prstGeom prst="cloudCallout">
            <a:avLst>
              <a:gd name="adj1" fmla="val -47177"/>
              <a:gd name="adj2" fmla="val 6788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3600" b="1" dirty="0">
                <a:solidFill>
                  <a:schemeClr val="accent1">
                    <a:lumMod val="75000"/>
                  </a:schemeClr>
                </a:solidFill>
                <a:latin typeface="Century Gothic" panose="020B0502020202020204" pitchFamily="34" charset="0"/>
              </a:rPr>
              <a:t>I wonder how they might  travel around?</a:t>
            </a:r>
          </a:p>
          <a:p>
            <a:pPr algn="ct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101505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questions</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2"/>
          <a:stretch>
            <a:fillRect/>
          </a:stretch>
        </p:blipFill>
        <p:spPr>
          <a:xfrm>
            <a:off x="140376" y="5069895"/>
            <a:ext cx="1280271" cy="1652159"/>
          </a:xfrm>
          <a:prstGeom prst="rect">
            <a:avLst/>
          </a:prstGeom>
        </p:spPr>
      </p:pic>
      <p:sp>
        <p:nvSpPr>
          <p:cNvPr id="7" name="Thought Bubble: Cloud 6">
            <a:extLst>
              <a:ext uri="{FF2B5EF4-FFF2-40B4-BE49-F238E27FC236}">
                <a16:creationId xmlns:a16="http://schemas.microsoft.com/office/drawing/2014/main" id="{A9A98FB6-9AFC-481B-AA9E-E100AD6253F3}"/>
              </a:ext>
            </a:extLst>
          </p:cNvPr>
          <p:cNvSpPr/>
          <p:nvPr/>
        </p:nvSpPr>
        <p:spPr>
          <a:xfrm>
            <a:off x="391886" y="1947340"/>
            <a:ext cx="4930885" cy="3122555"/>
          </a:xfrm>
          <a:prstGeom prst="cloudCallout">
            <a:avLst>
              <a:gd name="adj1" fmla="val 60636"/>
              <a:gd name="adj2" fmla="val 4636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rgbClr val="002060"/>
                </a:solidFill>
                <a:latin typeface="Century Gothic" panose="020B0502020202020204" pitchFamily="34" charset="0"/>
              </a:rPr>
              <a:t>I wonder what they are wearing?</a:t>
            </a:r>
          </a:p>
        </p:txBody>
      </p:sp>
      <p:sp>
        <p:nvSpPr>
          <p:cNvPr id="3" name="Speech Bubble: Oval 2">
            <a:extLst>
              <a:ext uri="{FF2B5EF4-FFF2-40B4-BE49-F238E27FC236}">
                <a16:creationId xmlns:a16="http://schemas.microsoft.com/office/drawing/2014/main" id="{2C1FEF87-ECE2-4D46-9E47-CB082EB2104D}"/>
              </a:ext>
            </a:extLst>
          </p:cNvPr>
          <p:cNvSpPr/>
          <p:nvPr/>
        </p:nvSpPr>
        <p:spPr>
          <a:xfrm>
            <a:off x="6552053" y="2261937"/>
            <a:ext cx="4930885" cy="3243714"/>
          </a:xfrm>
          <a:prstGeom prst="wedgeEllipseCallout">
            <a:avLst>
              <a:gd name="adj1" fmla="val -61564"/>
              <a:gd name="adj2" fmla="val 684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bg1"/>
                </a:solidFill>
                <a:latin typeface="Century Gothic" panose="020B0502020202020204" pitchFamily="34" charset="0"/>
              </a:rPr>
              <a:t>What would you expect a King to be like?</a:t>
            </a:r>
          </a:p>
        </p:txBody>
      </p:sp>
    </p:spTree>
    <p:extLst>
      <p:ext uri="{BB962C8B-B14F-4D97-AF65-F5344CB8AC3E}">
        <p14:creationId xmlns:p14="http://schemas.microsoft.com/office/powerpoint/2010/main" val="2500011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3354765"/>
          </a:xfrm>
          <a:prstGeom prst="rect">
            <a:avLst/>
          </a:prstGeom>
          <a:noFill/>
        </p:spPr>
        <p:txBody>
          <a:bodyPr wrap="square" rtlCol="0">
            <a:spAutoFit/>
          </a:bodyPr>
          <a:lstStyle/>
          <a:p>
            <a:pPr algn="ctr"/>
            <a:r>
              <a:rPr lang="en-GB" sz="4400" b="1" dirty="0">
                <a:latin typeface="Century Gothic" panose="020B0502020202020204" pitchFamily="34" charset="0"/>
              </a:rPr>
              <a:t>Think about a King.</a:t>
            </a:r>
          </a:p>
          <a:p>
            <a:pPr algn="ctr"/>
            <a:endParaRPr lang="en-GB" sz="4400" b="1" dirty="0">
              <a:latin typeface="Century Gothic" panose="020B0502020202020204" pitchFamily="34" charset="0"/>
            </a:endParaRPr>
          </a:p>
          <a:p>
            <a:pPr algn="ctr"/>
            <a:r>
              <a:rPr lang="en-GB" sz="4400" b="1" dirty="0">
                <a:latin typeface="Century Gothic" panose="020B0502020202020204" pitchFamily="34" charset="0"/>
              </a:rPr>
              <a:t>What qualities would they have?</a:t>
            </a:r>
          </a:p>
          <a:p>
            <a:pPr algn="ctr"/>
            <a:endParaRPr lang="en-GB" sz="4400" b="1" dirty="0">
              <a:latin typeface="Century Gothic" panose="020B0502020202020204" pitchFamily="34" charset="0"/>
            </a:endParaRPr>
          </a:p>
          <a:p>
            <a:pPr algn="ctr"/>
            <a:r>
              <a:rPr lang="en-GB" sz="3600" b="1" i="1" dirty="0">
                <a:latin typeface="Century Gothic" panose="020B0502020202020204" pitchFamily="34" charset="0"/>
              </a:rPr>
              <a:t>Draw/write your ideas.</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323438" y="2390444"/>
            <a:ext cx="9839325" cy="3539430"/>
          </a:xfrm>
          <a:prstGeom prst="rect">
            <a:avLst/>
          </a:prstGeom>
          <a:noFill/>
        </p:spPr>
        <p:txBody>
          <a:bodyPr wrap="square" rtlCol="0">
            <a:spAutoFit/>
          </a:bodyPr>
          <a:lstStyle/>
          <a:p>
            <a:r>
              <a:rPr lang="en-GB" sz="2800" dirty="0">
                <a:latin typeface="Century Gothic" panose="020B0502020202020204" pitchFamily="34" charset="0"/>
              </a:rPr>
              <a:t>When Jesus walked upon the earth he looked like a normal human being, however he was really a King. </a:t>
            </a:r>
          </a:p>
          <a:p>
            <a:r>
              <a:rPr lang="en-GB" sz="2800" dirty="0">
                <a:latin typeface="Century Gothic" panose="020B0502020202020204" pitchFamily="34" charset="0"/>
              </a:rPr>
              <a:t>He was not a king like the Kings we see in the world.</a:t>
            </a:r>
          </a:p>
          <a:p>
            <a:r>
              <a:rPr lang="en-GB" sz="2800" dirty="0">
                <a:latin typeface="Century Gothic" panose="020B0502020202020204" pitchFamily="34" charset="0"/>
              </a:rPr>
              <a:t>Jesus brings about the reign of God, which is where God's ways become our ways and God's thoughts becomes our thoughts. This way leads to the fullness of life, peace in this world, and peace forever in the reign of God.</a:t>
            </a:r>
            <a:endParaRPr lang="en-GB" sz="2000" i="1" dirty="0">
              <a:latin typeface="Century Gothic" panose="020B0502020202020204"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29150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780512" y="2253349"/>
            <a:ext cx="10921631"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through the prayer space or with the prayer below:</a:t>
            </a:r>
          </a:p>
          <a:p>
            <a:r>
              <a:rPr lang="en-GB" sz="2000" dirty="0">
                <a:latin typeface="Century Gothic" panose="020B0502020202020204" pitchFamily="34" charset="0"/>
                <a:cs typeface="Segoe UI" panose="020B0502040204020203" pitchFamily="34" charset="0"/>
              </a:rPr>
              <a:t>	</a:t>
            </a:r>
            <a:r>
              <a:rPr lang="en-GB" sz="2400" b="1" dirty="0">
                <a:latin typeface="Century Gothic" panose="020B0502020202020204" pitchFamily="34" charset="0"/>
                <a:cs typeface="Segoe UI" panose="020B0502040204020203" pitchFamily="34" charset="0"/>
              </a:rPr>
              <a:t>Thank you God for sending Jesus to be our saviour and our friend. </a:t>
            </a:r>
          </a:p>
          <a:p>
            <a:r>
              <a:rPr lang="en-GB" sz="2400" b="1" dirty="0">
                <a:latin typeface="Century Gothic" panose="020B0502020202020204" pitchFamily="34" charset="0"/>
                <a:cs typeface="Segoe UI" panose="020B0502040204020203" pitchFamily="34" charset="0"/>
              </a:rPr>
              <a:t>	Thank you also that he is a King. </a:t>
            </a:r>
          </a:p>
          <a:p>
            <a:r>
              <a:rPr lang="en-GB" sz="2400" b="1" dirty="0">
                <a:latin typeface="Century Gothic" panose="020B0502020202020204" pitchFamily="34" charset="0"/>
                <a:cs typeface="Segoe UI" panose="020B0502040204020203" pitchFamily="34" charset="0"/>
              </a:rPr>
              <a:t>	Help us always to follow his teachings. </a:t>
            </a:r>
          </a:p>
          <a:p>
            <a:r>
              <a:rPr lang="en-GB" sz="2400" b="1" dirty="0">
                <a:latin typeface="Century Gothic" panose="020B0502020202020204" pitchFamily="34" charset="0"/>
                <a:cs typeface="Segoe UI" panose="020B0502040204020203" pitchFamily="34" charset="0"/>
              </a:rPr>
              <a:t>	And become more like Him.</a:t>
            </a:r>
          </a:p>
          <a:p>
            <a:r>
              <a:rPr lang="en-GB" sz="2400" b="1" dirty="0">
                <a:latin typeface="Century Gothic" panose="020B0502020202020204" pitchFamily="34" charset="0"/>
                <a:cs typeface="Segoe UI" panose="020B0502040204020203" pitchFamily="34" charset="0"/>
              </a:rPr>
              <a:t>	In Jesus Name, </a:t>
            </a:r>
          </a:p>
          <a:p>
            <a:r>
              <a:rPr lang="en-GB" sz="2400" b="1" dirty="0">
                <a:latin typeface="Century Gothic" panose="020B0502020202020204" pitchFamily="34" charset="0"/>
                <a:cs typeface="Segoe UI" panose="020B0502040204020203" pitchFamily="34" charset="0"/>
              </a:rPr>
              <a:t>	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17">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6" name="Picture 5">
            <a:extLst>
              <a:ext uri="{FF2B5EF4-FFF2-40B4-BE49-F238E27FC236}">
                <a16:creationId xmlns:a16="http://schemas.microsoft.com/office/drawing/2014/main" id="{74663768-3CE7-4276-B210-EB7E417702BA}"/>
              </a:ext>
            </a:extLst>
          </p:cNvPr>
          <p:cNvPicPr>
            <a:picLocks noChangeAspect="1"/>
          </p:cNvPicPr>
          <p:nvPr/>
        </p:nvPicPr>
        <p:blipFill>
          <a:blip r:embed="rId3"/>
          <a:stretch>
            <a:fillRect/>
          </a:stretch>
        </p:blipFill>
        <p:spPr>
          <a:xfrm>
            <a:off x="10925766" y="5248781"/>
            <a:ext cx="993734" cy="1249788"/>
          </a:xfrm>
          <a:prstGeom prst="rect">
            <a:avLst/>
          </a:prstGeom>
        </p:spPr>
      </p:pic>
      <p:pic>
        <p:nvPicPr>
          <p:cNvPr id="2050" name="Picture 2" descr="Mark 11:1-11, Jesus Triumphal Entry Into Jerusalem | Toward a Sane Faith -  Kevin Ruffcorn Ministries">
            <a:extLst>
              <a:ext uri="{FF2B5EF4-FFF2-40B4-BE49-F238E27FC236}">
                <a16:creationId xmlns:a16="http://schemas.microsoft.com/office/drawing/2014/main" id="{44FBA2E0-8E44-4CA3-A35D-31884C58D2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9543" y="604157"/>
            <a:ext cx="6825343" cy="511900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217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3"/>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713962"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a:p>
            <a:pPr algn="ctr"/>
            <a:endParaRPr lang="en-GB" dirty="0"/>
          </a:p>
        </p:txBody>
      </p:sp>
      <p:pic>
        <p:nvPicPr>
          <p:cNvPr id="8" name="Picture 2" descr="Mark 11:1-11, Jesus Triumphal Entry Into Jerusalem | Toward a Sane Faith -  Kevin Ruffcorn Ministries">
            <a:extLst>
              <a:ext uri="{FF2B5EF4-FFF2-40B4-BE49-F238E27FC236}">
                <a16:creationId xmlns:a16="http://schemas.microsoft.com/office/drawing/2014/main" id="{6B723620-61F5-4857-B088-83891CE132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5493" y="643467"/>
            <a:ext cx="3766456" cy="282484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(based on </a:t>
            </a:r>
            <a:r>
              <a:rPr lang="en-GB" sz="1800" b="1" dirty="0" err="1">
                <a:latin typeface="Century Gothic" panose="020B0502020202020204" pitchFamily="34" charset="0"/>
                <a:cs typeface="Segoe UI" panose="020B0502040204020203" pitchFamily="34" charset="0"/>
              </a:rPr>
              <a:t>matthew</a:t>
            </a:r>
            <a:r>
              <a:rPr lang="en-GB" sz="1800" b="1" dirty="0">
                <a:latin typeface="Century Gothic" panose="020B0502020202020204" pitchFamily="34" charset="0"/>
                <a:cs typeface="Segoe UI" panose="020B0502040204020203" pitchFamily="34" charset="0"/>
              </a:rPr>
              <a:t> 21:1 - 11</a:t>
            </a:r>
            <a:r>
              <a:rPr lang="en-GB" sz="1800" dirty="0">
                <a:latin typeface="Century Gothic" panose="020B0502020202020204" pitchFamily="34" charset="0"/>
                <a:cs typeface="Segoe UI" panose="020B0502040204020203" pitchFamily="34" charset="0"/>
              </a:rPr>
              <a:t>)</a:t>
            </a:r>
          </a:p>
        </p:txBody>
      </p:sp>
      <p:sp>
        <p:nvSpPr>
          <p:cNvPr id="4" name="Rectangle 3">
            <a:extLst>
              <a:ext uri="{FF2B5EF4-FFF2-40B4-BE49-F238E27FC236}">
                <a16:creationId xmlns:a16="http://schemas.microsoft.com/office/drawing/2014/main" id="{76862E91-B6B9-452E-A55A-09B8B3F3FF12}"/>
              </a:ext>
            </a:extLst>
          </p:cNvPr>
          <p:cNvSpPr/>
          <p:nvPr/>
        </p:nvSpPr>
        <p:spPr>
          <a:xfrm>
            <a:off x="575894" y="2486867"/>
            <a:ext cx="11299372" cy="3477875"/>
          </a:xfrm>
          <a:prstGeom prst="rect">
            <a:avLst/>
          </a:prstGeom>
        </p:spPr>
        <p:txBody>
          <a:bodyPr wrap="square">
            <a:spAutoFit/>
          </a:bodyPr>
          <a:lstStyle/>
          <a:p>
            <a:r>
              <a:rPr lang="en-GB" sz="2000" dirty="0">
                <a:latin typeface="Century Gothic" panose="020B0502020202020204" pitchFamily="34" charset="0"/>
              </a:rPr>
              <a:t>21 Jesus and his followers were coming closer to Jerusalem. But first they stopped at </a:t>
            </a:r>
            <a:r>
              <a:rPr lang="en-GB" sz="2000" dirty="0" err="1">
                <a:latin typeface="Century Gothic" panose="020B0502020202020204" pitchFamily="34" charset="0"/>
              </a:rPr>
              <a:t>Bethphage</a:t>
            </a:r>
            <a:r>
              <a:rPr lang="en-GB" sz="2000" dirty="0">
                <a:latin typeface="Century Gothic" panose="020B0502020202020204" pitchFamily="34" charset="0"/>
              </a:rPr>
              <a:t> at the hill called the Mount of Olives. From there Jesus sent two of his followers into the town. 2 He said to them, “Go to the town you can see there. When you enter it, you will find a donkey tied there with its colt. Untie them and bring them to me. 3 If anyone asks you why you are taking the donkeys, tell him, ‘The Master needs them. He will send them back soon.’” 4 This was to make clear the full meaning of what the prophet said:</a:t>
            </a:r>
          </a:p>
          <a:p>
            <a:endParaRPr lang="en-GB" sz="2000" dirty="0">
              <a:latin typeface="Century Gothic" panose="020B0502020202020204" pitchFamily="34" charset="0"/>
            </a:endParaRPr>
          </a:p>
          <a:p>
            <a:r>
              <a:rPr lang="en-GB" sz="2000" dirty="0">
                <a:latin typeface="Century Gothic" panose="020B0502020202020204" pitchFamily="34" charset="0"/>
              </a:rPr>
              <a:t>5 “Tell the people of Jerusalem,</a:t>
            </a:r>
          </a:p>
          <a:p>
            <a:r>
              <a:rPr lang="en-GB" sz="2000" dirty="0">
                <a:latin typeface="Century Gothic" panose="020B0502020202020204" pitchFamily="34" charset="0"/>
              </a:rPr>
              <a:t>    ‘Your king is coming to you.</a:t>
            </a:r>
          </a:p>
          <a:p>
            <a:r>
              <a:rPr lang="en-GB" sz="2000" dirty="0">
                <a:latin typeface="Century Gothic" panose="020B0502020202020204" pitchFamily="34" charset="0"/>
              </a:rPr>
              <a:t>He is gentle and riding on a donkey.</a:t>
            </a:r>
          </a:p>
          <a:p>
            <a:r>
              <a:rPr lang="en-GB" sz="2000" dirty="0">
                <a:latin typeface="Century Gothic" panose="020B0502020202020204" pitchFamily="34" charset="0"/>
              </a:rPr>
              <a:t>    He is on the colt of a donkey.’” Isaiah 62:11; Zechariah 9:9</a:t>
            </a:r>
          </a:p>
        </p:txBody>
      </p:sp>
    </p:spTree>
    <p:extLst>
      <p:ext uri="{BB962C8B-B14F-4D97-AF65-F5344CB8AC3E}">
        <p14:creationId xmlns:p14="http://schemas.microsoft.com/office/powerpoint/2010/main" val="3512624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lang="en-GB" sz="1800" b="1" dirty="0">
                <a:latin typeface="Century Gothic" panose="020B0502020202020204" pitchFamily="34" charset="0"/>
                <a:cs typeface="Segoe UI" panose="020B0502040204020203" pitchFamily="34" charset="0"/>
              </a:rPr>
              <a:t>(based on </a:t>
            </a:r>
            <a:r>
              <a:rPr lang="en-GB" sz="1800" b="1" dirty="0" err="1">
                <a:latin typeface="Century Gothic" panose="020B0502020202020204" pitchFamily="34" charset="0"/>
                <a:cs typeface="Segoe UI" panose="020B0502040204020203" pitchFamily="34" charset="0"/>
              </a:rPr>
              <a:t>matthew</a:t>
            </a:r>
            <a:r>
              <a:rPr lang="en-GB" sz="1800" b="1" dirty="0">
                <a:latin typeface="Century Gothic" panose="020B0502020202020204" pitchFamily="34" charset="0"/>
                <a:cs typeface="Segoe UI" panose="020B0502040204020203" pitchFamily="34" charset="0"/>
              </a:rPr>
              <a:t> 21: 1 - 11</a:t>
            </a:r>
            <a:r>
              <a:rPr lang="en-GB" sz="1800" dirty="0">
                <a:latin typeface="Century Gothic" panose="020B0502020202020204" pitchFamily="34" charset="0"/>
                <a:cs typeface="Segoe UI" panose="020B0502040204020203" pitchFamily="34" charset="0"/>
              </a:rPr>
              <a:t>)</a:t>
            </a:r>
          </a:p>
        </p:txBody>
      </p:sp>
      <p:sp>
        <p:nvSpPr>
          <p:cNvPr id="3" name="Rectangle 2">
            <a:extLst>
              <a:ext uri="{FF2B5EF4-FFF2-40B4-BE49-F238E27FC236}">
                <a16:creationId xmlns:a16="http://schemas.microsoft.com/office/drawing/2014/main" id="{A96436F8-6364-48A6-BCEC-65D4EC6E6A33}"/>
              </a:ext>
            </a:extLst>
          </p:cNvPr>
          <p:cNvSpPr/>
          <p:nvPr/>
        </p:nvSpPr>
        <p:spPr>
          <a:xfrm>
            <a:off x="273481" y="1932249"/>
            <a:ext cx="11332029" cy="4462760"/>
          </a:xfrm>
          <a:prstGeom prst="rect">
            <a:avLst/>
          </a:prstGeom>
        </p:spPr>
        <p:txBody>
          <a:bodyPr wrap="square">
            <a:spAutoFit/>
          </a:bodyPr>
          <a:lstStyle/>
          <a:p>
            <a:r>
              <a:rPr lang="en-GB" sz="2000" dirty="0">
                <a:latin typeface="Century Gothic" panose="020B0502020202020204" pitchFamily="34" charset="0"/>
              </a:rPr>
              <a:t>6 The followers went and did what Jesus told them to do. 7 They brought the donkey and the colt to Jesus. They laid their coats on the donkeys, and Jesus sat on them. 8 Many people spread their coats on the road before Jesus. Others cut branches from the trees and spread them on the road. 9 Some of the people were walking ahead of Jesus. Others were walking behind him. All the people were shouting,</a:t>
            </a:r>
          </a:p>
          <a:p>
            <a:endParaRPr lang="en-GB" sz="2000" dirty="0">
              <a:latin typeface="Century Gothic" panose="020B0502020202020204" pitchFamily="34" charset="0"/>
            </a:endParaRPr>
          </a:p>
          <a:p>
            <a:r>
              <a:rPr lang="en-GB" sz="2000" dirty="0">
                <a:latin typeface="Century Gothic" panose="020B0502020202020204" pitchFamily="34" charset="0"/>
              </a:rPr>
              <a:t>“Praise[a] to the Son of David!</a:t>
            </a:r>
          </a:p>
          <a:p>
            <a:r>
              <a:rPr lang="en-GB" sz="2000" dirty="0">
                <a:latin typeface="Century Gothic" panose="020B0502020202020204" pitchFamily="34" charset="0"/>
              </a:rPr>
              <a:t>God bless the One who comes in the name of the Lord! Psalm 118:26</a:t>
            </a:r>
          </a:p>
          <a:p>
            <a:r>
              <a:rPr lang="en-GB" sz="2000" dirty="0">
                <a:latin typeface="Century Gothic" panose="020B0502020202020204" pitchFamily="34" charset="0"/>
              </a:rPr>
              <a:t>Praise to God in heaven!”</a:t>
            </a:r>
          </a:p>
          <a:p>
            <a:r>
              <a:rPr lang="en-GB" sz="2000" b="1" baseline="30000" dirty="0">
                <a:latin typeface="Century Gothic" panose="020B0502020202020204" pitchFamily="34" charset="0"/>
              </a:rPr>
              <a:t>10 </a:t>
            </a:r>
            <a:r>
              <a:rPr lang="en-GB" sz="2000" dirty="0">
                <a:latin typeface="Century Gothic" panose="020B0502020202020204" pitchFamily="34" charset="0"/>
              </a:rPr>
              <a:t>Then Jesus went into Jerusalem. The city was filled with excitement. The people asked, “Who is this man?”</a:t>
            </a:r>
          </a:p>
          <a:p>
            <a:r>
              <a:rPr lang="en-GB" sz="2000" b="1" baseline="30000" dirty="0">
                <a:latin typeface="Century Gothic" panose="020B0502020202020204" pitchFamily="34" charset="0"/>
              </a:rPr>
              <a:t>11 </a:t>
            </a:r>
            <a:r>
              <a:rPr lang="en-GB" sz="2000" dirty="0">
                <a:latin typeface="Century Gothic" panose="020B0502020202020204" pitchFamily="34" charset="0"/>
              </a:rPr>
              <a:t>The crowd answered, “This man is Jesus. He is the prophet from the town of Nazareth in Galilee.”</a:t>
            </a:r>
          </a:p>
          <a:p>
            <a:endParaRPr lang="en-GB" sz="2400" dirty="0">
              <a:latin typeface="Century Gothic" panose="020B0502020202020204" pitchFamily="34" charset="0"/>
            </a:endParaRPr>
          </a:p>
        </p:txBody>
      </p:sp>
    </p:spTree>
    <p:extLst>
      <p:ext uri="{BB962C8B-B14F-4D97-AF65-F5344CB8AC3E}">
        <p14:creationId xmlns:p14="http://schemas.microsoft.com/office/powerpoint/2010/main" val="11825481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latin typeface="Century Gothic" panose="020B0502020202020204" pitchFamily="34" charset="0"/>
              </a:rPr>
              <a:t>What can we learn from this story?</a:t>
            </a:r>
          </a:p>
          <a:p>
            <a:pPr algn="ctr"/>
            <a:endParaRPr lang="en-GB" sz="4400" b="1" dirty="0">
              <a:latin typeface="Century Gothic" panose="020B0502020202020204" pitchFamily="34" charset="0"/>
            </a:endParaRPr>
          </a:p>
          <a:p>
            <a:pPr algn="ctr"/>
            <a:r>
              <a:rPr lang="en-GB" sz="4400" b="1" dirty="0">
                <a:latin typeface="Century Gothic" panose="020B0502020202020204" pitchFamily="34" charset="0"/>
              </a:rPr>
              <a:t>What do you find encouraging?</a:t>
            </a:r>
          </a:p>
          <a:p>
            <a:pPr algn="ctr"/>
            <a:r>
              <a:rPr lang="en-GB" sz="4400" b="1" dirty="0">
                <a:latin typeface="Century Gothic" panose="020B0502020202020204" pitchFamily="34" charset="0"/>
              </a:rPr>
              <a:t>What do you find challenging?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1480879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200" dirty="0">
                <a:latin typeface="Century Gothic" panose="020B0502020202020204" pitchFamily="34" charset="0"/>
                <a:cs typeface="Segoe UI" panose="020B0502040204020203" pitchFamily="34" charset="0"/>
              </a:rPr>
              <a:t>Encourage the pupils to respond with their own prayers first or through the prayer space or use the prayer below:</a:t>
            </a:r>
          </a:p>
          <a:p>
            <a:r>
              <a:rPr lang="en-GB" sz="2200" b="1" dirty="0">
                <a:latin typeface="Century Gothic" panose="020B0502020202020204" pitchFamily="34" charset="0"/>
                <a:cs typeface="Segoe UI" panose="020B0502040204020203" pitchFamily="34" charset="0"/>
              </a:rPr>
              <a:t>Dear God, </a:t>
            </a:r>
          </a:p>
          <a:p>
            <a:r>
              <a:rPr lang="en-GB" sz="2200" b="1" dirty="0">
                <a:latin typeface="Century Gothic" panose="020B0502020202020204" pitchFamily="34" charset="0"/>
                <a:cs typeface="Segoe UI" panose="020B0502040204020203" pitchFamily="34" charset="0"/>
              </a:rPr>
              <a:t>Help us to remember that day when all the adults and children waved palm branches and cheered as Jesus entered Jerusalem as King. </a:t>
            </a:r>
          </a:p>
          <a:p>
            <a:r>
              <a:rPr lang="en-GB" sz="2200" b="1" dirty="0">
                <a:latin typeface="Century Gothic" panose="020B0502020202020204" pitchFamily="34" charset="0"/>
                <a:cs typeface="Segoe UI" panose="020B0502040204020203" pitchFamily="34" charset="0"/>
              </a:rPr>
              <a:t>Help us to remember that he is our wonderful King </a:t>
            </a:r>
          </a:p>
          <a:p>
            <a:r>
              <a:rPr lang="en-GB" sz="2200" b="1" dirty="0">
                <a:latin typeface="Century Gothic" panose="020B0502020202020204" pitchFamily="34" charset="0"/>
                <a:cs typeface="Segoe UI" panose="020B0502040204020203" pitchFamily="34" charset="0"/>
              </a:rPr>
              <a:t>and that we can praise him everyday! </a:t>
            </a:r>
          </a:p>
          <a:p>
            <a:r>
              <a:rPr lang="en-GB" sz="2200" b="1" dirty="0">
                <a:latin typeface="Century Gothic" panose="020B0502020202020204" pitchFamily="34" charset="0"/>
                <a:cs typeface="Segoe UI" panose="020B0502040204020203" pitchFamily="34" charset="0"/>
              </a:rPr>
              <a:t>In Jesus’ name </a:t>
            </a:r>
          </a:p>
          <a:p>
            <a:r>
              <a:rPr lang="en-GB" sz="2200" b="1" dirty="0">
                <a:latin typeface="Century Gothic" panose="020B0502020202020204" pitchFamily="34" charset="0"/>
                <a:cs typeface="Segoe UI" panose="020B0502040204020203" pitchFamily="34" charset="0"/>
              </a:rPr>
              <a:t>Amen.</a:t>
            </a:r>
          </a:p>
          <a:p>
            <a:endParaRPr lang="en-GB" sz="2200" b="1" dirty="0">
              <a:latin typeface="Century Gothic" panose="020B0502020202020204"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6623" y="5521607"/>
            <a:ext cx="938542" cy="1213469"/>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Prompted to action - challenge</a:t>
            </a:r>
          </a:p>
        </p:txBody>
      </p:sp>
      <p:sp>
        <p:nvSpPr>
          <p:cNvPr id="6" name="TextBox 5">
            <a:extLst>
              <a:ext uri="{FF2B5EF4-FFF2-40B4-BE49-F238E27FC236}">
                <a16:creationId xmlns:a16="http://schemas.microsoft.com/office/drawing/2014/main" id="{4B77AA67-70BB-4B78-9DBC-E9C60B15A2F9}"/>
              </a:ext>
            </a:extLst>
          </p:cNvPr>
          <p:cNvSpPr txBox="1"/>
          <p:nvPr/>
        </p:nvSpPr>
        <p:spPr>
          <a:xfrm>
            <a:off x="4700336" y="3175796"/>
            <a:ext cx="5514806" cy="4428162"/>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accent2"/>
              </a:buClr>
              <a:buSzPct val="92000"/>
              <a:buFont typeface="Wingdings 2" panose="05020102010507070707" pitchFamily="18" charset="2"/>
              <a:buChar char=""/>
            </a:pPr>
            <a:endParaRPr lang="en-US" sz="1600" b="1" dirty="0">
              <a:solidFill>
                <a:schemeClr val="tx2"/>
              </a:solidFill>
              <a:hlinkClick r:id="rId2">
                <a:extLst>
                  <a:ext uri="{A12FA001-AC4F-418D-AE19-62706E023703}">
                    <ahyp:hlinkClr xmlns:ahyp="http://schemas.microsoft.com/office/drawing/2018/hyperlinkcolor" val="tx"/>
                  </a:ext>
                </a:extLst>
              </a:hlinkClick>
            </a:endParaRPr>
          </a:p>
          <a:p>
            <a:pPr>
              <a:lnSpc>
                <a:spcPct val="90000"/>
              </a:lnSpc>
              <a:spcBef>
                <a:spcPct val="20000"/>
              </a:spcBef>
              <a:spcAft>
                <a:spcPts val="600"/>
              </a:spcAft>
              <a:buClr>
                <a:schemeClr val="accent2"/>
              </a:buClr>
              <a:buSzPct val="92000"/>
            </a:pPr>
            <a:r>
              <a:rPr lang="en-US" sz="2800" b="1" dirty="0">
                <a:solidFill>
                  <a:schemeClr val="tx2"/>
                </a:solidFill>
                <a:latin typeface="Century Gothic" panose="020B0502020202020204" pitchFamily="34" charset="0"/>
              </a:rPr>
              <a:t>Remind people of the theme for the week and of the Bible story- Jesus was welcomed as King.</a:t>
            </a:r>
          </a:p>
          <a:p>
            <a:pPr>
              <a:lnSpc>
                <a:spcPct val="90000"/>
              </a:lnSpc>
              <a:spcBef>
                <a:spcPct val="20000"/>
              </a:spcBef>
              <a:spcAft>
                <a:spcPts val="600"/>
              </a:spcAft>
              <a:buClr>
                <a:schemeClr val="accent2"/>
              </a:buClr>
              <a:buSzPct val="92000"/>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24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buFont typeface="Wingdings 2" panose="05020102010507070707" pitchFamily="18" charset="2"/>
              <a:buChar char=""/>
            </a:pPr>
            <a:endParaRPr lang="en-US" sz="20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2000" b="1" dirty="0">
              <a:solidFill>
                <a:schemeClr val="tx2"/>
              </a:solidFill>
              <a:latin typeface="Century Gothic" panose="020B0502020202020204" pitchFamily="34" charset="0"/>
            </a:endParaRPr>
          </a:p>
          <a:p>
            <a:pPr>
              <a:lnSpc>
                <a:spcPct val="90000"/>
              </a:lnSpc>
              <a:spcBef>
                <a:spcPct val="20000"/>
              </a:spcBef>
              <a:spcAft>
                <a:spcPts val="600"/>
              </a:spcAft>
              <a:buClr>
                <a:schemeClr val="accent2"/>
              </a:buClr>
              <a:buSzPct val="92000"/>
            </a:pPr>
            <a:endParaRPr lang="en-US" sz="1300" b="1" dirty="0">
              <a:solidFill>
                <a:schemeClr val="tx2"/>
              </a:solidFill>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pic>
        <p:nvPicPr>
          <p:cNvPr id="7" name="Picture 8" descr="minions king bob - Bing Images | Minions liebe, Minions bilder, Lustige  minions">
            <a:extLst>
              <a:ext uri="{FF2B5EF4-FFF2-40B4-BE49-F238E27FC236}">
                <a16:creationId xmlns:a16="http://schemas.microsoft.com/office/drawing/2014/main" id="{FBF57DC4-835C-46AA-975C-883116EDAA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887" y="2356730"/>
            <a:ext cx="3051955" cy="379911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073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66762" y="2195720"/>
            <a:ext cx="10620375"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dirty="0">
                <a:latin typeface="Century Gothic" panose="020B0502020202020204" pitchFamily="34" charset="0"/>
              </a:rPr>
              <a:t>			</a:t>
            </a:r>
            <a:r>
              <a:rPr lang="en-GB" sz="2800" dirty="0">
                <a:latin typeface="Century Gothic" panose="020B0502020202020204" pitchFamily="34" charset="0"/>
              </a:rPr>
              <a:t>			What rules would Jesus have in His Kingdom</a:t>
            </a:r>
            <a:r>
              <a:rPr lang="en-GB" sz="2800" dirty="0"/>
              <a:t>?</a:t>
            </a: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246538" y="4853244"/>
            <a:ext cx="1368513" cy="1766034"/>
          </a:xfrm>
          <a:prstGeom prst="rect">
            <a:avLst/>
          </a:prstGeom>
        </p:spPr>
      </p:pic>
      <p:pic>
        <p:nvPicPr>
          <p:cNvPr id="6" name="Picture 8" descr="minions king bob - Bing Images | Minions liebe, Minions bilder, Lustige  minions">
            <a:extLst>
              <a:ext uri="{FF2B5EF4-FFF2-40B4-BE49-F238E27FC236}">
                <a16:creationId xmlns:a16="http://schemas.microsoft.com/office/drawing/2014/main" id="{CB08C8F2-349B-408F-9C23-4C53F1BD62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8887" y="2356730"/>
            <a:ext cx="3051955" cy="379911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254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350619" y="2152511"/>
            <a:ext cx="7050270" cy="4352925"/>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r>
              <a:rPr lang="en-GB" sz="2800" dirty="0">
                <a:latin typeface="Century Gothic" panose="020B0502020202020204" pitchFamily="34" charset="0"/>
              </a:rPr>
              <a:t>Create a pledge to keep one of the rules. </a:t>
            </a:r>
          </a:p>
          <a:p>
            <a:pPr algn="ctr"/>
            <a:endParaRPr lang="en-GB" sz="2800" dirty="0">
              <a:latin typeface="Century Gothic" panose="020B0502020202020204" pitchFamily="34" charset="0"/>
            </a:endParaRPr>
          </a:p>
          <a:p>
            <a:pPr algn="ctr"/>
            <a:r>
              <a:rPr lang="en-GB" sz="2800" dirty="0">
                <a:latin typeface="Century Gothic" panose="020B0502020202020204" pitchFamily="34" charset="0"/>
              </a:rPr>
              <a:t>	Write it on coloured paper and add it to the pledge jar.</a:t>
            </a:r>
            <a:endParaRPr lang="en-GB" dirty="0"/>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2"/>
          <a:stretch>
            <a:fillRect/>
          </a:stretch>
        </p:blipFill>
        <p:spPr>
          <a:xfrm>
            <a:off x="0" y="5409928"/>
            <a:ext cx="1113409" cy="1436828"/>
          </a:xfrm>
          <a:prstGeom prst="rect">
            <a:avLst/>
          </a:prstGeom>
        </p:spPr>
      </p:pic>
      <p:pic>
        <p:nvPicPr>
          <p:cNvPr id="7" name="Picture 8" descr="minions king bob - Bing Images | Minions liebe, Minions bilder, Lustige  minions">
            <a:extLst>
              <a:ext uri="{FF2B5EF4-FFF2-40B4-BE49-F238E27FC236}">
                <a16:creationId xmlns:a16="http://schemas.microsoft.com/office/drawing/2014/main" id="{682019AE-3BA6-4D3E-AE53-F86D91EC97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887" y="2356730"/>
            <a:ext cx="3051955" cy="379911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1D8B70F0-A664-4BFF-B28A-7E07FCFE5DC6}"/>
              </a:ext>
            </a:extLst>
          </p:cNvPr>
          <p:cNvPicPr>
            <a:picLocks noChangeAspect="1"/>
          </p:cNvPicPr>
          <p:nvPr/>
        </p:nvPicPr>
        <p:blipFill>
          <a:blip r:embed="rId4"/>
          <a:stretch>
            <a:fillRect/>
          </a:stretch>
        </p:blipFill>
        <p:spPr>
          <a:xfrm>
            <a:off x="10016239" y="4983831"/>
            <a:ext cx="1309139" cy="1426594"/>
          </a:xfrm>
          <a:prstGeom prst="ellipse">
            <a:avLst/>
          </a:prstGeom>
          <a:ln>
            <a:noFill/>
          </a:ln>
          <a:effectLst>
            <a:softEdge rad="112500"/>
          </a:effectLst>
        </p:spPr>
      </p:pic>
    </p:spTree>
    <p:extLst>
      <p:ext uri="{BB962C8B-B14F-4D97-AF65-F5344CB8AC3E}">
        <p14:creationId xmlns:p14="http://schemas.microsoft.com/office/powerpoint/2010/main" val="2926392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or through the prayer space. You could use the school’s prayer or the Lord’s Prayer:</a:t>
            </a:r>
          </a:p>
          <a:p>
            <a:endParaRPr lang="en-GB" sz="2000" dirty="0">
              <a:latin typeface="Century Gothic" panose="020B0502020202020204" pitchFamily="34" charset="0"/>
              <a:cs typeface="Segoe UI" panose="020B0502040204020203" pitchFamily="34" charset="0"/>
            </a:endParaRPr>
          </a:p>
          <a:p>
            <a:pPr algn="ctr"/>
            <a:r>
              <a:rPr lang="en-GB" sz="2000" dirty="0">
                <a:latin typeface="Century Gothic" panose="020B0502020202020204" pitchFamily="34" charset="0"/>
                <a:cs typeface="Segoe UI" panose="020B0502040204020203" pitchFamily="34" charset="0"/>
              </a:rPr>
              <a:t>	</a:t>
            </a:r>
            <a:r>
              <a:rPr lang="en-GB" sz="2000" b="1" dirty="0">
                <a:latin typeface="Century Gothic" panose="020B0502020202020204" pitchFamily="34" charset="0"/>
                <a:cs typeface="Segoe UI" panose="020B0502040204020203" pitchFamily="34" charset="0"/>
              </a:rPr>
              <a:t>Our Father, in heaven,</a:t>
            </a:r>
          </a:p>
          <a:p>
            <a:pPr algn="ctr"/>
            <a:r>
              <a:rPr lang="en-GB" sz="2000" b="1" dirty="0">
                <a:latin typeface="Century Gothic" panose="020B0502020202020204" pitchFamily="34" charset="0"/>
                <a:cs typeface="Segoe UI" panose="020B0502040204020203" pitchFamily="34" charset="0"/>
              </a:rPr>
              <a:t>Holy is your name.</a:t>
            </a:r>
          </a:p>
          <a:p>
            <a:pPr algn="ctr"/>
            <a:r>
              <a:rPr lang="en-GB" sz="2000" b="1" dirty="0">
                <a:latin typeface="Century Gothic" panose="020B0502020202020204" pitchFamily="34" charset="0"/>
                <a:cs typeface="Segoe UI" panose="020B0502040204020203" pitchFamily="34" charset="0"/>
              </a:rPr>
              <a:t>Your Kingdom come,</a:t>
            </a:r>
          </a:p>
          <a:p>
            <a:pPr algn="ctr"/>
            <a:r>
              <a:rPr lang="en-GB" sz="2000" b="1" dirty="0">
                <a:latin typeface="Century Gothic" panose="020B0502020202020204" pitchFamily="34" charset="0"/>
                <a:cs typeface="Segoe UI" panose="020B0502040204020203" pitchFamily="34" charset="0"/>
              </a:rPr>
              <a:t>Your will be done on earth, as it is in heaven.</a:t>
            </a:r>
          </a:p>
          <a:p>
            <a:pPr algn="ctr"/>
            <a:r>
              <a:rPr lang="en-GB" sz="2000" b="1" dirty="0">
                <a:latin typeface="Century Gothic" panose="020B0502020202020204" pitchFamily="34" charset="0"/>
                <a:cs typeface="Segoe UI" panose="020B0502040204020203" pitchFamily="34" charset="0"/>
              </a:rPr>
              <a:t>Give us this day our daily bread,</a:t>
            </a:r>
          </a:p>
          <a:p>
            <a:pPr algn="ctr"/>
            <a:r>
              <a:rPr lang="en-GB" sz="2000" b="1" dirty="0">
                <a:latin typeface="Century Gothic" panose="020B0502020202020204" pitchFamily="34" charset="0"/>
                <a:cs typeface="Segoe UI" panose="020B0502040204020203" pitchFamily="34" charset="0"/>
              </a:rPr>
              <a:t>And forgive us our sins,</a:t>
            </a:r>
          </a:p>
          <a:p>
            <a:pPr algn="ctr"/>
            <a:r>
              <a:rPr lang="en-GB" sz="2000" b="1" dirty="0">
                <a:latin typeface="Century Gothic" panose="020B0502020202020204" pitchFamily="34" charset="0"/>
                <a:cs typeface="Segoe UI" panose="020B0502040204020203" pitchFamily="34" charset="0"/>
              </a:rPr>
              <a:t>As we forgive those who sin against us,</a:t>
            </a:r>
          </a:p>
          <a:p>
            <a:pPr algn="ctr"/>
            <a:r>
              <a:rPr lang="en-GB" sz="2000" b="1" dirty="0">
                <a:latin typeface="Century Gothic" panose="020B0502020202020204" pitchFamily="34" charset="0"/>
                <a:cs typeface="Segoe UI" panose="020B0502040204020203" pitchFamily="34" charset="0"/>
              </a:rPr>
              <a:t>And lead us not into temptation,</a:t>
            </a:r>
          </a:p>
          <a:p>
            <a:pPr algn="ctr"/>
            <a:r>
              <a:rPr lang="en-GB" sz="2000" b="1" dirty="0">
                <a:latin typeface="Century Gothic" panose="020B0502020202020204" pitchFamily="34" charset="0"/>
                <a:cs typeface="Segoe UI" panose="020B0502040204020203" pitchFamily="34" charset="0"/>
              </a:rPr>
              <a:t>But deliver us from evil.</a:t>
            </a:r>
          </a:p>
          <a:p>
            <a:pPr algn="ctr"/>
            <a:r>
              <a:rPr lang="en-GB" sz="2000" b="1" dirty="0">
                <a:latin typeface="Century Gothic" panose="020B0502020202020204" pitchFamily="34" charset="0"/>
                <a:cs typeface="Segoe UI" panose="020B0502040204020203" pitchFamily="34" charset="0"/>
              </a:rPr>
              <a:t>Amen.</a:t>
            </a:r>
          </a:p>
          <a:p>
            <a:r>
              <a:rPr lang="en-GB" sz="2400" dirty="0">
                <a:latin typeface="Century Gothic" panose="020B0502020202020204" pitchFamily="34" charset="0"/>
                <a:cs typeface="Segoe UI" panose="020B0502040204020203" pitchFamily="34" charset="0"/>
              </a:rPr>
              <a:t>	</a:t>
            </a:r>
            <a:endParaRPr lang="en-GB" sz="24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642843" y="4133956"/>
            <a:ext cx="6798608" cy="2085869"/>
          </a:xfrm>
        </p:spPr>
        <p:txBody>
          <a:bodyPr vert="horz" lIns="91440" tIns="45720" rIns="91440" bIns="45720" rtlCol="0" anchor="b">
            <a:normAutofit fontScale="90000"/>
          </a:bodyPr>
          <a:lstStyle/>
          <a:p>
            <a:pPr>
              <a:lnSpc>
                <a:spcPct val="90000"/>
              </a:lnSpc>
            </a:pPr>
            <a:r>
              <a:rPr lang="en-US" sz="22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r>
              <a:rPr lang="en-US" sz="2200" cap="none" dirty="0">
                <a:solidFill>
                  <a:srgbClr val="FFFFFF"/>
                </a:solidFill>
                <a:latin typeface="Century Gothic" panose="020B0502020202020204" pitchFamily="34" charset="0"/>
                <a:cs typeface="Segoe UI" panose="020B0502040204020203" pitchFamily="34" charset="0"/>
              </a:rPr>
              <a:t>  </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rPr>
              <a:t>Alternatively, you could also use any of the </a:t>
            </a:r>
            <a:r>
              <a:rPr lang="en-US" sz="2200" cap="none" dirty="0" err="1">
                <a:solidFill>
                  <a:srgbClr val="FFFFFF"/>
                </a:solidFill>
                <a:latin typeface="Century Gothic" panose="020B0502020202020204" pitchFamily="34" charset="0"/>
                <a:cs typeface="Segoe UI" panose="020B0502040204020203" pitchFamily="34" charset="0"/>
              </a:rPr>
              <a:t>the</a:t>
            </a:r>
            <a:r>
              <a:rPr lang="en-US" sz="2200" cap="none" dirty="0">
                <a:solidFill>
                  <a:srgbClr val="FFFFFF"/>
                </a:solidFill>
                <a:latin typeface="Century Gothic" panose="020B0502020202020204" pitchFamily="34" charset="0"/>
                <a:cs typeface="Segoe UI" panose="020B0502040204020203" pitchFamily="34" charset="0"/>
              </a:rPr>
              <a:t> following:</a:t>
            </a: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hlinkClick r:id="rId3"/>
              </a:rPr>
              <a:t>https://engageworship.org/ideas/jesus-king-of-kings-printable-crown</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200" cap="none" dirty="0">
                <a:solidFill>
                  <a:srgbClr val="FFFFFF"/>
                </a:solidFill>
                <a:latin typeface="Century Gothic" panose="020B0502020202020204" pitchFamily="34" charset="0"/>
                <a:cs typeface="Segoe UI" panose="020B0502040204020203" pitchFamily="34" charset="0"/>
                <a:hlinkClick r:id="rId4"/>
              </a:rPr>
              <a:t>https://www.youtube.com/watch?v=dQl4izxPeNU</a:t>
            </a: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GB"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900" dirty="0">
                <a:solidFill>
                  <a:srgbClr val="FFFFFF"/>
                </a:solidFill>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5"/>
          <a:stretch>
            <a:fillRect/>
          </a:stretch>
        </p:blipFill>
        <p:spPr>
          <a:xfrm>
            <a:off x="931166" y="2315051"/>
            <a:ext cx="2716911" cy="2522028"/>
          </a:xfrm>
          <a:prstGeom prst="rect">
            <a:avLst/>
          </a:prstGeom>
        </p:spPr>
      </p:pic>
    </p:spTree>
    <p:extLst>
      <p:ext uri="{BB962C8B-B14F-4D97-AF65-F5344CB8AC3E}">
        <p14:creationId xmlns:p14="http://schemas.microsoft.com/office/powerpoint/2010/main" val="2719027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4806</TotalTime>
  <Words>2325</Words>
  <Application>Microsoft Office PowerPoint</Application>
  <PresentationFormat>Widescreen</PresentationFormat>
  <Paragraphs>234</Paragraphs>
  <Slides>38</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vt:lpstr>
      <vt:lpstr>Arial Rounded MT Bold</vt:lpstr>
      <vt:lpstr>Calibri</vt:lpstr>
      <vt:lpstr>Century Gothic</vt:lpstr>
      <vt:lpstr>Gill Sans MT</vt:lpstr>
      <vt:lpstr>Segoe UI</vt:lpstr>
      <vt:lpstr>Wingdings 2</vt:lpstr>
      <vt:lpstr>Dividend</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PALM SUNDAY</vt:lpstr>
      <vt:lpstr>Classroom Worship   Reflection Space      </vt:lpstr>
      <vt:lpstr>Classroom Worship   Reflection Space      </vt:lpstr>
      <vt:lpstr>Classroom Worship   Reflection Space    </vt:lpstr>
      <vt:lpstr>Monday</vt:lpstr>
      <vt:lpstr>PowerPoint Presentation</vt:lpstr>
      <vt:lpstr>PowerPoint Presentation</vt:lpstr>
      <vt:lpstr>Reflection questions</vt:lpstr>
      <vt:lpstr>Reflection questions</vt:lpstr>
      <vt:lpstr>Responding </vt:lpstr>
      <vt:lpstr>Responding </vt:lpstr>
      <vt:lpstr>Prayer</vt:lpstr>
      <vt:lpstr>Tuesday</vt:lpstr>
      <vt:lpstr>PowerPoint Presentation</vt:lpstr>
      <vt:lpstr>PowerPoint Presentation</vt:lpstr>
      <vt:lpstr>Bible Passage (based on matthew 21:1 - 11)</vt:lpstr>
      <vt:lpstr>Bible Passage (based on matthew 21: 1 - 11)</vt:lpstr>
      <vt:lpstr>Responding </vt:lpstr>
      <vt:lpstr>Prayer</vt:lpstr>
      <vt:lpstr>Wednesday</vt:lpstr>
      <vt:lpstr>Prompted to action - challenge</vt:lpstr>
      <vt:lpstr>Prompted to action – challenge ideas</vt:lpstr>
      <vt:lpstr>Prompted to action – challenge ideas</vt:lpstr>
      <vt:lpstr>Prayer</vt:lpstr>
      <vt:lpstr>Thursday</vt:lpstr>
      <vt:lpstr>Use the Meditation resource alongside the Spiritual Encounters – bible-based meditation teacher’s pack:  http://www.ldbe.co.uk/about/guidance- resources/worship-and-meditation/    Alternatively, you could also use any of the the following: https://engageworship.org/ideas/jesus-king-of-kings-printable-crown  https://www.youtube.com/watch?v=dQl4izxPeNU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Lynsay Jennings</dc:creator>
  <cp:lastModifiedBy>Lynsay Jennings</cp:lastModifiedBy>
  <cp:revision>25</cp:revision>
  <dcterms:created xsi:type="dcterms:W3CDTF">2020-12-01T11:41:13Z</dcterms:created>
  <dcterms:modified xsi:type="dcterms:W3CDTF">2020-12-18T11:38:50Z</dcterms:modified>
</cp:coreProperties>
</file>