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1"/>
  </p:notesMasterIdLst>
  <p:sldIdLst>
    <p:sldId id="256" r:id="rId2"/>
    <p:sldId id="267" r:id="rId3"/>
    <p:sldId id="257" r:id="rId4"/>
    <p:sldId id="270" r:id="rId5"/>
    <p:sldId id="296" r:id="rId6"/>
    <p:sldId id="268" r:id="rId7"/>
    <p:sldId id="289" r:id="rId8"/>
    <p:sldId id="269" r:id="rId9"/>
    <p:sldId id="290" r:id="rId10"/>
    <p:sldId id="292" r:id="rId11"/>
    <p:sldId id="277" r:id="rId12"/>
    <p:sldId id="293" r:id="rId13"/>
    <p:sldId id="294" r:id="rId14"/>
    <p:sldId id="271" r:id="rId15"/>
    <p:sldId id="304" r:id="rId16"/>
    <p:sldId id="305" r:id="rId17"/>
    <p:sldId id="285" r:id="rId18"/>
    <p:sldId id="297" r:id="rId19"/>
    <p:sldId id="308" r:id="rId20"/>
    <p:sldId id="272" r:id="rId21"/>
    <p:sldId id="260" r:id="rId22"/>
    <p:sldId id="312" r:id="rId23"/>
    <p:sldId id="311" r:id="rId24"/>
    <p:sldId id="266" r:id="rId25"/>
    <p:sldId id="307" r:id="rId26"/>
    <p:sldId id="315" r:id="rId27"/>
    <p:sldId id="314" r:id="rId28"/>
    <p:sldId id="276" r:id="rId29"/>
    <p:sldId id="273" r:id="rId30"/>
    <p:sldId id="286" r:id="rId31"/>
    <p:sldId id="313" r:id="rId32"/>
    <p:sldId id="316" r:id="rId33"/>
    <p:sldId id="301" r:id="rId34"/>
    <p:sldId id="282" r:id="rId35"/>
    <p:sldId id="274" r:id="rId36"/>
    <p:sldId id="283" r:id="rId37"/>
    <p:sldId id="275" r:id="rId38"/>
    <p:sldId id="284" r:id="rId39"/>
    <p:sldId id="288"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say Jennings" initials="LJ" lastIdx="1" clrIdx="0">
    <p:extLst>
      <p:ext uri="{19B8F6BF-5375-455C-9EA6-DF929625EA0E}">
        <p15:presenceInfo xmlns:p15="http://schemas.microsoft.com/office/powerpoint/2012/main" userId="S::lynsay.jennings@lichfield.anglican.org::b1a73c2d-75c6-426b-88bc-47e69d0d28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EAEAEA"/>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4660"/>
  </p:normalViewPr>
  <p:slideViewPr>
    <p:cSldViewPr snapToGrid="0">
      <p:cViewPr varScale="1">
        <p:scale>
          <a:sx n="62" d="100"/>
          <a:sy n="62" d="100"/>
        </p:scale>
        <p:origin x="82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29/01/2021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1667347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theme is trust. Encourage children to notice the trust in the image.</a:t>
            </a:r>
          </a:p>
        </p:txBody>
      </p:sp>
      <p:sp>
        <p:nvSpPr>
          <p:cNvPr id="4" name="Slide Number Placeholder 3"/>
          <p:cNvSpPr>
            <a:spLocks noGrp="1"/>
          </p:cNvSpPr>
          <p:nvPr>
            <p:ph type="sldNum" sz="quarter" idx="5"/>
          </p:nvPr>
        </p:nvSpPr>
        <p:spPr/>
        <p:txBody>
          <a:bodyPr/>
          <a:lstStyle/>
          <a:p>
            <a:fld id="{8983D5FD-25CE-4835-9DE9-7F9AD34F8985}" type="slidenum">
              <a:rPr lang="en-GB" smtClean="0"/>
              <a:t>16</a:t>
            </a:fld>
            <a:endParaRPr lang="en-GB"/>
          </a:p>
        </p:txBody>
      </p:sp>
    </p:spTree>
    <p:extLst>
      <p:ext uri="{BB962C8B-B14F-4D97-AF65-F5344CB8AC3E}">
        <p14:creationId xmlns:p14="http://schemas.microsoft.com/office/powerpoint/2010/main" val="2222162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24</a:t>
            </a:fld>
            <a:endParaRPr lang="en-GB"/>
          </a:p>
        </p:txBody>
      </p:sp>
    </p:spTree>
    <p:extLst>
      <p:ext uri="{BB962C8B-B14F-4D97-AF65-F5344CB8AC3E}">
        <p14:creationId xmlns:p14="http://schemas.microsoft.com/office/powerpoint/2010/main" val="2731224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32</a:t>
            </a:fld>
            <a:endParaRPr lang="en-GB"/>
          </a:p>
        </p:txBody>
      </p:sp>
    </p:spTree>
    <p:extLst>
      <p:ext uri="{BB962C8B-B14F-4D97-AF65-F5344CB8AC3E}">
        <p14:creationId xmlns:p14="http://schemas.microsoft.com/office/powerpoint/2010/main" val="4098812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33</a:t>
            </a:fld>
            <a:endParaRPr lang="en-GB"/>
          </a:p>
        </p:txBody>
      </p:sp>
    </p:spTree>
    <p:extLst>
      <p:ext uri="{BB962C8B-B14F-4D97-AF65-F5344CB8AC3E}">
        <p14:creationId xmlns:p14="http://schemas.microsoft.com/office/powerpoint/2010/main" val="2722737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1/29/2021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1/29/2021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MmRGSEG2LM" TargetMode="External"/><Relationship Id="rId7" Type="http://schemas.openxmlformats.org/officeDocument/2006/relationships/hyperlink" Target="https://www.youtube.com/watch?v=p8xHr8krAII"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www.youtube.com/watch?v=PnWKehsOXu8" TargetMode="External"/><Relationship Id="rId5" Type="http://schemas.openxmlformats.org/officeDocument/2006/relationships/hyperlink" Target="https://www.youtube.com/watch?v=RhHS7mNMNVQ&amp;feature=youtu.be" TargetMode="External"/><Relationship Id="rId4" Type="http://schemas.openxmlformats.org/officeDocument/2006/relationships/hyperlink" Target="https://www.youtube.com/watch?v=DXDGE_lRI0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YlOJ5o8W4Lw" TargetMode="External"/><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request.org.uk/restart/2017/03/14/holy-week-and-easter/" TargetMode="External"/><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6.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engageworship.org/ideas/jesus-king-of-kings-printable-crown" TargetMode="External"/><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hyperlink" Target="https://www.youtube.com/watch?v=dQl4izxPeNU"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pic>
        <p:nvPicPr>
          <p:cNvPr id="1026" name="Picture 2" descr="Easter - It's Meaning, History &amp; Holiday Symbols Explained">
            <a:extLst>
              <a:ext uri="{FF2B5EF4-FFF2-40B4-BE49-F238E27FC236}">
                <a16:creationId xmlns:a16="http://schemas.microsoft.com/office/drawing/2014/main" id="{4E301989-653B-4D36-AF30-EC9531B05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314" y="3384937"/>
            <a:ext cx="5752397" cy="30056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59B45E-9E82-487D-9A33-4B3176016126}"/>
              </a:ext>
            </a:extLst>
          </p:cNvPr>
          <p:cNvSpPr txBox="1"/>
          <p:nvPr/>
        </p:nvSpPr>
        <p:spPr>
          <a:xfrm>
            <a:off x="1086611" y="1160929"/>
            <a:ext cx="5009388" cy="1938992"/>
          </a:xfrm>
          <a:prstGeom prst="rect">
            <a:avLst/>
          </a:prstGeom>
          <a:solidFill>
            <a:schemeClr val="tx2">
              <a:lumMod val="20000"/>
              <a:lumOff val="80000"/>
            </a:schemeClr>
          </a:solidFill>
        </p:spPr>
        <p:txBody>
          <a:bodyPr wrap="square" rtlCol="0">
            <a:spAutoFit/>
          </a:bodyPr>
          <a:lstStyle/>
          <a:p>
            <a:pPr algn="ctr"/>
            <a:r>
              <a:rPr lang="en-GB" sz="6000" b="1" dirty="0">
                <a:solidFill>
                  <a:srgbClr val="002060"/>
                </a:solidFill>
                <a:latin typeface="Century Gothic" panose="020B0502020202020204" pitchFamily="34" charset="0"/>
              </a:rPr>
              <a:t>Holy Week</a:t>
            </a:r>
          </a:p>
          <a:p>
            <a:pPr algn="ctr"/>
            <a:r>
              <a:rPr lang="en-GB" sz="6000" b="1" dirty="0">
                <a:solidFill>
                  <a:srgbClr val="002060"/>
                </a:solidFill>
                <a:latin typeface="Century Gothic" panose="020B0502020202020204" pitchFamily="34" charset="0"/>
              </a:rPr>
              <a:t>Crucifixion</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AEA">
            <a:alpha val="0"/>
          </a:srgb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6755769" y="1033390"/>
            <a:ext cx="4855037" cy="4825409"/>
          </a:xfrm>
          <a:solidFill>
            <a:schemeClr val="bg2"/>
          </a:solidFill>
          <a:ln w="57150">
            <a:noFill/>
          </a:ln>
        </p:spPr>
        <p:txBody>
          <a:bodyPr anchor="ctr">
            <a:normAutofit lnSpcReduction="10000"/>
          </a:bodyPr>
          <a:lstStyle/>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a:t>
            </a:r>
          </a:p>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EASTER</a:t>
            </a:r>
            <a:r>
              <a:rPr lang="en-GB" sz="1700" dirty="0">
                <a:solidFill>
                  <a:schemeClr val="accent2">
                    <a:lumMod val="50000"/>
                  </a:schemeClr>
                </a:solidFill>
                <a:latin typeface="Century Gothic" panose="020B0502020202020204" pitchFamily="34" charset="0"/>
                <a:cs typeface="Segoe UI" panose="020B0502040204020203" pitchFamily="34" charset="0"/>
              </a:rPr>
              <a:t>:</a:t>
            </a:r>
          </a:p>
          <a:p>
            <a:r>
              <a:rPr lang="en-GB" dirty="0">
                <a:solidFill>
                  <a:srgbClr val="002060"/>
                </a:solidFill>
                <a:latin typeface="Century Gothic" panose="020B0502020202020204" pitchFamily="34" charset="0"/>
              </a:rPr>
              <a:t>Palm Sunday </a:t>
            </a:r>
            <a:endParaRPr lang="en-GB" sz="1600" dirty="0">
              <a:solidFill>
                <a:srgbClr val="002060"/>
              </a:solidFill>
              <a:latin typeface="Century Gothic" panose="020B0502020202020204" pitchFamily="34" charset="0"/>
            </a:endParaRPr>
          </a:p>
          <a:p>
            <a:r>
              <a:rPr lang="en-GB" dirty="0">
                <a:solidFill>
                  <a:srgbClr val="002060"/>
                </a:solidFill>
                <a:latin typeface="Century Gothic" panose="020B0502020202020204" pitchFamily="34" charset="0"/>
              </a:rPr>
              <a:t>Clearing of the Temple </a:t>
            </a:r>
          </a:p>
          <a:p>
            <a:r>
              <a:rPr lang="en-GB" dirty="0">
                <a:solidFill>
                  <a:srgbClr val="002060"/>
                </a:solidFill>
                <a:latin typeface="Century Gothic" panose="020B0502020202020204" pitchFamily="34" charset="0"/>
              </a:rPr>
              <a:t>Anointing </a:t>
            </a:r>
          </a:p>
          <a:p>
            <a:r>
              <a:rPr lang="en-GB" dirty="0">
                <a:solidFill>
                  <a:srgbClr val="002060"/>
                </a:solidFill>
                <a:latin typeface="Century Gothic" panose="020B0502020202020204" pitchFamily="34" charset="0"/>
              </a:rPr>
              <a:t>Last Supper </a:t>
            </a:r>
          </a:p>
          <a:p>
            <a:r>
              <a:rPr lang="en-GB" dirty="0">
                <a:solidFill>
                  <a:srgbClr val="002060"/>
                </a:solidFill>
                <a:latin typeface="Century Gothic" panose="020B0502020202020204" pitchFamily="34" charset="0"/>
              </a:rPr>
              <a:t>Crucifixion </a:t>
            </a:r>
          </a:p>
          <a:p>
            <a:r>
              <a:rPr lang="en-GB" dirty="0">
                <a:solidFill>
                  <a:srgbClr val="002060"/>
                </a:solidFill>
                <a:latin typeface="Century Gothic" panose="020B0502020202020204" pitchFamily="34" charset="0"/>
              </a:rPr>
              <a:t>Resurrection </a:t>
            </a:r>
            <a:endParaRPr lang="en-GB" sz="1700" dirty="0">
              <a:solidFill>
                <a:srgbClr val="002060"/>
              </a:solidFill>
              <a:latin typeface="Century Gothic" panose="020B0502020202020204" pitchFamily="34" charset="0"/>
              <a:cs typeface="Segoe UI" panose="020B0502040204020203" pitchFamily="34" charset="0"/>
            </a:endParaRPr>
          </a:p>
        </p:txBody>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Preparing </a:t>
            </a:r>
            <a:r>
              <a:rPr lang="en-GB" sz="1200" dirty="0">
                <a:solidFill>
                  <a:srgbClr val="002060"/>
                </a:solidFill>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Create calm, quiet atmosphere </a:t>
            </a:r>
            <a:r>
              <a:rPr lang="en-GB" sz="1200" dirty="0">
                <a:solidFill>
                  <a:srgbClr val="002060"/>
                </a:solidFill>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A worship focus- </a:t>
            </a:r>
            <a:r>
              <a:rPr lang="en-GB" sz="1200" dirty="0">
                <a:solidFill>
                  <a:srgbClr val="002060"/>
                </a:solidFill>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Structure </a:t>
            </a:r>
            <a:r>
              <a:rPr lang="en-GB" sz="1200" dirty="0">
                <a:solidFill>
                  <a:srgbClr val="002060"/>
                </a:solidFill>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solidFill>
                  <a:srgbClr val="002060"/>
                </a:solidFill>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5953233"/>
          </a:xfrm>
          <a:prstGeom prst="rect">
            <a:avLst/>
          </a:prstGeom>
        </p:spPr>
        <p:txBody>
          <a:bodyPr wrap="square">
            <a:spAutoFit/>
          </a:bodyPr>
          <a:lstStyle/>
          <a:p>
            <a:r>
              <a:rPr lang="en-GB" sz="2400" b="1" dirty="0">
                <a:solidFill>
                  <a:srgbClr val="002060"/>
                </a:solidFill>
                <a:latin typeface="Century Gothic" panose="020B0502020202020204" pitchFamily="34" charset="0"/>
              </a:rPr>
              <a:t>Light of the World</a:t>
            </a:r>
          </a:p>
          <a:p>
            <a:r>
              <a:rPr lang="en-US" sz="2000" dirty="0">
                <a:solidFill>
                  <a:srgbClr val="00206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https://www.youtube.com/watch?v=-MmRGSEG2LM</a:t>
            </a:r>
            <a:endParaRPr lang="en-US" sz="2000" dirty="0">
              <a:solidFill>
                <a:srgbClr val="002060"/>
              </a:solidFill>
              <a:latin typeface="Century Gothic" panose="020B0502020202020204" pitchFamily="34" charset="0"/>
            </a:endParaRPr>
          </a:p>
          <a:p>
            <a:endParaRPr lang="en-US" sz="2000" dirty="0">
              <a:solidFill>
                <a:srgbClr val="002060"/>
              </a:solidFill>
              <a:latin typeface="Century Gothic" panose="020B0502020202020204" pitchFamily="34" charset="0"/>
            </a:endParaRPr>
          </a:p>
          <a:p>
            <a:r>
              <a:rPr lang="en-US" sz="2400" b="1" dirty="0">
                <a:solidFill>
                  <a:srgbClr val="002060"/>
                </a:solidFill>
                <a:latin typeface="Century Gothic" panose="020B0502020202020204" pitchFamily="34" charset="0"/>
              </a:rPr>
              <a:t>10,000 Reasons</a:t>
            </a:r>
          </a:p>
          <a:p>
            <a:r>
              <a:rPr lang="en-US" sz="2000"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https://www.youtube.com/watch?v=DXDGE_lRI0E</a:t>
            </a:r>
            <a:endParaRPr lang="en-US" sz="2000" dirty="0">
              <a:solidFill>
                <a:srgbClr val="002060"/>
              </a:solidFill>
              <a:latin typeface="Century Gothic" panose="020B0502020202020204" pitchFamily="34" charset="0"/>
            </a:endParaRPr>
          </a:p>
          <a:p>
            <a:endParaRPr lang="en-US" sz="2000" dirty="0">
              <a:solidFill>
                <a:srgbClr val="002060"/>
              </a:solidFill>
              <a:latin typeface="Century Gothic" panose="020B0502020202020204" pitchFamily="34" charset="0"/>
            </a:endParaRPr>
          </a:p>
          <a:p>
            <a:pPr>
              <a:lnSpc>
                <a:spcPct val="115000"/>
              </a:lnSpc>
              <a:spcAft>
                <a:spcPts val="1000"/>
              </a:spcAft>
            </a:pPr>
            <a:r>
              <a:rPr lang="en-GB" sz="2400" b="1" dirty="0">
                <a:solidFill>
                  <a:srgbClr val="002060"/>
                </a:solidFill>
                <a:latin typeface="Century Gothic" panose="020B0502020202020204" pitchFamily="34" charset="0"/>
                <a:cs typeface="Times New Roman" panose="02020603050405020304" pitchFamily="18" charset="0"/>
              </a:rPr>
              <a:t>Jesus Is Alive – Out of the Ark</a:t>
            </a:r>
          </a:p>
          <a:p>
            <a:pPr>
              <a:lnSpc>
                <a:spcPct val="115000"/>
              </a:lnSpc>
              <a:spcAft>
                <a:spcPts val="1000"/>
              </a:spcAft>
            </a:pPr>
            <a:r>
              <a:rPr lang="en-GB" dirty="0">
                <a:solidFill>
                  <a:srgbClr val="002060"/>
                </a:solidFill>
                <a:latin typeface="Century Gothic" panose="020B0502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https://www.youtube.com/watch?v=RhHS7mNMNVQ&amp;feature=youtu.be</a:t>
            </a:r>
            <a:r>
              <a:rPr lang="en-GB" dirty="0">
                <a:solidFill>
                  <a:srgbClr val="002060"/>
                </a:solidFill>
                <a:latin typeface="Century Gothic" panose="020B0502020202020204" pitchFamily="34" charset="0"/>
                <a:cs typeface="Times New Roman" panose="02020603050405020304" pitchFamily="18" charset="0"/>
              </a:rPr>
              <a:t> </a:t>
            </a:r>
          </a:p>
          <a:p>
            <a:pPr>
              <a:lnSpc>
                <a:spcPct val="115000"/>
              </a:lnSpc>
              <a:spcAft>
                <a:spcPts val="1000"/>
              </a:spcAft>
            </a:pPr>
            <a:r>
              <a:rPr lang="en-US" sz="2400" b="1" dirty="0">
                <a:solidFill>
                  <a:srgbClr val="002060"/>
                </a:solidFill>
                <a:latin typeface="Century Gothic" panose="020B0502020202020204" pitchFamily="34" charset="0"/>
              </a:rPr>
              <a:t>Blessed be the Name of the Lord</a:t>
            </a:r>
          </a:p>
          <a:p>
            <a:pPr>
              <a:lnSpc>
                <a:spcPct val="115000"/>
              </a:lnSpc>
              <a:spcAft>
                <a:spcPts val="1000"/>
              </a:spcAft>
            </a:pPr>
            <a:r>
              <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https://www.youtube.com/watch?v=PnWKehsOXu8</a:t>
            </a:r>
            <a:endPar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b="1" dirty="0">
                <a:solidFill>
                  <a:srgbClr val="002060"/>
                </a:solidFill>
                <a:latin typeface="Century Gothic" panose="020B0502020202020204" pitchFamily="34" charset="0"/>
              </a:rPr>
              <a:t>Hosanna in the Highest</a:t>
            </a:r>
            <a:endParaRPr lang="en-GB" sz="24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https://www.youtube.com/watch?v=p8xHr8krAII</a:t>
            </a:r>
            <a:endPar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1" name="Rectangle 160">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le of pastries&#10;&#10;Description automatically generated with low confidence">
            <a:extLst>
              <a:ext uri="{FF2B5EF4-FFF2-40B4-BE49-F238E27FC236}">
                <a16:creationId xmlns:a16="http://schemas.microsoft.com/office/drawing/2014/main" id="{BAB9C943-DC80-4076-8D30-4CAF450C2B04}"/>
              </a:ext>
            </a:extLst>
          </p:cNvPr>
          <p:cNvPicPr>
            <a:picLocks noChangeAspect="1"/>
          </p:cNvPicPr>
          <p:nvPr/>
        </p:nvPicPr>
        <p:blipFill rotWithShape="1">
          <a:blip r:embed="rId2"/>
          <a:srcRect l="1847" r="16258" b="1"/>
          <a:stretch/>
        </p:blipFill>
        <p:spPr>
          <a:xfrm>
            <a:off x="446534" y="723899"/>
            <a:ext cx="7498616" cy="5676901"/>
          </a:xfrm>
          <a:prstGeom prst="rect">
            <a:avLst/>
          </a:prstGeom>
        </p:spPr>
      </p:pic>
      <p:sp>
        <p:nvSpPr>
          <p:cNvPr id="163" name="Rectangle 162">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8296275" y="1419225"/>
            <a:ext cx="3081576" cy="2085869"/>
          </a:xfrm>
        </p:spPr>
        <p:txBody>
          <a:bodyPr>
            <a:normAutofit/>
          </a:bodyPr>
          <a:lstStyle/>
          <a:p>
            <a:r>
              <a:rPr lang="en-GB" b="1" dirty="0">
                <a:solidFill>
                  <a:srgbClr val="FFFFFF"/>
                </a:solidFill>
                <a:latin typeface="Century Gothic" panose="020B0502020202020204" pitchFamily="34" charset="0"/>
              </a:rPr>
              <a:t>Good Friday</a:t>
            </a:r>
          </a:p>
        </p:txBody>
      </p:sp>
      <p:grpSp>
        <p:nvGrpSpPr>
          <p:cNvPr id="165" name="Group 164">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66" name="Rectangle 165">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7" name="Rectangle 166">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68" name="Rectangle 167">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140423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 name="Rectangle 143">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06" name="Rectangle 145">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8" name="Rectangle 147">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0" name="Rectangle 149">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52" name="Rectangle 151">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8FF7204-25EF-4E82-9CB4-93D467DBDD21}"/>
              </a:ext>
            </a:extLst>
          </p:cNvPr>
          <p:cNvPicPr>
            <a:picLocks noChangeAspect="1"/>
          </p:cNvPicPr>
          <p:nvPr/>
        </p:nvPicPr>
        <p:blipFill>
          <a:blip r:embed="rId2"/>
          <a:stretch>
            <a:fillRect/>
          </a:stretch>
        </p:blipFill>
        <p:spPr>
          <a:xfrm>
            <a:off x="1089184" y="1208531"/>
            <a:ext cx="6202763" cy="4735069"/>
          </a:xfrm>
          <a:prstGeom prst="rect">
            <a:avLst/>
          </a:prstGeom>
        </p:spPr>
      </p:pic>
      <p:sp>
        <p:nvSpPr>
          <p:cNvPr id="154" name="Rectangle 153">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53019" y="3244906"/>
            <a:ext cx="3081576" cy="2085869"/>
          </a:xfrm>
        </p:spPr>
        <p:txBody>
          <a:bodyPr vert="horz" lIns="91440" tIns="45720" rIns="91440" bIns="45720" rtlCol="0" anchor="b">
            <a:noAutofit/>
          </a:bodyPr>
          <a:lstStyle/>
          <a:p>
            <a:pPr>
              <a:lnSpc>
                <a:spcPct val="90000"/>
              </a:lnSpc>
            </a:pPr>
            <a:r>
              <a:rPr lang="en-US" sz="2400" b="1" dirty="0">
                <a:solidFill>
                  <a:srgbClr val="FFFFFF"/>
                </a:solidFill>
                <a:latin typeface="Century Gothic" panose="020B0502020202020204" pitchFamily="34" charset="0"/>
              </a:rPr>
              <a:t>Classroom Worship </a:t>
            </a:r>
            <a:br>
              <a:rPr lang="en-US" sz="2400" b="1" dirty="0">
                <a:solidFill>
                  <a:srgbClr val="FFFFFF"/>
                </a:solidFill>
                <a:latin typeface="Century Gothic" panose="020B0502020202020204" pitchFamily="34" charset="0"/>
              </a:rPr>
            </a:br>
            <a:br>
              <a:rPr lang="en-US" sz="2400" b="1" dirty="0">
                <a:solidFill>
                  <a:srgbClr val="FFFFFF"/>
                </a:solidFill>
                <a:latin typeface="Century Gothic" panose="020B0502020202020204" pitchFamily="34" charset="0"/>
              </a:rPr>
            </a:br>
            <a:r>
              <a:rPr lang="en-US" sz="2400" b="1" dirty="0">
                <a:solidFill>
                  <a:srgbClr val="FFFFFF"/>
                </a:solidFill>
                <a:latin typeface="Century Gothic" panose="020B0502020202020204" pitchFamily="34" charset="0"/>
              </a:rPr>
              <a:t>Reflection Space</a:t>
            </a:r>
            <a:br>
              <a:rPr lang="en-US" sz="2400" dirty="0">
                <a:solidFill>
                  <a:srgbClr val="FFFFFF"/>
                </a:solidFill>
              </a:rPr>
            </a:br>
            <a:br>
              <a:rPr lang="en-US" sz="2400" dirty="0">
                <a:solidFill>
                  <a:srgbClr val="FFFFFF"/>
                </a:solidFill>
              </a:rPr>
            </a:br>
            <a:br>
              <a:rPr lang="en-US" sz="2400" dirty="0">
                <a:solidFill>
                  <a:srgbClr val="FFFFFF"/>
                </a:solidFill>
              </a:rPr>
            </a:br>
            <a:br>
              <a:rPr lang="en-US" sz="2400" dirty="0">
                <a:solidFill>
                  <a:srgbClr val="FFFFFF"/>
                </a:solidFill>
              </a:rPr>
            </a:br>
            <a:endParaRPr lang="en-US" sz="2400" dirty="0">
              <a:solidFill>
                <a:srgbClr val="FFFFFF"/>
              </a:solidFill>
            </a:endParaRPr>
          </a:p>
        </p:txBody>
      </p:sp>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0" name="Rectangle 89">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indoor&#10;&#10;Description automatically generated">
            <a:extLst>
              <a:ext uri="{FF2B5EF4-FFF2-40B4-BE49-F238E27FC236}">
                <a16:creationId xmlns:a16="http://schemas.microsoft.com/office/drawing/2014/main" id="{D1CC7282-66CD-494C-A690-DDCB41B1F404}"/>
              </a:ext>
            </a:extLst>
          </p:cNvPr>
          <p:cNvPicPr>
            <a:picLocks noChangeAspect="1"/>
          </p:cNvPicPr>
          <p:nvPr/>
        </p:nvPicPr>
        <p:blipFill rotWithShape="1">
          <a:blip r:embed="rId2"/>
          <a:srcRect t="22385" b="3845"/>
          <a:stretch/>
        </p:blipFill>
        <p:spPr>
          <a:xfrm>
            <a:off x="20" y="10"/>
            <a:ext cx="12191980" cy="6857990"/>
          </a:xfrm>
          <a:prstGeom prst="rect">
            <a:avLst/>
          </a:prstGeom>
        </p:spPr>
      </p:pic>
      <p:grpSp>
        <p:nvGrpSpPr>
          <p:cNvPr id="92" name="Group 91">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93" name="Rectangle 92">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94" name="Rectangle 93">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006956"/>
            <a:ext cx="3412067" cy="1372177"/>
          </a:xfrm>
        </p:spPr>
        <p:txBody>
          <a:bodyPr vert="horz" lIns="91440" tIns="45720" rIns="91440" bIns="45720" rtlCol="0" anchor="ctr">
            <a:normAutofit fontScale="90000"/>
          </a:bodyPr>
          <a:lstStyle/>
          <a:p>
            <a:pPr>
              <a:lnSpc>
                <a:spcPct val="90000"/>
              </a:lnSpc>
            </a:pPr>
            <a:r>
              <a:rPr lang="en-US" sz="2000" b="1" dirty="0">
                <a:latin typeface="Century Gothic" panose="020B0502020202020204" pitchFamily="34" charset="0"/>
              </a:rPr>
              <a:t>Classroom Worship </a:t>
            </a:r>
            <a:br>
              <a:rPr lang="en-US" sz="2000" b="1" dirty="0">
                <a:latin typeface="Century Gothic" panose="020B0502020202020204" pitchFamily="34" charset="0"/>
              </a:rPr>
            </a:br>
            <a:br>
              <a:rPr lang="en-US" sz="2000" b="1" dirty="0">
                <a:latin typeface="Century Gothic" panose="020B0502020202020204" pitchFamily="34" charset="0"/>
              </a:rPr>
            </a:br>
            <a:r>
              <a:rPr lang="en-US" sz="2000" b="1" dirty="0">
                <a:latin typeface="Century Gothic" panose="020B0502020202020204" pitchFamily="34" charset="0"/>
              </a:rPr>
              <a:t>Reflection Space</a:t>
            </a:r>
            <a:br>
              <a:rPr lang="en-US" sz="900" dirty="0"/>
            </a:br>
            <a:br>
              <a:rPr lang="en-US" sz="900" dirty="0"/>
            </a:br>
            <a:br>
              <a:rPr lang="en-US" sz="900" dirty="0"/>
            </a:br>
            <a:br>
              <a:rPr lang="en-US" sz="900" dirty="0"/>
            </a:br>
            <a:br>
              <a:rPr lang="en-US" sz="900" dirty="0"/>
            </a:br>
            <a:br>
              <a:rPr lang="en-US" sz="900" dirty="0"/>
            </a:br>
            <a:endParaRPr lang="en-US" sz="900" dirty="0"/>
          </a:p>
        </p:txBody>
      </p:sp>
      <p:sp>
        <p:nvSpPr>
          <p:cNvPr id="11" name="Rectangle: Rounded Corners 10">
            <a:extLst>
              <a:ext uri="{FF2B5EF4-FFF2-40B4-BE49-F238E27FC236}">
                <a16:creationId xmlns:a16="http://schemas.microsoft.com/office/drawing/2014/main" id="{70D0F26E-6AB9-4E0E-8B4E-56FCC5AD6B98}"/>
              </a:ext>
            </a:extLst>
          </p:cNvPr>
          <p:cNvSpPr/>
          <p:nvPr/>
        </p:nvSpPr>
        <p:spPr>
          <a:xfrm>
            <a:off x="581193" y="2438399"/>
            <a:ext cx="3415074" cy="3564467"/>
          </a:xfrm>
          <a:prstGeom prst="round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r>
              <a:rPr lang="en-GB" dirty="0">
                <a:solidFill>
                  <a:schemeClr val="bg1"/>
                </a:solidFill>
                <a:latin typeface="Century Gothic" panose="020B0502020202020204" pitchFamily="34" charset="0"/>
              </a:rPr>
              <a:t>Equipment: </a:t>
            </a:r>
          </a:p>
          <a:p>
            <a:pPr>
              <a:spcBef>
                <a:spcPct val="20000"/>
              </a:spcBef>
              <a:spcAft>
                <a:spcPts val="600"/>
              </a:spcAft>
              <a:buClr>
                <a:schemeClr val="accent2"/>
              </a:buClr>
              <a:buSzPct val="92000"/>
              <a:buFont typeface="Wingdings 2" panose="05020102010507070707" pitchFamily="18" charset="2"/>
              <a:buChar char=""/>
            </a:pPr>
            <a:r>
              <a:rPr lang="en-GB" dirty="0">
                <a:solidFill>
                  <a:schemeClr val="bg1"/>
                </a:solidFill>
                <a:latin typeface="Century Gothic" panose="020B0502020202020204" pitchFamily="34" charset="0"/>
              </a:rPr>
              <a:t>Wooden cross, pins, paper, pens.</a:t>
            </a:r>
          </a:p>
          <a:p>
            <a:pPr>
              <a:spcBef>
                <a:spcPct val="20000"/>
              </a:spcBef>
              <a:spcAft>
                <a:spcPts val="600"/>
              </a:spcAft>
              <a:buClr>
                <a:schemeClr val="accent2"/>
              </a:buClr>
              <a:buSzPct val="92000"/>
              <a:buFont typeface="Wingdings 2" panose="05020102010507070707" pitchFamily="18" charset="2"/>
              <a:buChar char=""/>
            </a:pPr>
            <a:r>
              <a:rPr lang="en-GB" dirty="0">
                <a:solidFill>
                  <a:schemeClr val="bg1"/>
                </a:solidFill>
                <a:latin typeface="Century Gothic" panose="020B0502020202020204" pitchFamily="34" charset="0"/>
              </a:rPr>
              <a:t>Set Up: Stand the large wooden cross in a corner, making sure it is stable. Put the rest of the equipment nearby.</a:t>
            </a:r>
            <a:endParaRPr lang="en-US"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729127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a:bodyPr>
          <a:lstStyle/>
          <a:p>
            <a:r>
              <a:rPr lang="en-GB" sz="3200" b="1" dirty="0">
                <a:solidFill>
                  <a:srgbClr val="FFFFFF"/>
                </a:solidFill>
                <a:latin typeface="Century Gothic" panose="020B0502020202020204" pitchFamily="34" charset="0"/>
              </a:rPr>
              <a:t>Classroom Worship </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3200" b="1" dirty="0">
                <a:solidFill>
                  <a:srgbClr val="FFFFFF"/>
                </a:solidFill>
                <a:latin typeface="Century Gothic" panose="020B0502020202020204" pitchFamily="34" charset="0"/>
              </a:rPr>
              <a:t>Reflection Space</a:t>
            </a:r>
            <a:br>
              <a:rPr lang="en-GB" sz="3200" b="1" dirty="0">
                <a:solidFill>
                  <a:srgbClr val="FFFFFF"/>
                </a:solidFill>
                <a:latin typeface="Century Gothic" panose="020B0502020202020204" pitchFamily="34" charset="0"/>
              </a:rPr>
            </a:br>
            <a:br>
              <a:rPr lang="en-GB" sz="3200" dirty="0">
                <a:solidFill>
                  <a:srgbClr val="FFFFFF"/>
                </a:solidFill>
              </a:rPr>
            </a:br>
            <a:br>
              <a:rPr lang="en-GB" sz="3200" dirty="0">
                <a:solidFill>
                  <a:srgbClr val="FFFFFF"/>
                </a:solidFill>
              </a:rPr>
            </a:br>
            <a:br>
              <a:rPr lang="en-GB" sz="3200" dirty="0">
                <a:solidFill>
                  <a:srgbClr val="FFFFFF"/>
                </a:solidFill>
              </a:rPr>
            </a:br>
            <a:endParaRPr lang="en-GB" sz="3200" dirty="0">
              <a:solidFill>
                <a:srgbClr val="FFFFFF"/>
              </a:solidFill>
            </a:endParaRPr>
          </a:p>
        </p:txBody>
      </p:sp>
      <p:sp>
        <p:nvSpPr>
          <p:cNvPr id="11" name="Rectangle: Rounded Corners 10">
            <a:extLst>
              <a:ext uri="{FF2B5EF4-FFF2-40B4-BE49-F238E27FC236}">
                <a16:creationId xmlns:a16="http://schemas.microsoft.com/office/drawing/2014/main" id="{F590CE4F-D385-4B49-ACED-AC3255EA560B}"/>
              </a:ext>
            </a:extLst>
          </p:cNvPr>
          <p:cNvSpPr/>
          <p:nvPr/>
        </p:nvSpPr>
        <p:spPr>
          <a:xfrm>
            <a:off x="5027209" y="409904"/>
            <a:ext cx="6373678" cy="608159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spcAft>
                <a:spcPts val="600"/>
              </a:spcAft>
            </a:pPr>
            <a:r>
              <a:rPr lang="en-GB" sz="2400" b="1" dirty="0">
                <a:solidFill>
                  <a:srgbClr val="002060"/>
                </a:solidFill>
                <a:latin typeface="Century Gothic" panose="020B0502020202020204" pitchFamily="34" charset="0"/>
              </a:rPr>
              <a:t>Suggested Instructions:</a:t>
            </a:r>
          </a:p>
          <a:p>
            <a:pPr>
              <a:spcAft>
                <a:spcPts val="600"/>
              </a:spcAft>
            </a:pPr>
            <a:r>
              <a:rPr lang="en-GB" sz="2400" dirty="0">
                <a:solidFill>
                  <a:srgbClr val="002060"/>
                </a:solidFill>
                <a:latin typeface="Century Gothic" panose="020B0502020202020204" pitchFamily="34" charset="0"/>
              </a:rPr>
              <a:t>Christians believe that because Jesus died on the cross, they can freely ask God for forgiveness - they can say sorry and know they are forgiven. We all do and say things wrong, things that we regret and wish we hadn’t. What have you done or said wrong? If you want to, you can write a sorry thought or prayer onto a </a:t>
            </a:r>
            <a:r>
              <a:rPr lang="en-GB" sz="2400" i="1" dirty="0">
                <a:solidFill>
                  <a:srgbClr val="002060"/>
                </a:solidFill>
                <a:latin typeface="Century Gothic" panose="020B0502020202020204" pitchFamily="34" charset="0"/>
              </a:rPr>
              <a:t>piece of paper and pin it to the cross.</a:t>
            </a:r>
            <a:endParaRPr lang="en-GB" sz="2400" b="1" dirty="0"/>
          </a:p>
        </p:txBody>
      </p:sp>
      <p:pic>
        <p:nvPicPr>
          <p:cNvPr id="4" name="Picture 3" descr="A picture containing text, weapon, gun&#10;&#10;Description automatically generated">
            <a:extLst>
              <a:ext uri="{FF2B5EF4-FFF2-40B4-BE49-F238E27FC236}">
                <a16:creationId xmlns:a16="http://schemas.microsoft.com/office/drawing/2014/main" id="{F08BD8CA-6DD7-4B3E-9687-30B017A7EE16}"/>
              </a:ext>
            </a:extLst>
          </p:cNvPr>
          <p:cNvPicPr>
            <a:picLocks noChangeAspect="1"/>
          </p:cNvPicPr>
          <p:nvPr/>
        </p:nvPicPr>
        <p:blipFill>
          <a:blip r:embed="rId2"/>
          <a:stretch>
            <a:fillRect/>
          </a:stretch>
        </p:blipFill>
        <p:spPr>
          <a:xfrm>
            <a:off x="3069949" y="4473427"/>
            <a:ext cx="1214416" cy="1544043"/>
          </a:xfrm>
          <a:prstGeom prst="rect">
            <a:avLst/>
          </a:prstGeom>
        </p:spPr>
      </p:pic>
    </p:spTree>
    <p:extLst>
      <p:ext uri="{BB962C8B-B14F-4D97-AF65-F5344CB8AC3E}">
        <p14:creationId xmlns:p14="http://schemas.microsoft.com/office/powerpoint/2010/main" val="2272590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0C418F9-B1A3-4097-9C97-E1C9F31497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3" name="Picture 2" descr="A group of people posing for the camera&#10;&#10;Description automatically generated with medium confidence">
            <a:extLst>
              <a:ext uri="{FF2B5EF4-FFF2-40B4-BE49-F238E27FC236}">
                <a16:creationId xmlns:a16="http://schemas.microsoft.com/office/drawing/2014/main" id="{22944658-4188-41DB-A33B-0257D11ACF2A}"/>
              </a:ext>
            </a:extLst>
          </p:cNvPr>
          <p:cNvPicPr>
            <a:picLocks noChangeAspect="1"/>
          </p:cNvPicPr>
          <p:nvPr/>
        </p:nvPicPr>
        <p:blipFill rotWithShape="1">
          <a:blip r:embed="rId3"/>
          <a:srcRect t="14678" r="1" b="27496"/>
          <a:stretch/>
        </p:blipFill>
        <p:spPr>
          <a:xfrm>
            <a:off x="446533" y="457201"/>
            <a:ext cx="7595655" cy="5856458"/>
          </a:xfrm>
          <a:prstGeom prst="rect">
            <a:avLst/>
          </a:prstGeom>
        </p:spPr>
      </p:pic>
      <p:sp>
        <p:nvSpPr>
          <p:cNvPr id="30" name="Rectangle 29">
            <a:extLst>
              <a:ext uri="{FF2B5EF4-FFF2-40B4-BE49-F238E27FC236}">
                <a16:creationId xmlns:a16="http://schemas.microsoft.com/office/drawing/2014/main" id="{6B5E8ED2-C3EC-40AD-BDB9-27E589B52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3" y="457202"/>
            <a:ext cx="3615593" cy="5859734"/>
          </a:xfrm>
          <a:prstGeom prst="rect">
            <a:avLst/>
          </a:prstGeom>
          <a:solidFill>
            <a:srgbClr val="375432"/>
          </a:solidFill>
          <a:ln>
            <a:noFill/>
          </a:ln>
          <a:effectLst/>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B8559937-D4B4-4D1A-A437-2AF5A6FC2ED5}"/>
              </a:ext>
            </a:extLst>
          </p:cNvPr>
          <p:cNvPicPr>
            <a:picLocks noChangeAspect="1"/>
          </p:cNvPicPr>
          <p:nvPr/>
        </p:nvPicPr>
        <p:blipFill>
          <a:blip r:embed="rId4"/>
          <a:stretch>
            <a:fillRect/>
          </a:stretch>
        </p:blipFill>
        <p:spPr>
          <a:xfrm>
            <a:off x="10981095" y="5337680"/>
            <a:ext cx="987638" cy="1249788"/>
          </a:xfrm>
          <a:prstGeom prst="rect">
            <a:avLst/>
          </a:prstGeom>
        </p:spPr>
      </p:pic>
    </p:spTree>
    <p:extLst>
      <p:ext uri="{BB962C8B-B14F-4D97-AF65-F5344CB8AC3E}">
        <p14:creationId xmlns:p14="http://schemas.microsoft.com/office/powerpoint/2010/main" val="3119567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a:p>
            <a:pPr algn="ctr"/>
            <a:endParaRPr lang="en-GB" dirty="0"/>
          </a:p>
        </p:txBody>
      </p:sp>
      <p:pic>
        <p:nvPicPr>
          <p:cNvPr id="3" name="Picture 2">
            <a:extLst>
              <a:ext uri="{FF2B5EF4-FFF2-40B4-BE49-F238E27FC236}">
                <a16:creationId xmlns:a16="http://schemas.microsoft.com/office/drawing/2014/main" id="{55537462-4877-49A3-8046-1DFAF3B69435}"/>
              </a:ext>
            </a:extLst>
          </p:cNvPr>
          <p:cNvPicPr>
            <a:picLocks noChangeAspect="1"/>
          </p:cNvPicPr>
          <p:nvPr/>
        </p:nvPicPr>
        <p:blipFill>
          <a:blip r:embed="rId3"/>
          <a:stretch>
            <a:fillRect/>
          </a:stretch>
        </p:blipFill>
        <p:spPr>
          <a:xfrm>
            <a:off x="1236277" y="643467"/>
            <a:ext cx="3698820" cy="2852782"/>
          </a:xfrm>
          <a:prstGeom prst="rect">
            <a:avLst/>
          </a:prstGeom>
        </p:spPr>
      </p:pic>
      <p:pic>
        <p:nvPicPr>
          <p:cNvPr id="4" name="Picture 3">
            <a:extLst>
              <a:ext uri="{FF2B5EF4-FFF2-40B4-BE49-F238E27FC236}">
                <a16:creationId xmlns:a16="http://schemas.microsoft.com/office/drawing/2014/main" id="{447BA39F-3887-4630-99EB-E35E1DDB82AD}"/>
              </a:ext>
            </a:extLst>
          </p:cNvPr>
          <p:cNvPicPr>
            <a:picLocks noChangeAspect="1"/>
          </p:cNvPicPr>
          <p:nvPr/>
        </p:nvPicPr>
        <p:blipFill>
          <a:blip r:embed="rId4"/>
          <a:stretch>
            <a:fillRect/>
          </a:stretch>
        </p:blipFill>
        <p:spPr>
          <a:xfrm>
            <a:off x="11306701" y="5763802"/>
            <a:ext cx="727243" cy="920276"/>
          </a:xfrm>
          <a:prstGeom prst="rect">
            <a:avLst/>
          </a:prstGeom>
        </p:spPr>
      </p:pic>
    </p:spTree>
    <p:extLst>
      <p:ext uri="{BB962C8B-B14F-4D97-AF65-F5344CB8AC3E}">
        <p14:creationId xmlns:p14="http://schemas.microsoft.com/office/powerpoint/2010/main" val="157439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2"/>
          <a:stretch>
            <a:fillRect/>
          </a:stretch>
        </p:blipFill>
        <p:spPr>
          <a:xfrm>
            <a:off x="140376" y="5069895"/>
            <a:ext cx="1280271" cy="1652159"/>
          </a:xfrm>
          <a:prstGeom prst="rect">
            <a:avLst/>
          </a:prstGeom>
        </p:spPr>
      </p:pic>
      <p:sp>
        <p:nvSpPr>
          <p:cNvPr id="7" name="Thought Bubble: Cloud 6">
            <a:extLst>
              <a:ext uri="{FF2B5EF4-FFF2-40B4-BE49-F238E27FC236}">
                <a16:creationId xmlns:a16="http://schemas.microsoft.com/office/drawing/2014/main" id="{A9A98FB6-9AFC-481B-AA9E-E100AD6253F3}"/>
              </a:ext>
            </a:extLst>
          </p:cNvPr>
          <p:cNvSpPr/>
          <p:nvPr/>
        </p:nvSpPr>
        <p:spPr>
          <a:xfrm>
            <a:off x="780511" y="1947340"/>
            <a:ext cx="4582599" cy="3508238"/>
          </a:xfrm>
          <a:prstGeom prst="cloudCallout">
            <a:avLst>
              <a:gd name="adj1" fmla="val 50876"/>
              <a:gd name="adj2" fmla="val 79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What do you think each person is thinking ?</a:t>
            </a:r>
          </a:p>
        </p:txBody>
      </p:sp>
      <p:sp>
        <p:nvSpPr>
          <p:cNvPr id="8" name="Thought Bubble: Cloud 7">
            <a:extLst>
              <a:ext uri="{FF2B5EF4-FFF2-40B4-BE49-F238E27FC236}">
                <a16:creationId xmlns:a16="http://schemas.microsoft.com/office/drawing/2014/main" id="{AB62774C-8567-4AE6-B892-8B68EFD49A12}"/>
              </a:ext>
            </a:extLst>
          </p:cNvPr>
          <p:cNvSpPr/>
          <p:nvPr/>
        </p:nvSpPr>
        <p:spPr>
          <a:xfrm>
            <a:off x="6160981" y="3037242"/>
            <a:ext cx="5444529" cy="3070974"/>
          </a:xfrm>
          <a:prstGeom prst="cloudCallout">
            <a:avLst>
              <a:gd name="adj1" fmla="val -47177"/>
              <a:gd name="adj2" fmla="val 6788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3600" b="1" dirty="0">
                <a:solidFill>
                  <a:schemeClr val="accent1">
                    <a:lumMod val="75000"/>
                  </a:schemeClr>
                </a:solidFill>
                <a:latin typeface="Century Gothic" panose="020B0502020202020204" pitchFamily="34" charset="0"/>
              </a:rPr>
              <a:t>What emotions are portrayed in the picture?</a:t>
            </a:r>
          </a:p>
          <a:p>
            <a:pPr algn="ct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01505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1">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13">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15">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17">
            <a:extLst>
              <a:ext uri="{FF2B5EF4-FFF2-40B4-BE49-F238E27FC236}">
                <a16:creationId xmlns:a16="http://schemas.microsoft.com/office/drawing/2014/main" id="{A8D10092-A860-4EFB-963F-A14DA36488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0" name="Rectangle 19">
            <a:extLst>
              <a:ext uri="{FF2B5EF4-FFF2-40B4-BE49-F238E27FC236}">
                <a16:creationId xmlns:a16="http://schemas.microsoft.com/office/drawing/2014/main" id="{C5CB481D-E6B5-4DA2-9178-6DE77AB5C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4382724" y="702156"/>
            <a:ext cx="7225075" cy="1013800"/>
          </a:xfrm>
        </p:spPr>
        <p:txBody>
          <a:bodyPr vert="horz" lIns="91440" tIns="45720" rIns="91440" bIns="45720" rtlCol="0" anchor="b">
            <a:normAutofit/>
          </a:bodyPr>
          <a:lstStyle/>
          <a:p>
            <a:r>
              <a:rPr lang="en-US" dirty="0">
                <a:solidFill>
                  <a:schemeClr val="accent1"/>
                </a:solidFill>
              </a:rPr>
              <a:t>Read </a:t>
            </a:r>
          </a:p>
        </p:txBody>
      </p:sp>
      <p:grpSp>
        <p:nvGrpSpPr>
          <p:cNvPr id="22" name="Group 21">
            <a:extLst>
              <a:ext uri="{FF2B5EF4-FFF2-40B4-BE49-F238E27FC236}">
                <a16:creationId xmlns:a16="http://schemas.microsoft.com/office/drawing/2014/main" id="{6277250E-AC94-4AE1-B264-401790964E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3" name="Rectangle 22">
              <a:extLst>
                <a:ext uri="{FF2B5EF4-FFF2-40B4-BE49-F238E27FC236}">
                  <a16:creationId xmlns:a16="http://schemas.microsoft.com/office/drawing/2014/main" id="{7EEC8A17-C370-4333-8546-E2AEDB9CE0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969D8784-71D8-4FB0-887B-FB5192AFFE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08FF2EEA-3DC8-41E5-8A32-96F598118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7" name="Picture 6">
            <a:extLst>
              <a:ext uri="{FF2B5EF4-FFF2-40B4-BE49-F238E27FC236}">
                <a16:creationId xmlns:a16="http://schemas.microsoft.com/office/drawing/2014/main" id="{3CCBD076-A67D-44F6-9B2E-0A2E60667D83}"/>
              </a:ext>
            </a:extLst>
          </p:cNvPr>
          <p:cNvPicPr>
            <a:picLocks noChangeAspect="1"/>
          </p:cNvPicPr>
          <p:nvPr/>
        </p:nvPicPr>
        <p:blipFill rotWithShape="1">
          <a:blip r:embed="rId2"/>
          <a:srcRect l="20847" r="30049"/>
          <a:stretch/>
        </p:blipFill>
        <p:spPr>
          <a:xfrm>
            <a:off x="448732" y="600075"/>
            <a:ext cx="3683001" cy="5775325"/>
          </a:xfrm>
          <a:prstGeom prst="rect">
            <a:avLst/>
          </a:prstGeom>
        </p:spPr>
      </p:pic>
      <p:sp>
        <p:nvSpPr>
          <p:cNvPr id="3" name="Rectangle: Rounded Corners 2">
            <a:extLst>
              <a:ext uri="{FF2B5EF4-FFF2-40B4-BE49-F238E27FC236}">
                <a16:creationId xmlns:a16="http://schemas.microsoft.com/office/drawing/2014/main" id="{AC42CE92-A390-42C0-8EBC-1C84777A5504}"/>
              </a:ext>
            </a:extLst>
          </p:cNvPr>
          <p:cNvSpPr/>
          <p:nvPr/>
        </p:nvSpPr>
        <p:spPr>
          <a:xfrm>
            <a:off x="4382724" y="1865915"/>
            <a:ext cx="7225074" cy="3962266"/>
          </a:xfrm>
          <a:prstGeom prst="roundRect">
            <a:avLst/>
          </a:prstGeom>
        </p:spPr>
        <p:style>
          <a:lnRef idx="1">
            <a:schemeClr val="accent2"/>
          </a:lnRef>
          <a:fillRef idx="2">
            <a:schemeClr val="accent2"/>
          </a:fillRef>
          <a:effectRef idx="1">
            <a:schemeClr val="accent2"/>
          </a:effectRef>
          <a:fontRef idx="minor">
            <a:schemeClr val="dk1"/>
          </a:fontRef>
        </p:style>
        <p:txBody>
          <a:bodyPr vert="horz" lIns="91440" tIns="45720" rIns="91440" bIns="45720" numCol="2" rtlCol="0" anchor="ctr">
            <a:normAutofit lnSpcReduction="10000"/>
          </a:bodyPr>
          <a:lstStyle/>
          <a:p>
            <a:pPr>
              <a:spcBef>
                <a:spcPct val="20000"/>
              </a:spcBef>
              <a:spcAft>
                <a:spcPts val="600"/>
              </a:spcAft>
              <a:buClr>
                <a:schemeClr val="accent2"/>
              </a:buClr>
              <a:buSzPct val="92000"/>
            </a:pPr>
            <a:r>
              <a:rPr lang="en-US" b="1" dirty="0">
                <a:solidFill>
                  <a:schemeClr val="tx2"/>
                </a:solidFill>
                <a:latin typeface="Century Gothic" panose="020B0502020202020204" pitchFamily="34" charset="0"/>
              </a:rPr>
              <a:t>The Nail</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The nail is used for many things,</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A useful securing tool;</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A hammer is taken by the hand</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And drives it, that's the rule.</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A nail is needed when you build,</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It's a necessary thing.</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It was also used over two thousand years ago</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To hang upon a tree, the King.</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He took the pain and suffering</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For all mankind, you see.</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Yet He took the torture just for you,</a:t>
            </a:r>
          </a:p>
          <a:p>
            <a:pPr>
              <a:spcBef>
                <a:spcPct val="20000"/>
              </a:spcBef>
              <a:spcAft>
                <a:spcPts val="600"/>
              </a:spcAft>
              <a:buClr>
                <a:schemeClr val="accent2"/>
              </a:buClr>
              <a:buSzPct val="92000"/>
            </a:pPr>
            <a:r>
              <a:rPr lang="en-US" dirty="0">
                <a:solidFill>
                  <a:schemeClr val="tx2"/>
                </a:solidFill>
                <a:latin typeface="Century Gothic" panose="020B0502020202020204" pitchFamily="34" charset="0"/>
              </a:rPr>
              <a:t>And He took it just for me.</a:t>
            </a:r>
          </a:p>
        </p:txBody>
      </p:sp>
      <p:pic>
        <p:nvPicPr>
          <p:cNvPr id="8" name="Picture 7">
            <a:extLst>
              <a:ext uri="{FF2B5EF4-FFF2-40B4-BE49-F238E27FC236}">
                <a16:creationId xmlns:a16="http://schemas.microsoft.com/office/drawing/2014/main" id="{A252E9B3-D2CA-4E35-AB49-1B8D914CAC7A}"/>
              </a:ext>
            </a:extLst>
          </p:cNvPr>
          <p:cNvPicPr>
            <a:picLocks noChangeAspect="1"/>
          </p:cNvPicPr>
          <p:nvPr/>
        </p:nvPicPr>
        <p:blipFill>
          <a:blip r:embed="rId3"/>
          <a:stretch>
            <a:fillRect/>
          </a:stretch>
        </p:blipFill>
        <p:spPr>
          <a:xfrm>
            <a:off x="11245055" y="5786353"/>
            <a:ext cx="725487" cy="914479"/>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48711" y="2268318"/>
            <a:ext cx="10083976" cy="4093428"/>
          </a:xfrm>
          <a:prstGeom prst="rect">
            <a:avLst/>
          </a:prstGeom>
          <a:noFill/>
        </p:spPr>
        <p:txBody>
          <a:bodyPr wrap="square" rtlCol="0">
            <a:spAutoFit/>
          </a:bodyPr>
          <a:lstStyle/>
          <a:p>
            <a:r>
              <a:rPr lang="en-GB" sz="2000" i="1" dirty="0">
                <a:latin typeface="Century Gothic" panose="020B0502020202020204" pitchFamily="34" charset="0"/>
              </a:rPr>
              <a:t>Jesus is crucified. The soldiers drove nails through Jesus’ hands and feet. They lifted up the cross and put it in place. Jesus was in a lot of pain.</a:t>
            </a:r>
          </a:p>
          <a:p>
            <a:endParaRPr lang="en-GB" sz="2000" i="1" dirty="0">
              <a:latin typeface="Century Gothic" panose="020B0502020202020204" pitchFamily="34" charset="0"/>
            </a:endParaRPr>
          </a:p>
          <a:p>
            <a:r>
              <a:rPr lang="en-GB" sz="2000" i="1" dirty="0">
                <a:latin typeface="Century Gothic" panose="020B0502020202020204" pitchFamily="34" charset="0"/>
              </a:rPr>
              <a:t>Prayer: Many people suffer pain every day from being sick, hungry, poor, and because of war or natural disasters. Jesus, please comfort everyone who is in pain today.</a:t>
            </a:r>
          </a:p>
          <a:p>
            <a:endParaRPr lang="en-GB" sz="2000" i="1" dirty="0">
              <a:latin typeface="Century Gothic" panose="020B0502020202020204" pitchFamily="34" charset="0"/>
            </a:endParaRPr>
          </a:p>
          <a:p>
            <a:r>
              <a:rPr lang="en-GB" sz="2000" i="1" dirty="0">
                <a:latin typeface="Century Gothic" panose="020B0502020202020204" pitchFamily="34" charset="0"/>
              </a:rPr>
              <a:t>Jesus dies on the cross. When Jesus died, the sky got dark and the ground started to shake. This made some people very scared. They saw that Jesus was innocent and that they had made a big mistake.</a:t>
            </a:r>
          </a:p>
          <a:p>
            <a:endParaRPr lang="en-GB" sz="2000" i="1" dirty="0">
              <a:latin typeface="Century Gothic" panose="020B0502020202020204" pitchFamily="34" charset="0"/>
            </a:endParaRPr>
          </a:p>
          <a:p>
            <a:r>
              <a:rPr lang="en-GB" sz="2000" i="1" dirty="0">
                <a:latin typeface="Century Gothic" panose="020B0502020202020204" pitchFamily="34" charset="0"/>
              </a:rPr>
              <a:t>Prayer: Jesus, help me to admit when I make mistakes. Help me to say I’m sorry. Thank you for always forgiving me. I love you, and I want to do the right thing.</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704255" y="729658"/>
            <a:ext cx="696632" cy="900697"/>
          </a:xfrm>
          <a:prstGeom prst="rect">
            <a:avLst/>
          </a:prstGeom>
        </p:spPr>
      </p:pic>
    </p:spTree>
    <p:extLst>
      <p:ext uri="{BB962C8B-B14F-4D97-AF65-F5344CB8AC3E}">
        <p14:creationId xmlns:p14="http://schemas.microsoft.com/office/powerpoint/2010/main" val="329150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a:t>
            </a:r>
            <a:endParaRPr lang="en-GB" sz="1800" dirty="0">
              <a:latin typeface="Century Gothic" panose="020B0502020202020204" pitchFamily="34" charset="0"/>
              <a:cs typeface="Segoe UI" panose="020B0502040204020203" pitchFamily="34" charset="0"/>
            </a:endParaRPr>
          </a:p>
        </p:txBody>
      </p:sp>
      <p:sp>
        <p:nvSpPr>
          <p:cNvPr id="4" name="Rectangle 3">
            <a:extLst>
              <a:ext uri="{FF2B5EF4-FFF2-40B4-BE49-F238E27FC236}">
                <a16:creationId xmlns:a16="http://schemas.microsoft.com/office/drawing/2014/main" id="{76862E91-B6B9-452E-A55A-09B8B3F3FF12}"/>
              </a:ext>
            </a:extLst>
          </p:cNvPr>
          <p:cNvSpPr/>
          <p:nvPr/>
        </p:nvSpPr>
        <p:spPr>
          <a:xfrm>
            <a:off x="441016" y="2260835"/>
            <a:ext cx="11299372" cy="4708981"/>
          </a:xfrm>
          <a:prstGeom prst="rect">
            <a:avLst/>
          </a:prstGeom>
        </p:spPr>
        <p:txBody>
          <a:bodyPr wrap="square">
            <a:spAutoFit/>
          </a:bodyPr>
          <a:lstStyle/>
          <a:p>
            <a:r>
              <a:rPr lang="en-GB" sz="2000" b="1" dirty="0">
                <a:latin typeface="Century Gothic" panose="020B0502020202020204" pitchFamily="34" charset="0"/>
              </a:rPr>
              <a:t>The Crucifixion of Jesus</a:t>
            </a:r>
          </a:p>
          <a:p>
            <a:endParaRPr lang="en-GB" sz="2000" b="1" dirty="0">
              <a:latin typeface="Century Gothic" panose="020B0502020202020204" pitchFamily="34" charset="0"/>
            </a:endParaRPr>
          </a:p>
          <a:p>
            <a:r>
              <a:rPr lang="en-GB" sz="2000" dirty="0">
                <a:latin typeface="Century Gothic" panose="020B0502020202020204" pitchFamily="34" charset="0"/>
              </a:rPr>
              <a:t>So the soldiers took charge of Jesus. 17 Carrying his own cross, he went out to the place of the Skull (which in Aramaic is called Golgotha). 18 There they crucified him, and with him two others—one on each side and Jesus in the middle.</a:t>
            </a:r>
          </a:p>
          <a:p>
            <a:endParaRPr lang="en-GB" sz="2000" dirty="0">
              <a:latin typeface="Century Gothic" panose="020B0502020202020204" pitchFamily="34" charset="0"/>
            </a:endParaRPr>
          </a:p>
          <a:p>
            <a:r>
              <a:rPr lang="en-GB" sz="2000" dirty="0">
                <a:latin typeface="Century Gothic" panose="020B0502020202020204" pitchFamily="34" charset="0"/>
              </a:rPr>
              <a:t>19 Pilate had a notice prepared and fastened to the cross. It read: Jesus of Nazareth, the King of the Jews. 20 Many of the Jews read this sign, for the place where Jesus was crucified was near the city, and the sign was written in Aramaic, Latin and Greek. 21 The chief priests of the Jews protested to Pilate, “Do not write ‘The King of the Jews,’ but that this man claimed to be king of the Jews.”</a:t>
            </a:r>
          </a:p>
          <a:p>
            <a:endParaRPr lang="en-GB" sz="2000" dirty="0">
              <a:latin typeface="Century Gothic" panose="020B0502020202020204" pitchFamily="34" charset="0"/>
            </a:endParaRPr>
          </a:p>
          <a:p>
            <a:r>
              <a:rPr lang="en-GB" sz="2000" dirty="0">
                <a:latin typeface="Century Gothic" panose="020B0502020202020204" pitchFamily="34" charset="0"/>
              </a:rPr>
              <a:t>22 Pilate answered, “What I have written, I have written.”</a:t>
            </a:r>
          </a:p>
          <a:p>
            <a:endParaRPr lang="en-GB" sz="2000" dirty="0">
              <a:latin typeface="Century Gothic" panose="020B0502020202020204" pitchFamily="34" charset="0"/>
            </a:endParaRPr>
          </a:p>
          <a:p>
            <a:endParaRPr lang="en-GB" sz="2000" dirty="0">
              <a:latin typeface="Century Gothic" panose="020B0502020202020204" pitchFamily="34" charset="0"/>
            </a:endParaRPr>
          </a:p>
        </p:txBody>
      </p:sp>
      <p:pic>
        <p:nvPicPr>
          <p:cNvPr id="3" name="Picture 2">
            <a:extLst>
              <a:ext uri="{FF2B5EF4-FFF2-40B4-BE49-F238E27FC236}">
                <a16:creationId xmlns:a16="http://schemas.microsoft.com/office/drawing/2014/main" id="{0E816360-BCD2-419B-B754-59841577CB4A}"/>
              </a:ext>
            </a:extLst>
          </p:cNvPr>
          <p:cNvPicPr>
            <a:picLocks noChangeAspect="1"/>
          </p:cNvPicPr>
          <p:nvPr/>
        </p:nvPicPr>
        <p:blipFill>
          <a:blip r:embed="rId2"/>
          <a:stretch>
            <a:fillRect/>
          </a:stretch>
        </p:blipFill>
        <p:spPr>
          <a:xfrm>
            <a:off x="11406745" y="5876818"/>
            <a:ext cx="692584" cy="876418"/>
          </a:xfrm>
          <a:prstGeom prst="rect">
            <a:avLst/>
          </a:prstGeom>
        </p:spPr>
      </p:pic>
    </p:spTree>
    <p:extLst>
      <p:ext uri="{BB962C8B-B14F-4D97-AF65-F5344CB8AC3E}">
        <p14:creationId xmlns:p14="http://schemas.microsoft.com/office/powerpoint/2010/main" val="3512624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a:t>
            </a:r>
            <a:endParaRPr lang="en-GB" sz="1800" dirty="0">
              <a:latin typeface="Century Gothic" panose="020B0502020202020204" pitchFamily="34" charset="0"/>
              <a:cs typeface="Segoe UI" panose="020B0502040204020203" pitchFamily="34" charset="0"/>
            </a:endParaRPr>
          </a:p>
        </p:txBody>
      </p:sp>
      <p:sp>
        <p:nvSpPr>
          <p:cNvPr id="4" name="Rectangle 3">
            <a:extLst>
              <a:ext uri="{FF2B5EF4-FFF2-40B4-BE49-F238E27FC236}">
                <a16:creationId xmlns:a16="http://schemas.microsoft.com/office/drawing/2014/main" id="{76862E91-B6B9-452E-A55A-09B8B3F3FF12}"/>
              </a:ext>
            </a:extLst>
          </p:cNvPr>
          <p:cNvSpPr/>
          <p:nvPr/>
        </p:nvSpPr>
        <p:spPr>
          <a:xfrm>
            <a:off x="446314" y="2250560"/>
            <a:ext cx="11299372" cy="707886"/>
          </a:xfrm>
          <a:prstGeom prst="rect">
            <a:avLst/>
          </a:prstGeom>
        </p:spPr>
        <p:txBody>
          <a:bodyPr wrap="square">
            <a:spAutoFit/>
          </a:bodyPr>
          <a:lstStyle/>
          <a:p>
            <a:endParaRPr lang="en-GB" sz="2000" dirty="0">
              <a:latin typeface="Century Gothic" panose="020B0502020202020204" pitchFamily="34" charset="0"/>
            </a:endParaRPr>
          </a:p>
          <a:p>
            <a:endParaRPr lang="en-GB" sz="2000" dirty="0">
              <a:latin typeface="Century Gothic" panose="020B0502020202020204" pitchFamily="34" charset="0"/>
            </a:endParaRPr>
          </a:p>
        </p:txBody>
      </p:sp>
      <p:pic>
        <p:nvPicPr>
          <p:cNvPr id="3" name="Picture 2">
            <a:extLst>
              <a:ext uri="{FF2B5EF4-FFF2-40B4-BE49-F238E27FC236}">
                <a16:creationId xmlns:a16="http://schemas.microsoft.com/office/drawing/2014/main" id="{0E816360-BCD2-419B-B754-59841577CB4A}"/>
              </a:ext>
            </a:extLst>
          </p:cNvPr>
          <p:cNvPicPr>
            <a:picLocks noChangeAspect="1"/>
          </p:cNvPicPr>
          <p:nvPr/>
        </p:nvPicPr>
        <p:blipFill>
          <a:blip r:embed="rId2"/>
          <a:stretch>
            <a:fillRect/>
          </a:stretch>
        </p:blipFill>
        <p:spPr>
          <a:xfrm>
            <a:off x="11406745" y="5876818"/>
            <a:ext cx="692584" cy="876418"/>
          </a:xfrm>
          <a:prstGeom prst="rect">
            <a:avLst/>
          </a:prstGeom>
        </p:spPr>
      </p:pic>
      <p:sp>
        <p:nvSpPr>
          <p:cNvPr id="6" name="TextBox 5">
            <a:extLst>
              <a:ext uri="{FF2B5EF4-FFF2-40B4-BE49-F238E27FC236}">
                <a16:creationId xmlns:a16="http://schemas.microsoft.com/office/drawing/2014/main" id="{54DDA3BE-4D58-40F0-AD6D-F46C87AD5B3F}"/>
              </a:ext>
            </a:extLst>
          </p:cNvPr>
          <p:cNvSpPr txBox="1"/>
          <p:nvPr/>
        </p:nvSpPr>
        <p:spPr>
          <a:xfrm>
            <a:off x="575894" y="2250560"/>
            <a:ext cx="11299372" cy="3831818"/>
          </a:xfrm>
          <a:prstGeom prst="rect">
            <a:avLst/>
          </a:prstGeom>
          <a:noFill/>
        </p:spPr>
        <p:txBody>
          <a:bodyPr wrap="square">
            <a:spAutoFit/>
          </a:bodyPr>
          <a:lstStyle/>
          <a:p>
            <a:pPr>
              <a:lnSpc>
                <a:spcPct val="90000"/>
              </a:lnSpc>
              <a:spcBef>
                <a:spcPct val="20000"/>
              </a:spcBef>
              <a:spcAft>
                <a:spcPts val="600"/>
              </a:spcAft>
              <a:buClr>
                <a:schemeClr val="accent2"/>
              </a:buClr>
              <a:buSzPct val="92000"/>
            </a:pPr>
            <a:r>
              <a:rPr lang="en-US" sz="2000" dirty="0">
                <a:latin typeface="Century Gothic" panose="020B0502020202020204" pitchFamily="34" charset="0"/>
              </a:rPr>
              <a:t>23 When the soldiers crucified Jesus, they took his clothes, dividing them into four shares, one for each of them, with the undergarment remaining. This garment was seamless, woven in one piece from top to bottom.</a:t>
            </a:r>
          </a:p>
          <a:p>
            <a:pPr>
              <a:lnSpc>
                <a:spcPct val="90000"/>
              </a:lnSpc>
              <a:spcBef>
                <a:spcPct val="20000"/>
              </a:spcBef>
              <a:spcAft>
                <a:spcPts val="600"/>
              </a:spcAft>
              <a:buClr>
                <a:schemeClr val="accent2"/>
              </a:buClr>
              <a:buSzPct val="92000"/>
            </a:pPr>
            <a:endParaRPr lang="en-US" sz="2000" dirty="0">
              <a:latin typeface="Century Gothic" panose="020B0502020202020204" pitchFamily="34" charset="0"/>
            </a:endParaRPr>
          </a:p>
          <a:p>
            <a:pPr>
              <a:lnSpc>
                <a:spcPct val="90000"/>
              </a:lnSpc>
              <a:spcBef>
                <a:spcPct val="20000"/>
              </a:spcBef>
              <a:spcAft>
                <a:spcPts val="600"/>
              </a:spcAft>
              <a:buClr>
                <a:schemeClr val="accent2"/>
              </a:buClr>
              <a:buSzPct val="92000"/>
            </a:pPr>
            <a:r>
              <a:rPr lang="en-US" sz="2000" dirty="0">
                <a:latin typeface="Century Gothic" panose="020B0502020202020204" pitchFamily="34" charset="0"/>
              </a:rPr>
              <a:t>24 “Let’s not tear it,” they said to one another. “Let’s decide by lot who will get it.”</a:t>
            </a:r>
          </a:p>
          <a:p>
            <a:pPr>
              <a:lnSpc>
                <a:spcPct val="90000"/>
              </a:lnSpc>
              <a:spcBef>
                <a:spcPct val="20000"/>
              </a:spcBef>
              <a:spcAft>
                <a:spcPts val="600"/>
              </a:spcAft>
              <a:buClr>
                <a:schemeClr val="accent2"/>
              </a:buClr>
              <a:buSzPct val="92000"/>
            </a:pPr>
            <a:r>
              <a:rPr lang="en-US" sz="2000" dirty="0">
                <a:latin typeface="Century Gothic" panose="020B0502020202020204" pitchFamily="34" charset="0"/>
              </a:rPr>
              <a:t>This happened that the scripture might be fulfilled that said,</a:t>
            </a:r>
          </a:p>
          <a:p>
            <a:pPr>
              <a:lnSpc>
                <a:spcPct val="90000"/>
              </a:lnSpc>
              <a:spcBef>
                <a:spcPct val="20000"/>
              </a:spcBef>
              <a:spcAft>
                <a:spcPts val="600"/>
              </a:spcAft>
              <a:buClr>
                <a:schemeClr val="accent2"/>
              </a:buClr>
              <a:buSzPct val="92000"/>
            </a:pPr>
            <a:r>
              <a:rPr lang="en-US" sz="2000" dirty="0">
                <a:latin typeface="Century Gothic" panose="020B0502020202020204" pitchFamily="34" charset="0"/>
              </a:rPr>
              <a:t>“They divided my clothes among them</a:t>
            </a:r>
          </a:p>
          <a:p>
            <a:pPr>
              <a:lnSpc>
                <a:spcPct val="90000"/>
              </a:lnSpc>
              <a:spcBef>
                <a:spcPct val="20000"/>
              </a:spcBef>
              <a:spcAft>
                <a:spcPts val="600"/>
              </a:spcAft>
              <a:buClr>
                <a:schemeClr val="accent2"/>
              </a:buClr>
              <a:buSzPct val="92000"/>
            </a:pPr>
            <a:r>
              <a:rPr lang="en-US" sz="2000" dirty="0">
                <a:latin typeface="Century Gothic" panose="020B0502020202020204" pitchFamily="34" charset="0"/>
              </a:rPr>
              <a:t>    and cast lots for my garment.”</a:t>
            </a:r>
          </a:p>
          <a:p>
            <a:pPr>
              <a:lnSpc>
                <a:spcPct val="90000"/>
              </a:lnSpc>
              <a:spcBef>
                <a:spcPct val="20000"/>
              </a:spcBef>
              <a:spcAft>
                <a:spcPts val="600"/>
              </a:spcAft>
              <a:buClr>
                <a:schemeClr val="accent2"/>
              </a:buClr>
              <a:buSzPct val="92000"/>
            </a:pPr>
            <a:endParaRPr lang="en-US" sz="2000" dirty="0">
              <a:latin typeface="Century Gothic" panose="020B0502020202020204" pitchFamily="34" charset="0"/>
            </a:endParaRPr>
          </a:p>
          <a:p>
            <a:pPr>
              <a:lnSpc>
                <a:spcPct val="90000"/>
              </a:lnSpc>
              <a:spcBef>
                <a:spcPct val="20000"/>
              </a:spcBef>
              <a:spcAft>
                <a:spcPts val="600"/>
              </a:spcAft>
              <a:buClr>
                <a:schemeClr val="accent2"/>
              </a:buClr>
              <a:buSzPct val="92000"/>
            </a:pPr>
            <a:r>
              <a:rPr lang="en-US" sz="2000" dirty="0">
                <a:latin typeface="Century Gothic" panose="020B0502020202020204" pitchFamily="34" charset="0"/>
              </a:rPr>
              <a:t>So, this is what the soldiers did.</a:t>
            </a:r>
          </a:p>
        </p:txBody>
      </p:sp>
    </p:spTree>
    <p:extLst>
      <p:ext uri="{BB962C8B-B14F-4D97-AF65-F5344CB8AC3E}">
        <p14:creationId xmlns:p14="http://schemas.microsoft.com/office/powerpoint/2010/main" val="898364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a:t>
            </a:r>
            <a:endParaRPr lang="en-GB" sz="1800" dirty="0">
              <a:latin typeface="Century Gothic" panose="020B0502020202020204" pitchFamily="34" charset="0"/>
              <a:cs typeface="Segoe UI" panose="020B0502040204020203" pitchFamily="34" charset="0"/>
            </a:endParaRPr>
          </a:p>
        </p:txBody>
      </p:sp>
      <p:sp>
        <p:nvSpPr>
          <p:cNvPr id="4" name="Rectangle 3">
            <a:extLst>
              <a:ext uri="{FF2B5EF4-FFF2-40B4-BE49-F238E27FC236}">
                <a16:creationId xmlns:a16="http://schemas.microsoft.com/office/drawing/2014/main" id="{76862E91-B6B9-452E-A55A-09B8B3F3FF12}"/>
              </a:ext>
            </a:extLst>
          </p:cNvPr>
          <p:cNvSpPr/>
          <p:nvPr/>
        </p:nvSpPr>
        <p:spPr>
          <a:xfrm>
            <a:off x="441016" y="2065626"/>
            <a:ext cx="11299372" cy="707886"/>
          </a:xfrm>
          <a:prstGeom prst="rect">
            <a:avLst/>
          </a:prstGeom>
        </p:spPr>
        <p:txBody>
          <a:bodyPr wrap="square">
            <a:spAutoFit/>
          </a:bodyPr>
          <a:lstStyle/>
          <a:p>
            <a:endParaRPr lang="en-GB" sz="2000" dirty="0">
              <a:latin typeface="Century Gothic" panose="020B0502020202020204" pitchFamily="34" charset="0"/>
            </a:endParaRPr>
          </a:p>
          <a:p>
            <a:endParaRPr lang="en-GB" sz="2000" dirty="0">
              <a:latin typeface="Century Gothic" panose="020B0502020202020204" pitchFamily="34" charset="0"/>
            </a:endParaRPr>
          </a:p>
        </p:txBody>
      </p:sp>
      <p:sp>
        <p:nvSpPr>
          <p:cNvPr id="9" name="TextBox 8">
            <a:extLst>
              <a:ext uri="{FF2B5EF4-FFF2-40B4-BE49-F238E27FC236}">
                <a16:creationId xmlns:a16="http://schemas.microsoft.com/office/drawing/2014/main" id="{98630B50-31EA-408D-9A0F-4004F32306A6}"/>
              </a:ext>
            </a:extLst>
          </p:cNvPr>
          <p:cNvSpPr txBox="1"/>
          <p:nvPr/>
        </p:nvSpPr>
        <p:spPr>
          <a:xfrm>
            <a:off x="697870" y="2065626"/>
            <a:ext cx="11053114" cy="3447098"/>
          </a:xfrm>
          <a:prstGeom prst="rect">
            <a:avLst/>
          </a:prstGeom>
          <a:noFill/>
        </p:spPr>
        <p:txBody>
          <a:bodyPr wrap="square">
            <a:spAutoFit/>
          </a:bodyPr>
          <a:lstStyle/>
          <a:p>
            <a:endParaRPr lang="en-GB" dirty="0">
              <a:latin typeface="Century Gothic" panose="020B0502020202020204" pitchFamily="34" charset="0"/>
            </a:endParaRPr>
          </a:p>
          <a:p>
            <a:r>
              <a:rPr lang="en-GB" sz="2000" dirty="0">
                <a:latin typeface="Century Gothic" panose="020B0502020202020204" pitchFamily="34" charset="0"/>
              </a:rPr>
              <a:t>25 Near the cross of Jesus stood his mother, his mother’s sister, Mary the wife of </a:t>
            </a:r>
            <a:r>
              <a:rPr lang="en-GB" sz="2000" dirty="0" err="1">
                <a:latin typeface="Century Gothic" panose="020B0502020202020204" pitchFamily="34" charset="0"/>
              </a:rPr>
              <a:t>Clopas</a:t>
            </a:r>
            <a:r>
              <a:rPr lang="en-GB" sz="2000" dirty="0">
                <a:latin typeface="Century Gothic" panose="020B0502020202020204" pitchFamily="34" charset="0"/>
              </a:rPr>
              <a:t>, and Mary Magdalene. 26 When Jesus saw his mother there, and the disciple whom he loved standing nearby, he said to her, “Woman, here is your son,” 27 and to the disciple, “Here is your mother.” From that time on, this disciple took her into his home.</a:t>
            </a:r>
          </a:p>
          <a:p>
            <a:endParaRPr lang="en-GB" sz="2000" dirty="0">
              <a:latin typeface="Century Gothic" panose="020B0502020202020204" pitchFamily="34" charset="0"/>
            </a:endParaRPr>
          </a:p>
          <a:p>
            <a:r>
              <a:rPr lang="en-GB" sz="2000" dirty="0">
                <a:latin typeface="Century Gothic" panose="020B0502020202020204" pitchFamily="34" charset="0"/>
              </a:rPr>
              <a:t>28 Later, knowing that everything had now been finished, and so that Scripture would be fulfilled, Jesus said, “I am thirsty.” 29 A jar of wine vinegar was there, so they soaked a sponge in it, put the sponge on a stalk of the hyssop plant, and lifted it to Jesus’ lips. 30 When he had received the drink, Jesus said, “It is finished.” With that, he bowed his head and gave up his spirit.</a:t>
            </a:r>
          </a:p>
        </p:txBody>
      </p:sp>
      <p:pic>
        <p:nvPicPr>
          <p:cNvPr id="10" name="Picture 9">
            <a:extLst>
              <a:ext uri="{FF2B5EF4-FFF2-40B4-BE49-F238E27FC236}">
                <a16:creationId xmlns:a16="http://schemas.microsoft.com/office/drawing/2014/main" id="{41F3A69C-ED27-432E-B230-D8FD2689AEC6}"/>
              </a:ext>
            </a:extLst>
          </p:cNvPr>
          <p:cNvPicPr>
            <a:picLocks noChangeAspect="1"/>
          </p:cNvPicPr>
          <p:nvPr/>
        </p:nvPicPr>
        <p:blipFill>
          <a:blip r:embed="rId2"/>
          <a:stretch>
            <a:fillRect/>
          </a:stretch>
        </p:blipFill>
        <p:spPr>
          <a:xfrm>
            <a:off x="11421024" y="5936070"/>
            <a:ext cx="645807" cy="817225"/>
          </a:xfrm>
          <a:prstGeom prst="rect">
            <a:avLst/>
          </a:prstGeom>
        </p:spPr>
      </p:pic>
    </p:spTree>
    <p:extLst>
      <p:ext uri="{BB962C8B-B14F-4D97-AF65-F5344CB8AC3E}">
        <p14:creationId xmlns:p14="http://schemas.microsoft.com/office/powerpoint/2010/main" val="2225598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1241027" y="5731563"/>
            <a:ext cx="821136" cy="1032717"/>
          </a:xfrm>
          <a:prstGeom prst="rect">
            <a:avLst/>
          </a:prstGeom>
        </p:spPr>
      </p:pic>
      <p:pic>
        <p:nvPicPr>
          <p:cNvPr id="3" name="Picture 2" descr="A group of people posing for the camera&#10;&#10;Description automatically generated with medium confidence">
            <a:extLst>
              <a:ext uri="{FF2B5EF4-FFF2-40B4-BE49-F238E27FC236}">
                <a16:creationId xmlns:a16="http://schemas.microsoft.com/office/drawing/2014/main" id="{A2610FF2-0C1A-46FF-8CF4-E01A654748D1}"/>
              </a:ext>
            </a:extLst>
          </p:cNvPr>
          <p:cNvPicPr>
            <a:picLocks noChangeAspect="1"/>
          </p:cNvPicPr>
          <p:nvPr/>
        </p:nvPicPr>
        <p:blipFill>
          <a:blip r:embed="rId4"/>
          <a:stretch>
            <a:fillRect/>
          </a:stretch>
        </p:blipFill>
        <p:spPr>
          <a:xfrm>
            <a:off x="991427" y="690751"/>
            <a:ext cx="3775782" cy="5040812"/>
          </a:xfrm>
          <a:prstGeom prst="rect">
            <a:avLst/>
          </a:prstGeom>
        </p:spPr>
      </p:pic>
      <p:sp>
        <p:nvSpPr>
          <p:cNvPr id="5" name="Thought Bubble: Cloud 4">
            <a:extLst>
              <a:ext uri="{FF2B5EF4-FFF2-40B4-BE49-F238E27FC236}">
                <a16:creationId xmlns:a16="http://schemas.microsoft.com/office/drawing/2014/main" id="{4139F874-5486-496F-9BB5-C25029A155DA}"/>
              </a:ext>
            </a:extLst>
          </p:cNvPr>
          <p:cNvSpPr/>
          <p:nvPr/>
        </p:nvSpPr>
        <p:spPr>
          <a:xfrm>
            <a:off x="6226140" y="842481"/>
            <a:ext cx="5157626" cy="3780890"/>
          </a:xfrm>
          <a:prstGeom prst="cloudCallout">
            <a:avLst>
              <a:gd name="adj1" fmla="val -65899"/>
              <a:gd name="adj2" fmla="val 70372"/>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400" dirty="0">
                <a:latin typeface="Century Gothic" panose="020B0502020202020204" pitchFamily="34" charset="0"/>
              </a:rPr>
              <a:t>After reading the passage can you identify the people in the painting?</a:t>
            </a:r>
          </a:p>
        </p:txBody>
      </p:sp>
    </p:spTree>
    <p:extLst>
      <p:ext uri="{BB962C8B-B14F-4D97-AF65-F5344CB8AC3E}">
        <p14:creationId xmlns:p14="http://schemas.microsoft.com/office/powerpoint/2010/main" val="427217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91113" y="2066057"/>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411488" y="5953854"/>
            <a:ext cx="628742" cy="812920"/>
          </a:xfrm>
          <a:prstGeom prst="rect">
            <a:avLst/>
          </a:prstGeom>
        </p:spPr>
      </p:pic>
      <p:sp>
        <p:nvSpPr>
          <p:cNvPr id="4" name="TextBox 3">
            <a:extLst>
              <a:ext uri="{FF2B5EF4-FFF2-40B4-BE49-F238E27FC236}">
                <a16:creationId xmlns:a16="http://schemas.microsoft.com/office/drawing/2014/main" id="{88463D12-A778-468C-A22B-7A1FC1F427EC}"/>
              </a:ext>
            </a:extLst>
          </p:cNvPr>
          <p:cNvSpPr txBox="1"/>
          <p:nvPr/>
        </p:nvSpPr>
        <p:spPr>
          <a:xfrm>
            <a:off x="1111526" y="2138570"/>
            <a:ext cx="9257016" cy="954107"/>
          </a:xfrm>
          <a:prstGeom prst="rect">
            <a:avLst/>
          </a:prstGeom>
          <a:noFill/>
        </p:spPr>
        <p:txBody>
          <a:bodyPr wrap="square" rtlCol="0">
            <a:spAutoFit/>
          </a:bodyPr>
          <a:lstStyle/>
          <a:p>
            <a:endParaRPr lang="en-GB" sz="2800" dirty="0">
              <a:latin typeface="Century Gothic" panose="020B0502020202020204" pitchFamily="34" charset="0"/>
            </a:endParaRPr>
          </a:p>
          <a:p>
            <a:endParaRPr lang="en-GB" sz="2800" dirty="0">
              <a:latin typeface="Century Gothic" panose="020B0502020202020204" pitchFamily="34" charset="0"/>
            </a:endParaRPr>
          </a:p>
        </p:txBody>
      </p:sp>
      <p:sp>
        <p:nvSpPr>
          <p:cNvPr id="10" name="Thought Bubble: Cloud 9">
            <a:extLst>
              <a:ext uri="{FF2B5EF4-FFF2-40B4-BE49-F238E27FC236}">
                <a16:creationId xmlns:a16="http://schemas.microsoft.com/office/drawing/2014/main" id="{74F34D66-DFB1-42A4-8A30-E719358E21C0}"/>
              </a:ext>
            </a:extLst>
          </p:cNvPr>
          <p:cNvSpPr/>
          <p:nvPr/>
        </p:nvSpPr>
        <p:spPr>
          <a:xfrm>
            <a:off x="6283567" y="1997277"/>
            <a:ext cx="2393878" cy="2024009"/>
          </a:xfrm>
          <a:prstGeom prst="cloudCallout">
            <a:avLst>
              <a:gd name="adj1" fmla="val -55393"/>
              <a:gd name="adj2" fmla="val 61442"/>
            </a:avLst>
          </a:prstGeom>
          <a:ln>
            <a:solidFill>
              <a:schemeClr val="tx2"/>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a:latin typeface="Century Gothic" panose="020B0502020202020204" pitchFamily="34" charset="0"/>
              </a:rPr>
              <a:t>It is traditional to eat these on Good Friday.</a:t>
            </a:r>
          </a:p>
        </p:txBody>
      </p:sp>
      <p:pic>
        <p:nvPicPr>
          <p:cNvPr id="5" name="Picture 4">
            <a:extLst>
              <a:ext uri="{FF2B5EF4-FFF2-40B4-BE49-F238E27FC236}">
                <a16:creationId xmlns:a16="http://schemas.microsoft.com/office/drawing/2014/main" id="{D86AA88C-7C8D-470D-8DFB-D05B283BA7B6}"/>
              </a:ext>
            </a:extLst>
          </p:cNvPr>
          <p:cNvPicPr>
            <a:picLocks noChangeAspect="1"/>
          </p:cNvPicPr>
          <p:nvPr/>
        </p:nvPicPr>
        <p:blipFill>
          <a:blip r:embed="rId3"/>
          <a:stretch>
            <a:fillRect/>
          </a:stretch>
        </p:blipFill>
        <p:spPr>
          <a:xfrm>
            <a:off x="1111526" y="2460431"/>
            <a:ext cx="4831876" cy="3657298"/>
          </a:xfrm>
          <a:prstGeom prst="rect">
            <a:avLst/>
          </a:prstGeom>
        </p:spPr>
      </p:pic>
      <p:sp>
        <p:nvSpPr>
          <p:cNvPr id="12" name="Thought Bubble: Cloud 11">
            <a:extLst>
              <a:ext uri="{FF2B5EF4-FFF2-40B4-BE49-F238E27FC236}">
                <a16:creationId xmlns:a16="http://schemas.microsoft.com/office/drawing/2014/main" id="{CF59986F-F9B3-41C8-89E1-632B2EF5A55C}"/>
              </a:ext>
            </a:extLst>
          </p:cNvPr>
          <p:cNvSpPr/>
          <p:nvPr/>
        </p:nvSpPr>
        <p:spPr>
          <a:xfrm>
            <a:off x="8883755" y="1889738"/>
            <a:ext cx="2226388" cy="2131548"/>
          </a:xfrm>
          <a:prstGeom prst="cloudCallout">
            <a:avLst>
              <a:gd name="adj1" fmla="val -76210"/>
              <a:gd name="adj2" fmla="val 63946"/>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a:t>Do you know what they are called?</a:t>
            </a:r>
          </a:p>
        </p:txBody>
      </p:sp>
      <p:sp>
        <p:nvSpPr>
          <p:cNvPr id="13" name="Thought Bubble: Cloud 12">
            <a:extLst>
              <a:ext uri="{FF2B5EF4-FFF2-40B4-BE49-F238E27FC236}">
                <a16:creationId xmlns:a16="http://schemas.microsoft.com/office/drawing/2014/main" id="{73F8C2AD-984F-46B2-9AC9-A67B5FB67382}"/>
              </a:ext>
            </a:extLst>
          </p:cNvPr>
          <p:cNvSpPr/>
          <p:nvPr/>
        </p:nvSpPr>
        <p:spPr>
          <a:xfrm>
            <a:off x="6776910" y="3810267"/>
            <a:ext cx="2309228" cy="2024009"/>
          </a:xfrm>
          <a:prstGeom prst="cloudCallout">
            <a:avLst>
              <a:gd name="adj1" fmla="val -85799"/>
              <a:gd name="adj2" fmla="val 52375"/>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a:t>Why do you think people eat them on this day?</a:t>
            </a:r>
          </a:p>
        </p:txBody>
      </p:sp>
      <p:sp>
        <p:nvSpPr>
          <p:cNvPr id="14" name="Rectangle: Rounded Corners 13">
            <a:extLst>
              <a:ext uri="{FF2B5EF4-FFF2-40B4-BE49-F238E27FC236}">
                <a16:creationId xmlns:a16="http://schemas.microsoft.com/office/drawing/2014/main" id="{1D719FDD-F8A8-4378-9992-608E5EF6C238}"/>
              </a:ext>
            </a:extLst>
          </p:cNvPr>
          <p:cNvSpPr/>
          <p:nvPr/>
        </p:nvSpPr>
        <p:spPr>
          <a:xfrm>
            <a:off x="9205645" y="4193034"/>
            <a:ext cx="1993187" cy="176082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a:t>If possible get some buns to share with the class. Can you taste the spice and the sugar?</a:t>
            </a:r>
          </a:p>
        </p:txBody>
      </p:sp>
    </p:spTree>
    <p:extLst>
      <p:ext uri="{BB962C8B-B14F-4D97-AF65-F5344CB8AC3E}">
        <p14:creationId xmlns:p14="http://schemas.microsoft.com/office/powerpoint/2010/main" val="1480879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3" y="206605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411488" y="5953854"/>
            <a:ext cx="628742" cy="812920"/>
          </a:xfrm>
          <a:prstGeom prst="rect">
            <a:avLst/>
          </a:prstGeom>
        </p:spPr>
      </p:pic>
      <p:sp>
        <p:nvSpPr>
          <p:cNvPr id="4" name="TextBox 3">
            <a:extLst>
              <a:ext uri="{FF2B5EF4-FFF2-40B4-BE49-F238E27FC236}">
                <a16:creationId xmlns:a16="http://schemas.microsoft.com/office/drawing/2014/main" id="{88463D12-A778-468C-A22B-7A1FC1F427EC}"/>
              </a:ext>
            </a:extLst>
          </p:cNvPr>
          <p:cNvSpPr txBox="1"/>
          <p:nvPr/>
        </p:nvSpPr>
        <p:spPr>
          <a:xfrm>
            <a:off x="1111526" y="2138570"/>
            <a:ext cx="9257016" cy="954107"/>
          </a:xfrm>
          <a:prstGeom prst="rect">
            <a:avLst/>
          </a:prstGeom>
          <a:noFill/>
        </p:spPr>
        <p:txBody>
          <a:bodyPr wrap="square" rtlCol="0">
            <a:spAutoFit/>
          </a:bodyPr>
          <a:lstStyle/>
          <a:p>
            <a:endParaRPr lang="en-GB" sz="2800" dirty="0">
              <a:latin typeface="Century Gothic" panose="020B0502020202020204" pitchFamily="34" charset="0"/>
            </a:endParaRPr>
          </a:p>
          <a:p>
            <a:endParaRPr lang="en-GB" sz="2800" dirty="0">
              <a:latin typeface="Century Gothic" panose="020B0502020202020204" pitchFamily="34" charset="0"/>
            </a:endParaRPr>
          </a:p>
        </p:txBody>
      </p:sp>
      <p:sp>
        <p:nvSpPr>
          <p:cNvPr id="14" name="Rectangle: Rounded Corners 13">
            <a:extLst>
              <a:ext uri="{FF2B5EF4-FFF2-40B4-BE49-F238E27FC236}">
                <a16:creationId xmlns:a16="http://schemas.microsoft.com/office/drawing/2014/main" id="{1D719FDD-F8A8-4378-9992-608E5EF6C238}"/>
              </a:ext>
            </a:extLst>
          </p:cNvPr>
          <p:cNvSpPr/>
          <p:nvPr/>
        </p:nvSpPr>
        <p:spPr>
          <a:xfrm>
            <a:off x="993167" y="2200825"/>
            <a:ext cx="10087307" cy="409938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The origins of hot cross buns may go back as far as the 12th century. According to the story, an Anglican monk baked the buns and marked them with a cross in honour of Good Friday.</a:t>
            </a:r>
          </a:p>
          <a:p>
            <a:endParaRPr lang="en-GB" dirty="0">
              <a:latin typeface="Century Gothic" panose="020B0502020202020204" pitchFamily="34" charset="0"/>
            </a:endParaRPr>
          </a:p>
          <a:p>
            <a:r>
              <a:rPr lang="en-GB" dirty="0">
                <a:latin typeface="Century Gothic" panose="020B0502020202020204" pitchFamily="34" charset="0"/>
              </a:rPr>
              <a:t>Towards the end of the 16th century, Queen Elizabeth I passed a law limiting the sale of sweet buns to funerals, Christmas, and the Friday before Easter. At that time the English were deeply superstitious and believed the buns carried medicinal or magical properties. Some even believed that buns baked on Good Friday would never go stale.</a:t>
            </a:r>
          </a:p>
          <a:p>
            <a:endParaRPr lang="en-GB" dirty="0">
              <a:latin typeface="Century Gothic" panose="020B0502020202020204" pitchFamily="34" charset="0"/>
            </a:endParaRPr>
          </a:p>
          <a:p>
            <a:r>
              <a:rPr lang="en-GB" dirty="0">
                <a:latin typeface="Century Gothic" panose="020B0502020202020204" pitchFamily="34" charset="0"/>
              </a:rPr>
              <a:t>As a way to get around the law, more and more people began baking these sweet buns at home. Not only did they grow in popularity, but the law became too difficult to enforce and was eventually scrapped.</a:t>
            </a:r>
          </a:p>
          <a:p>
            <a:endParaRPr lang="en-GB" dirty="0"/>
          </a:p>
          <a:p>
            <a:endParaRPr lang="en-GB" dirty="0"/>
          </a:p>
        </p:txBody>
      </p:sp>
      <p:pic>
        <p:nvPicPr>
          <p:cNvPr id="7" name="Picture 6">
            <a:extLst>
              <a:ext uri="{FF2B5EF4-FFF2-40B4-BE49-F238E27FC236}">
                <a16:creationId xmlns:a16="http://schemas.microsoft.com/office/drawing/2014/main" id="{F7D2965D-6608-4648-AF95-08A856B4D24B}"/>
              </a:ext>
            </a:extLst>
          </p:cNvPr>
          <p:cNvPicPr>
            <a:picLocks noChangeAspect="1"/>
          </p:cNvPicPr>
          <p:nvPr/>
        </p:nvPicPr>
        <p:blipFill>
          <a:blip r:embed="rId3"/>
          <a:stretch>
            <a:fillRect/>
          </a:stretch>
        </p:blipFill>
        <p:spPr>
          <a:xfrm>
            <a:off x="9698390" y="696800"/>
            <a:ext cx="1435965" cy="1085041"/>
          </a:xfrm>
          <a:prstGeom prst="rect">
            <a:avLst/>
          </a:prstGeom>
        </p:spPr>
      </p:pic>
    </p:spTree>
    <p:extLst>
      <p:ext uri="{BB962C8B-B14F-4D97-AF65-F5344CB8AC3E}">
        <p14:creationId xmlns:p14="http://schemas.microsoft.com/office/powerpoint/2010/main" val="168818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 – going deeper</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411488" y="5953854"/>
            <a:ext cx="628742" cy="812920"/>
          </a:xfrm>
          <a:prstGeom prst="rect">
            <a:avLst/>
          </a:prstGeom>
        </p:spPr>
      </p:pic>
      <p:sp>
        <p:nvSpPr>
          <p:cNvPr id="4" name="TextBox 3">
            <a:extLst>
              <a:ext uri="{FF2B5EF4-FFF2-40B4-BE49-F238E27FC236}">
                <a16:creationId xmlns:a16="http://schemas.microsoft.com/office/drawing/2014/main" id="{88463D12-A778-468C-A22B-7A1FC1F427EC}"/>
              </a:ext>
            </a:extLst>
          </p:cNvPr>
          <p:cNvSpPr txBox="1"/>
          <p:nvPr/>
        </p:nvSpPr>
        <p:spPr>
          <a:xfrm>
            <a:off x="1325366" y="2308278"/>
            <a:ext cx="9257016" cy="1384995"/>
          </a:xfrm>
          <a:prstGeom prst="rect">
            <a:avLst/>
          </a:prstGeom>
          <a:noFill/>
        </p:spPr>
        <p:txBody>
          <a:bodyPr wrap="square" rtlCol="0">
            <a:spAutoFit/>
          </a:bodyPr>
          <a:lstStyle/>
          <a:p>
            <a:r>
              <a:rPr lang="en-GB" sz="2800" dirty="0">
                <a:latin typeface="Century Gothic" panose="020B0502020202020204" pitchFamily="34" charset="0"/>
              </a:rPr>
              <a:t>Listen to the song:</a:t>
            </a:r>
          </a:p>
          <a:p>
            <a:endParaRPr lang="en-GB" sz="2800" dirty="0">
              <a:latin typeface="Century Gothic" panose="020B0502020202020204" pitchFamily="34" charset="0"/>
            </a:endParaRPr>
          </a:p>
          <a:p>
            <a:endParaRPr lang="en-GB" sz="2800" dirty="0">
              <a:latin typeface="Century Gothic" panose="020B0502020202020204" pitchFamily="34" charset="0"/>
            </a:endParaRPr>
          </a:p>
        </p:txBody>
      </p:sp>
      <p:sp>
        <p:nvSpPr>
          <p:cNvPr id="7" name="Thought Bubble: Cloud 6">
            <a:extLst>
              <a:ext uri="{FF2B5EF4-FFF2-40B4-BE49-F238E27FC236}">
                <a16:creationId xmlns:a16="http://schemas.microsoft.com/office/drawing/2014/main" id="{BAF458F7-EDA5-47A7-923B-121C8BD8923D}"/>
              </a:ext>
            </a:extLst>
          </p:cNvPr>
          <p:cNvSpPr/>
          <p:nvPr/>
        </p:nvSpPr>
        <p:spPr>
          <a:xfrm>
            <a:off x="4922403" y="2178070"/>
            <a:ext cx="3113392" cy="2774022"/>
          </a:xfrm>
          <a:prstGeom prst="cloudCallout">
            <a:avLst>
              <a:gd name="adj1" fmla="val -66420"/>
              <a:gd name="adj2" fmla="val 61259"/>
            </a:avLst>
          </a:prstGeom>
          <a:ln>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b="1" dirty="0">
                <a:latin typeface="Century Gothic" panose="020B0502020202020204" pitchFamily="34" charset="0"/>
              </a:rPr>
              <a:t>What does this song say about Jesus and his death on the cross?</a:t>
            </a:r>
          </a:p>
        </p:txBody>
      </p:sp>
      <p:sp>
        <p:nvSpPr>
          <p:cNvPr id="8" name="Thought Bubble: Cloud 7">
            <a:extLst>
              <a:ext uri="{FF2B5EF4-FFF2-40B4-BE49-F238E27FC236}">
                <a16:creationId xmlns:a16="http://schemas.microsoft.com/office/drawing/2014/main" id="{67A841AB-68B1-4F7C-9B88-93C56C45D340}"/>
              </a:ext>
            </a:extLst>
          </p:cNvPr>
          <p:cNvSpPr/>
          <p:nvPr/>
        </p:nvSpPr>
        <p:spPr>
          <a:xfrm>
            <a:off x="7775988" y="2138570"/>
            <a:ext cx="2811694" cy="2289788"/>
          </a:xfrm>
          <a:prstGeom prst="cloudCallout">
            <a:avLst>
              <a:gd name="adj1" fmla="val -60328"/>
              <a:gd name="adj2" fmla="val 84897"/>
            </a:avLst>
          </a:prstGeom>
          <a:ln>
            <a:solidFill>
              <a:schemeClr val="tx2"/>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b="1" dirty="0">
                <a:latin typeface="Century Gothic" panose="020B0502020202020204" pitchFamily="34" charset="0"/>
              </a:rPr>
              <a:t>Which phrase or words speak to you most?</a:t>
            </a:r>
            <a:endParaRPr lang="en-GB" sz="2000" b="1" dirty="0">
              <a:ln w="22225">
                <a:solidFill>
                  <a:schemeClr val="accent2"/>
                </a:solidFill>
                <a:prstDash val="solid"/>
              </a:ln>
              <a:solidFill>
                <a:schemeClr val="accent2">
                  <a:lumMod val="40000"/>
                  <a:lumOff val="60000"/>
                </a:schemeClr>
              </a:solidFill>
            </a:endParaRPr>
          </a:p>
        </p:txBody>
      </p:sp>
      <p:sp>
        <p:nvSpPr>
          <p:cNvPr id="9" name="TextBox 8">
            <a:extLst>
              <a:ext uri="{FF2B5EF4-FFF2-40B4-BE49-F238E27FC236}">
                <a16:creationId xmlns:a16="http://schemas.microsoft.com/office/drawing/2014/main" id="{FC0672AE-0CCB-4CEC-9995-F353F91556B9}"/>
              </a:ext>
            </a:extLst>
          </p:cNvPr>
          <p:cNvSpPr txBox="1"/>
          <p:nvPr/>
        </p:nvSpPr>
        <p:spPr>
          <a:xfrm>
            <a:off x="1064766" y="3312438"/>
            <a:ext cx="3554859" cy="2308324"/>
          </a:xfrm>
          <a:prstGeom prst="rect">
            <a:avLst/>
          </a:prstGeom>
          <a:noFill/>
        </p:spPr>
        <p:txBody>
          <a:bodyPr wrap="square" rtlCol="0">
            <a:spAutoFit/>
          </a:bodyPr>
          <a:lstStyle/>
          <a:p>
            <a:r>
              <a:rPr lang="en-GB" sz="2400" b="1" dirty="0">
                <a:hlinkClick r:id="rId3">
                  <a:extLst>
                    <a:ext uri="{A12FA001-AC4F-418D-AE19-62706E023703}">
                      <ahyp:hlinkClr xmlns:ahyp="http://schemas.microsoft.com/office/drawing/2018/hyperlinkcolor" val="tx"/>
                    </a:ext>
                  </a:extLst>
                </a:hlinkClick>
              </a:rPr>
              <a:t>https://www.youtube.com/watch?v=YlOJ5o8W4Lw</a:t>
            </a:r>
            <a:r>
              <a:rPr lang="en-GB" sz="2400" b="1" dirty="0"/>
              <a:t> </a:t>
            </a:r>
          </a:p>
          <a:p>
            <a:endParaRPr lang="en-GB" sz="2400" dirty="0"/>
          </a:p>
          <a:p>
            <a:r>
              <a:rPr lang="en-GB" sz="2400" dirty="0"/>
              <a:t>Man of Sorrows | Hillsong (Lyrics</a:t>
            </a:r>
            <a:r>
              <a:rPr lang="en-GB" dirty="0"/>
              <a:t>) </a:t>
            </a:r>
          </a:p>
        </p:txBody>
      </p:sp>
      <p:sp>
        <p:nvSpPr>
          <p:cNvPr id="10" name="Thought Bubble: Cloud 9">
            <a:extLst>
              <a:ext uri="{FF2B5EF4-FFF2-40B4-BE49-F238E27FC236}">
                <a16:creationId xmlns:a16="http://schemas.microsoft.com/office/drawing/2014/main" id="{74F34D66-DFB1-42A4-8A30-E719358E21C0}"/>
              </a:ext>
            </a:extLst>
          </p:cNvPr>
          <p:cNvSpPr/>
          <p:nvPr/>
        </p:nvSpPr>
        <p:spPr>
          <a:xfrm>
            <a:off x="8664537" y="3862981"/>
            <a:ext cx="2746951" cy="2178223"/>
          </a:xfrm>
          <a:prstGeom prst="cloudCallout">
            <a:avLst>
              <a:gd name="adj1" fmla="val -55393"/>
              <a:gd name="adj2" fmla="val 61442"/>
            </a:avLst>
          </a:prstGeom>
          <a:ln>
            <a:solidFill>
              <a:schemeClr val="tx2"/>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a:latin typeface="Century Gothic" panose="020B0502020202020204" pitchFamily="34" charset="0"/>
              </a:rPr>
              <a:t>What questions do you have after listening?</a:t>
            </a:r>
          </a:p>
        </p:txBody>
      </p:sp>
      <p:sp>
        <p:nvSpPr>
          <p:cNvPr id="11" name="Thought Bubble: Cloud 10">
            <a:extLst>
              <a:ext uri="{FF2B5EF4-FFF2-40B4-BE49-F238E27FC236}">
                <a16:creationId xmlns:a16="http://schemas.microsoft.com/office/drawing/2014/main" id="{9DFCC879-B258-4ECD-AFF2-68655CBDAE34}"/>
              </a:ext>
            </a:extLst>
          </p:cNvPr>
          <p:cNvSpPr/>
          <p:nvPr/>
        </p:nvSpPr>
        <p:spPr>
          <a:xfrm>
            <a:off x="5311740" y="4558566"/>
            <a:ext cx="3482939" cy="1935169"/>
          </a:xfrm>
          <a:prstGeom prst="cloudCallout">
            <a:avLst>
              <a:gd name="adj1" fmla="val -63775"/>
              <a:gd name="adj2" fmla="val 55357"/>
            </a:avLst>
          </a:prstGeom>
          <a:ln>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b="1" dirty="0">
                <a:solidFill>
                  <a:schemeClr val="tx1"/>
                </a:solidFill>
                <a:latin typeface="Century Gothic" panose="020B0502020202020204" pitchFamily="34" charset="0"/>
              </a:rPr>
              <a:t>What might this song teach you about a Christian view of Good Friday?</a:t>
            </a:r>
          </a:p>
        </p:txBody>
      </p:sp>
    </p:spTree>
    <p:extLst>
      <p:ext uri="{BB962C8B-B14F-4D97-AF65-F5344CB8AC3E}">
        <p14:creationId xmlns:p14="http://schemas.microsoft.com/office/powerpoint/2010/main" val="874167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first or through the prayer space or use the prayer below:</a:t>
            </a:r>
          </a:p>
          <a:p>
            <a:endParaRPr lang="en-GB" sz="2200" dirty="0">
              <a:latin typeface="Century Gothic" panose="020B0502020202020204" pitchFamily="34" charset="0"/>
              <a:cs typeface="Segoe UI" panose="020B0502040204020203" pitchFamily="34" charset="0"/>
            </a:endParaRPr>
          </a:p>
          <a:p>
            <a:r>
              <a:rPr lang="en-GB" sz="2200" dirty="0">
                <a:latin typeface="Century Gothic" panose="020B0502020202020204" pitchFamily="34" charset="0"/>
                <a:cs typeface="Segoe UI" panose="020B0502040204020203" pitchFamily="34" charset="0"/>
              </a:rPr>
              <a:t>Dear God, </a:t>
            </a:r>
          </a:p>
          <a:p>
            <a:r>
              <a:rPr lang="en-GB" sz="2200" dirty="0">
                <a:latin typeface="Century Gothic" panose="020B0502020202020204" pitchFamily="34" charset="0"/>
                <a:cs typeface="Segoe UI" panose="020B0502040204020203" pitchFamily="34" charset="0"/>
              </a:rPr>
              <a:t>Today we pause to remember your sacrificial love. That shone light into the darkness. That bore life from such emptiness. That revealed hope out of devastation. That spoke truth through incrimination. That released freedom in spite of imprisonment. And brought us forgiveness instead of punishment. </a:t>
            </a:r>
          </a:p>
          <a:p>
            <a:r>
              <a:rPr lang="en-GB" sz="2200" dirty="0">
                <a:latin typeface="Century Gothic" panose="020B0502020202020204" pitchFamily="34" charset="0"/>
                <a:cs typeface="Segoe UI" panose="020B0502040204020203" pitchFamily="34" charset="0"/>
              </a:rPr>
              <a:t>Thank you that we can now walk in the light of your life, Hope, truth, freedom and forgiveness, This day and everyday. </a:t>
            </a:r>
            <a:r>
              <a:rPr lang="en-GB" sz="2200" b="1" dirty="0">
                <a:latin typeface="Century Gothic" panose="020B0502020202020204" pitchFamily="34" charset="0"/>
                <a:cs typeface="Segoe UI" panose="020B0502040204020203" pitchFamily="34" charset="0"/>
              </a:rPr>
              <a:t>Amen.</a:t>
            </a:r>
          </a:p>
          <a:p>
            <a:endParaRPr lang="en-GB" sz="2200" b="1" dirty="0">
              <a:latin typeface="Century Gothic" panose="020B0502020202020204"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500664" y="6081935"/>
            <a:ext cx="600237" cy="776065"/>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3" name="Rectangle 22">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601255" y="702156"/>
            <a:ext cx="3409783" cy="1013800"/>
          </a:xfrm>
        </p:spPr>
        <p:txBody>
          <a:bodyPr vert="horz" lIns="91440" tIns="45720" rIns="91440" bIns="45720" rtlCol="0" anchor="b">
            <a:normAutofit/>
          </a:bodyPr>
          <a:lstStyle/>
          <a:p>
            <a:pPr>
              <a:lnSpc>
                <a:spcPct val="90000"/>
              </a:lnSpc>
            </a:pPr>
            <a:r>
              <a:rPr lang="en-US" sz="240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601255" y="1964168"/>
            <a:ext cx="3409782" cy="4036582"/>
          </a:xfrm>
          <a:prstGeom prst="rect">
            <a:avLst/>
          </a:prstGeom>
        </p:spPr>
        <p:txBody>
          <a:bodyPr vert="horz" lIns="91440" tIns="45720" rIns="91440" bIns="45720" rtlCol="0" anchor="ctr">
            <a:normAutofit fontScale="85000" lnSpcReduction="20000"/>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hlinkClick r:id="rId2">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2200" dirty="0">
                <a:solidFill>
                  <a:schemeClr val="bg1"/>
                </a:solidFill>
                <a:latin typeface="Century Gothic" panose="020B0502020202020204" pitchFamily="34" charset="0"/>
              </a:rPr>
              <a:t>Remind pupils of the theme for the week and of the Bible story- Jesus the sacrificial King.</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200" dirty="0">
              <a:solidFill>
                <a:schemeClr val="bg1"/>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2200" dirty="0">
                <a:solidFill>
                  <a:schemeClr val="bg1"/>
                </a:solidFill>
                <a:latin typeface="Century Gothic" panose="020B0502020202020204" pitchFamily="34" charset="0"/>
              </a:rPr>
              <a:t>You may want to watch the Crucifixion clip:</a:t>
            </a:r>
          </a:p>
          <a:p>
            <a:pPr>
              <a:lnSpc>
                <a:spcPct val="90000"/>
              </a:lnSpc>
              <a:spcBef>
                <a:spcPct val="20000"/>
              </a:spcBef>
              <a:spcAft>
                <a:spcPts val="600"/>
              </a:spcAft>
              <a:buClr>
                <a:schemeClr val="accent2"/>
              </a:buClr>
              <a:buSzPct val="92000"/>
            </a:pPr>
            <a:endParaRPr lang="en-US" sz="2200" dirty="0">
              <a:solidFill>
                <a:schemeClr val="bg1"/>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2200" b="1" dirty="0">
                <a:solidFill>
                  <a:schemeClr val="bg1"/>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https://request.org.uk/restart/2017/03/14/holy-week-and-easter/</a:t>
            </a:r>
            <a:r>
              <a:rPr lang="en-US" sz="2200" b="1" dirty="0">
                <a:solidFill>
                  <a:schemeClr val="bg1"/>
                </a:solidFill>
                <a:latin typeface="Century Gothic" panose="020B0502020202020204" pitchFamily="34" charset="0"/>
              </a:rPr>
              <a:t> </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p:txBody>
      </p:sp>
      <p:pic>
        <p:nvPicPr>
          <p:cNvPr id="9" name="Picture 8" descr="A picture containing diagram&#10;&#10;Description automatically generated">
            <a:extLst>
              <a:ext uri="{FF2B5EF4-FFF2-40B4-BE49-F238E27FC236}">
                <a16:creationId xmlns:a16="http://schemas.microsoft.com/office/drawing/2014/main" id="{EC75EC38-C327-4AE3-83BF-E5D859018DC4}"/>
              </a:ext>
            </a:extLst>
          </p:cNvPr>
          <p:cNvPicPr>
            <a:picLocks noChangeAspect="1"/>
          </p:cNvPicPr>
          <p:nvPr/>
        </p:nvPicPr>
        <p:blipFill>
          <a:blip r:embed="rId4"/>
          <a:stretch>
            <a:fillRect/>
          </a:stretch>
        </p:blipFill>
        <p:spPr>
          <a:xfrm>
            <a:off x="4791522" y="1644702"/>
            <a:ext cx="6489819" cy="3589225"/>
          </a:xfrm>
          <a:prstGeom prst="rect">
            <a:avLst/>
          </a:prstGeom>
        </p:spPr>
      </p:pic>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5"/>
          <a:stretch>
            <a:fillRect/>
          </a:stretch>
        </p:blipFill>
        <p:spPr>
          <a:xfrm>
            <a:off x="11386636" y="5708569"/>
            <a:ext cx="801150" cy="1013800"/>
          </a:xfrm>
          <a:prstGeom prst="rect">
            <a:avLst/>
          </a:prstGeom>
        </p:spPr>
      </p:pic>
      <p:sp>
        <p:nvSpPr>
          <p:cNvPr id="11" name="TextBox 10">
            <a:extLst>
              <a:ext uri="{FF2B5EF4-FFF2-40B4-BE49-F238E27FC236}">
                <a16:creationId xmlns:a16="http://schemas.microsoft.com/office/drawing/2014/main" id="{081D1FA1-8DB7-4C86-A8AF-526A5A6710C8}"/>
              </a:ext>
            </a:extLst>
          </p:cNvPr>
          <p:cNvSpPr txBox="1"/>
          <p:nvPr/>
        </p:nvSpPr>
        <p:spPr>
          <a:xfrm>
            <a:off x="6277510" y="5589142"/>
            <a:ext cx="4849402" cy="369332"/>
          </a:xfrm>
          <a:prstGeom prst="rect">
            <a:avLst/>
          </a:prstGeom>
          <a:noFill/>
        </p:spPr>
        <p:txBody>
          <a:bodyPr wrap="square" rtlCol="0">
            <a:spAutoFit/>
          </a:bodyPr>
          <a:lstStyle/>
          <a:p>
            <a:r>
              <a:rPr lang="en-GB"/>
              <a:t>The LOVE logo was designed by Frank McGregor</a:t>
            </a:r>
            <a:endParaRPr lang="en-GB" dirty="0"/>
          </a:p>
        </p:txBody>
      </p:sp>
    </p:spTree>
    <p:extLst>
      <p:ext uri="{BB962C8B-B14F-4D97-AF65-F5344CB8AC3E}">
        <p14:creationId xmlns:p14="http://schemas.microsoft.com/office/powerpoint/2010/main" val="2587073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3" name="Rectangle 22">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601255" y="702156"/>
            <a:ext cx="3409783" cy="1013800"/>
          </a:xfrm>
        </p:spPr>
        <p:txBody>
          <a:bodyPr vert="horz" lIns="91440" tIns="45720" rIns="91440" bIns="45720" rtlCol="0" anchor="b">
            <a:normAutofit/>
          </a:bodyPr>
          <a:lstStyle/>
          <a:p>
            <a:pPr>
              <a:lnSpc>
                <a:spcPct val="90000"/>
              </a:lnSpc>
            </a:pPr>
            <a:r>
              <a:rPr lang="en-US" sz="240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601255" y="1803705"/>
            <a:ext cx="3409782" cy="4918664"/>
          </a:xfrm>
          <a:prstGeom prst="rect">
            <a:avLst/>
          </a:prstGeom>
        </p:spPr>
        <p:txBody>
          <a:bodyPr vert="horz" lIns="91440" tIns="45720" rIns="91440" bIns="45720" rtlCol="0" anchor="ctr">
            <a:normAutofit fontScale="70000" lnSpcReduction="20000"/>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hlinkClick r:id="rId2">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2600" b="1" dirty="0">
                <a:solidFill>
                  <a:schemeClr val="bg1"/>
                </a:solidFill>
                <a:latin typeface="Century Gothic" panose="020B0502020202020204" pitchFamily="34" charset="0"/>
              </a:rPr>
              <a:t>What do you see when you look at this cross?</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600" b="1" dirty="0">
              <a:solidFill>
                <a:schemeClr val="bg1"/>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2600" b="1" dirty="0">
                <a:solidFill>
                  <a:schemeClr val="bg1"/>
                </a:solidFill>
                <a:latin typeface="Century Gothic" panose="020B0502020202020204" pitchFamily="34" charset="0"/>
              </a:rPr>
              <a:t>The Bible teachers, ‘For God so loved the world that he gave his one and only Son.’</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600" b="1" dirty="0">
              <a:solidFill>
                <a:schemeClr val="bg1"/>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2600" b="1" dirty="0">
                <a:solidFill>
                  <a:schemeClr val="bg1"/>
                </a:solidFill>
                <a:latin typeface="Century Gothic" panose="020B0502020202020204" pitchFamily="34" charset="0"/>
              </a:rPr>
              <a:t>Christians believe that the cross is a sign of God’s sacrificial love for each one of us.</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600" b="1" dirty="0">
              <a:solidFill>
                <a:schemeClr val="bg1"/>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r>
              <a:rPr lang="en-US" sz="2600" b="1" dirty="0">
                <a:solidFill>
                  <a:schemeClr val="bg1"/>
                </a:solidFill>
                <a:latin typeface="Century Gothic" panose="020B0502020202020204" pitchFamily="34" charset="0"/>
              </a:rPr>
              <a:t>What do you think about that?</a:t>
            </a: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000" b="1" dirty="0">
              <a:solidFill>
                <a:schemeClr val="bg1"/>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1700" b="1" dirty="0">
              <a:solidFill>
                <a:schemeClr val="bg1"/>
              </a:solidFill>
            </a:endParaRPr>
          </a:p>
        </p:txBody>
      </p:sp>
      <p:pic>
        <p:nvPicPr>
          <p:cNvPr id="9" name="Picture 8" descr="A picture containing diagram&#10;&#10;Description automatically generated">
            <a:extLst>
              <a:ext uri="{FF2B5EF4-FFF2-40B4-BE49-F238E27FC236}">
                <a16:creationId xmlns:a16="http://schemas.microsoft.com/office/drawing/2014/main" id="{EC75EC38-C327-4AE3-83BF-E5D859018DC4}"/>
              </a:ext>
            </a:extLst>
          </p:cNvPr>
          <p:cNvPicPr>
            <a:picLocks noChangeAspect="1"/>
          </p:cNvPicPr>
          <p:nvPr/>
        </p:nvPicPr>
        <p:blipFill>
          <a:blip r:embed="rId3"/>
          <a:stretch>
            <a:fillRect/>
          </a:stretch>
        </p:blipFill>
        <p:spPr>
          <a:xfrm>
            <a:off x="4791522" y="1644702"/>
            <a:ext cx="6489819" cy="3589225"/>
          </a:xfrm>
          <a:prstGeom prst="rect">
            <a:avLst/>
          </a:prstGeom>
        </p:spPr>
      </p:pic>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4"/>
          <a:stretch>
            <a:fillRect/>
          </a:stretch>
        </p:blipFill>
        <p:spPr>
          <a:xfrm>
            <a:off x="11386636" y="5708569"/>
            <a:ext cx="801150" cy="1013800"/>
          </a:xfrm>
          <a:prstGeom prst="rect">
            <a:avLst/>
          </a:prstGeom>
        </p:spPr>
      </p:pic>
      <p:sp>
        <p:nvSpPr>
          <p:cNvPr id="11" name="TextBox 10">
            <a:extLst>
              <a:ext uri="{FF2B5EF4-FFF2-40B4-BE49-F238E27FC236}">
                <a16:creationId xmlns:a16="http://schemas.microsoft.com/office/drawing/2014/main" id="{081D1FA1-8DB7-4C86-A8AF-526A5A6710C8}"/>
              </a:ext>
            </a:extLst>
          </p:cNvPr>
          <p:cNvSpPr txBox="1"/>
          <p:nvPr/>
        </p:nvSpPr>
        <p:spPr>
          <a:xfrm>
            <a:off x="6277510" y="5589142"/>
            <a:ext cx="4849402" cy="369332"/>
          </a:xfrm>
          <a:prstGeom prst="rect">
            <a:avLst/>
          </a:prstGeom>
          <a:noFill/>
        </p:spPr>
        <p:txBody>
          <a:bodyPr wrap="square" rtlCol="0">
            <a:spAutoFit/>
          </a:bodyPr>
          <a:lstStyle/>
          <a:p>
            <a:r>
              <a:rPr lang="en-GB"/>
              <a:t>The LOVE logo was designed by Frank McGregor</a:t>
            </a:r>
            <a:endParaRPr lang="en-GB" dirty="0"/>
          </a:p>
        </p:txBody>
      </p:sp>
    </p:spTree>
    <p:extLst>
      <p:ext uri="{BB962C8B-B14F-4D97-AF65-F5344CB8AC3E}">
        <p14:creationId xmlns:p14="http://schemas.microsoft.com/office/powerpoint/2010/main" val="3881212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Century Gothic" panose="020B050202020202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6762" y="2195720"/>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dirty="0">
                <a:latin typeface="Century Gothic" panose="020B0502020202020204" pitchFamily="34" charset="0"/>
              </a:rPr>
              <a:t>			</a:t>
            </a:r>
            <a:r>
              <a:rPr lang="en-GB" sz="2800" dirty="0">
                <a:latin typeface="Century Gothic" panose="020B0502020202020204" pitchFamily="34" charset="0"/>
              </a:rPr>
              <a:t>			</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11425238" y="5835721"/>
            <a:ext cx="686798" cy="886297"/>
          </a:xfrm>
          <a:prstGeom prst="rect">
            <a:avLst/>
          </a:prstGeom>
        </p:spPr>
      </p:pic>
      <p:sp>
        <p:nvSpPr>
          <p:cNvPr id="7" name="Thought Bubble: Cloud 6">
            <a:extLst>
              <a:ext uri="{FF2B5EF4-FFF2-40B4-BE49-F238E27FC236}">
                <a16:creationId xmlns:a16="http://schemas.microsoft.com/office/drawing/2014/main" id="{388E326F-7BC1-4CDE-BBE0-BFA94EE2D643}"/>
              </a:ext>
            </a:extLst>
          </p:cNvPr>
          <p:cNvSpPr/>
          <p:nvPr/>
        </p:nvSpPr>
        <p:spPr>
          <a:xfrm>
            <a:off x="380685" y="1896682"/>
            <a:ext cx="2454982" cy="1945851"/>
          </a:xfrm>
          <a:prstGeom prst="cloudCallout">
            <a:avLst>
              <a:gd name="adj1" fmla="val 70119"/>
              <a:gd name="adj2" fmla="val 48390"/>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dirty="0"/>
              <a:t>How are these people showing sacrificial love.</a:t>
            </a:r>
          </a:p>
        </p:txBody>
      </p:sp>
      <p:pic>
        <p:nvPicPr>
          <p:cNvPr id="10" name="Picture 9" descr="A picture containing person, indoor, hospital room, room&#10;&#10;Description automatically generated">
            <a:extLst>
              <a:ext uri="{FF2B5EF4-FFF2-40B4-BE49-F238E27FC236}">
                <a16:creationId xmlns:a16="http://schemas.microsoft.com/office/drawing/2014/main" id="{DA75323B-FF51-46B6-8CF1-7F8BD80BD6BC}"/>
              </a:ext>
            </a:extLst>
          </p:cNvPr>
          <p:cNvPicPr>
            <a:picLocks noChangeAspect="1"/>
          </p:cNvPicPr>
          <p:nvPr/>
        </p:nvPicPr>
        <p:blipFill>
          <a:blip r:embed="rId4"/>
          <a:stretch>
            <a:fillRect/>
          </a:stretch>
        </p:blipFill>
        <p:spPr>
          <a:xfrm>
            <a:off x="7710830" y="2410446"/>
            <a:ext cx="3264299" cy="19458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descr="A person holding a baby&#10;&#10;Description automatically generated with medium confidence">
            <a:extLst>
              <a:ext uri="{FF2B5EF4-FFF2-40B4-BE49-F238E27FC236}">
                <a16:creationId xmlns:a16="http://schemas.microsoft.com/office/drawing/2014/main" id="{180DA25D-9A74-48AD-9AAC-6872C793CD72}"/>
              </a:ext>
            </a:extLst>
          </p:cNvPr>
          <p:cNvPicPr>
            <a:picLocks noChangeAspect="1"/>
          </p:cNvPicPr>
          <p:nvPr/>
        </p:nvPicPr>
        <p:blipFill>
          <a:blip r:embed="rId5"/>
          <a:stretch>
            <a:fillRect/>
          </a:stretch>
        </p:blipFill>
        <p:spPr>
          <a:xfrm>
            <a:off x="1216871" y="3913822"/>
            <a:ext cx="2761507" cy="24609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Picture 13" descr="A picture containing person, outdoor, helmet&#10;&#10;Description automatically generated">
            <a:extLst>
              <a:ext uri="{FF2B5EF4-FFF2-40B4-BE49-F238E27FC236}">
                <a16:creationId xmlns:a16="http://schemas.microsoft.com/office/drawing/2014/main" id="{F77B4684-AFCE-4AD4-A39F-449C3C11CDD9}"/>
              </a:ext>
            </a:extLst>
          </p:cNvPr>
          <p:cNvPicPr>
            <a:picLocks noChangeAspect="1"/>
          </p:cNvPicPr>
          <p:nvPr/>
        </p:nvPicPr>
        <p:blipFill>
          <a:blip r:embed="rId6"/>
          <a:stretch>
            <a:fillRect/>
          </a:stretch>
        </p:blipFill>
        <p:spPr>
          <a:xfrm>
            <a:off x="4167744" y="2195720"/>
            <a:ext cx="2827902" cy="223135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8" name="Picture 17" descr="A person standing in front of a crowd of people&#10;&#10;Description automatically generated with low confidence">
            <a:extLst>
              <a:ext uri="{FF2B5EF4-FFF2-40B4-BE49-F238E27FC236}">
                <a16:creationId xmlns:a16="http://schemas.microsoft.com/office/drawing/2014/main" id="{BDE11E24-DDEC-4759-8072-31A950D69184}"/>
              </a:ext>
            </a:extLst>
          </p:cNvPr>
          <p:cNvPicPr>
            <a:picLocks noChangeAspect="1"/>
          </p:cNvPicPr>
          <p:nvPr/>
        </p:nvPicPr>
        <p:blipFill>
          <a:blip r:embed="rId7"/>
          <a:stretch>
            <a:fillRect/>
          </a:stretch>
        </p:blipFill>
        <p:spPr>
          <a:xfrm>
            <a:off x="7996351" y="4479545"/>
            <a:ext cx="3232871" cy="19458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Picture 19" descr="A person and person looking at a book&#10;&#10;Description automatically generated with medium confidence">
            <a:extLst>
              <a:ext uri="{FF2B5EF4-FFF2-40B4-BE49-F238E27FC236}">
                <a16:creationId xmlns:a16="http://schemas.microsoft.com/office/drawing/2014/main" id="{90E23C5E-FBF7-4477-A4E1-7609DE7FBD31}"/>
              </a:ext>
            </a:extLst>
          </p:cNvPr>
          <p:cNvPicPr>
            <a:picLocks noChangeAspect="1"/>
          </p:cNvPicPr>
          <p:nvPr/>
        </p:nvPicPr>
        <p:blipFill>
          <a:blip r:embed="rId8"/>
          <a:stretch>
            <a:fillRect/>
          </a:stretch>
        </p:blipFill>
        <p:spPr>
          <a:xfrm>
            <a:off x="4167744" y="4602794"/>
            <a:ext cx="3450930" cy="19458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658433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Century Gothic" panose="020B050202020202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6762" y="2195720"/>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dirty="0">
                <a:latin typeface="Century Gothic" panose="020B0502020202020204" pitchFamily="34" charset="0"/>
              </a:rPr>
              <a:t>			</a:t>
            </a:r>
            <a:r>
              <a:rPr lang="en-GB" sz="2800" dirty="0">
                <a:latin typeface="Century Gothic" panose="020B0502020202020204" pitchFamily="34" charset="0"/>
              </a:rPr>
              <a:t>			</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11425238" y="5835721"/>
            <a:ext cx="686798" cy="886297"/>
          </a:xfrm>
          <a:prstGeom prst="rect">
            <a:avLst/>
          </a:prstGeom>
        </p:spPr>
      </p:pic>
      <p:sp>
        <p:nvSpPr>
          <p:cNvPr id="4" name="Speech Bubble: Rectangle with Corners Rounded 3">
            <a:extLst>
              <a:ext uri="{FF2B5EF4-FFF2-40B4-BE49-F238E27FC236}">
                <a16:creationId xmlns:a16="http://schemas.microsoft.com/office/drawing/2014/main" id="{BACC2972-AF52-47A6-8E29-CCB292B21A38}"/>
              </a:ext>
            </a:extLst>
          </p:cNvPr>
          <p:cNvSpPr/>
          <p:nvPr/>
        </p:nvSpPr>
        <p:spPr>
          <a:xfrm>
            <a:off x="7129668" y="2619496"/>
            <a:ext cx="3996647" cy="2938409"/>
          </a:xfrm>
          <a:prstGeom prst="wedgeRoundRect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000" dirty="0">
                <a:latin typeface="Century Gothic" panose="020B0502020202020204" pitchFamily="34" charset="0"/>
              </a:rPr>
              <a:t>Whether we are Christians or not it is important to show love and respect to others.</a:t>
            </a:r>
          </a:p>
          <a:p>
            <a:pPr algn="ctr"/>
            <a:r>
              <a:rPr lang="en-GB" sz="2000" dirty="0">
                <a:latin typeface="Century Gothic" panose="020B0502020202020204" pitchFamily="34" charset="0"/>
              </a:rPr>
              <a:t>How can we do that today?</a:t>
            </a:r>
          </a:p>
          <a:p>
            <a:pPr algn="ctr"/>
            <a:r>
              <a:rPr lang="en-GB" sz="2000" dirty="0">
                <a:latin typeface="Century Gothic" panose="020B0502020202020204" pitchFamily="34" charset="0"/>
              </a:rPr>
              <a:t>Is there anything we can learn from the Easter story about showing love to others?</a:t>
            </a:r>
          </a:p>
        </p:txBody>
      </p:sp>
      <p:sp>
        <p:nvSpPr>
          <p:cNvPr id="5" name="Heart 4">
            <a:extLst>
              <a:ext uri="{FF2B5EF4-FFF2-40B4-BE49-F238E27FC236}">
                <a16:creationId xmlns:a16="http://schemas.microsoft.com/office/drawing/2014/main" id="{AF44EABE-DCB5-47C5-97A8-D4C10C25D682}"/>
              </a:ext>
            </a:extLst>
          </p:cNvPr>
          <p:cNvSpPr/>
          <p:nvPr/>
        </p:nvSpPr>
        <p:spPr>
          <a:xfrm>
            <a:off x="1446729" y="2183284"/>
            <a:ext cx="4630220" cy="4352924"/>
          </a:xfrm>
          <a:prstGeom prst="heart">
            <a:avLst/>
          </a:prstGeom>
          <a:solidFill>
            <a:srgbClr val="FF0000"/>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dirty="0"/>
          </a:p>
          <a:p>
            <a:pPr algn="ctr"/>
            <a:endParaRPr lang="en-GB" dirty="0"/>
          </a:p>
        </p:txBody>
      </p:sp>
      <p:sp>
        <p:nvSpPr>
          <p:cNvPr id="9" name="TextBox 8">
            <a:extLst>
              <a:ext uri="{FF2B5EF4-FFF2-40B4-BE49-F238E27FC236}">
                <a16:creationId xmlns:a16="http://schemas.microsoft.com/office/drawing/2014/main" id="{8C7A6CB1-F0F3-407B-AF44-D7FC307D4B49}"/>
              </a:ext>
            </a:extLst>
          </p:cNvPr>
          <p:cNvSpPr txBox="1"/>
          <p:nvPr/>
        </p:nvSpPr>
        <p:spPr>
          <a:xfrm>
            <a:off x="1763515" y="3429000"/>
            <a:ext cx="3996647" cy="2308324"/>
          </a:xfrm>
          <a:prstGeom prst="rect">
            <a:avLst/>
          </a:prstGeom>
          <a:noFill/>
        </p:spPr>
        <p:txBody>
          <a:bodyPr wrap="square">
            <a:spAutoFit/>
          </a:bodyPr>
          <a:lstStyle/>
          <a:p>
            <a:pPr algn="ctr"/>
            <a:r>
              <a:rPr lang="en-GB" sz="3600" dirty="0"/>
              <a:t>The Bible also says:</a:t>
            </a:r>
          </a:p>
          <a:p>
            <a:pPr algn="ctr"/>
            <a:r>
              <a:rPr lang="en-GB" sz="3600" dirty="0"/>
              <a:t>‘We love because </a:t>
            </a:r>
          </a:p>
          <a:p>
            <a:pPr algn="ctr"/>
            <a:r>
              <a:rPr lang="en-GB" sz="3600" dirty="0"/>
              <a:t>God first loved </a:t>
            </a:r>
          </a:p>
          <a:p>
            <a:pPr algn="ctr"/>
            <a:r>
              <a:rPr lang="en-GB" sz="3600" dirty="0"/>
              <a:t>us.’</a:t>
            </a:r>
          </a:p>
        </p:txBody>
      </p:sp>
    </p:spTree>
    <p:extLst>
      <p:ext uri="{BB962C8B-B14F-4D97-AF65-F5344CB8AC3E}">
        <p14:creationId xmlns:p14="http://schemas.microsoft.com/office/powerpoint/2010/main" val="1171254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or through the prayer space. You could use the school’s prayer or the Lord’s Prayer:</a:t>
            </a:r>
          </a:p>
          <a:p>
            <a:endParaRPr lang="en-GB" sz="2000" dirty="0">
              <a:latin typeface="Century Gothic" panose="020B0502020202020204" pitchFamily="34" charset="0"/>
              <a:cs typeface="Segoe UI" panose="020B0502040204020203" pitchFamily="34" charset="0"/>
            </a:endParaRPr>
          </a:p>
          <a:p>
            <a:pPr algn="ctr"/>
            <a:r>
              <a:rPr lang="en-GB" sz="2000" dirty="0">
                <a:latin typeface="Century Gothic" panose="020B0502020202020204" pitchFamily="34" charset="0"/>
                <a:cs typeface="Segoe UI" panose="020B0502040204020203" pitchFamily="34" charset="0"/>
              </a:rPr>
              <a:t>	</a:t>
            </a: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a:p>
            <a:r>
              <a:rPr lang="en-GB" sz="2400" dirty="0">
                <a:latin typeface="Century Gothic" panose="020B0502020202020204" pitchFamily="34" charset="0"/>
                <a:cs typeface="Segoe UI" panose="020B0502040204020203" pitchFamily="34" charset="0"/>
              </a:rPr>
              <a:t>	</a:t>
            </a:r>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582710" y="6000108"/>
            <a:ext cx="585021" cy="75639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4133956"/>
            <a:ext cx="6798608" cy="2085869"/>
          </a:xfrm>
        </p:spPr>
        <p:txBody>
          <a:bodyPr vert="horz" lIns="91440" tIns="45720" rIns="91440" bIns="45720" rtlCol="0" anchor="b">
            <a:normAutofit fontScale="90000"/>
          </a:bodyPr>
          <a:lstStyle/>
          <a:p>
            <a:pPr>
              <a:lnSpc>
                <a:spcPct val="90000"/>
              </a:lnSpc>
            </a:pPr>
            <a:r>
              <a:rPr lang="en-US" sz="22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r>
              <a:rPr lang="en-US" sz="2200" cap="none" dirty="0">
                <a:solidFill>
                  <a:srgbClr val="FFFFFF"/>
                </a:solidFill>
                <a:latin typeface="Century Gothic" panose="020B0502020202020204" pitchFamily="34" charset="0"/>
                <a:cs typeface="Segoe UI" panose="020B0502040204020203" pitchFamily="34" charset="0"/>
              </a:rPr>
              <a:t>  </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rPr>
              <a:t>Alternatively, you could also use any of the </a:t>
            </a:r>
            <a:r>
              <a:rPr lang="en-US" sz="2200" cap="none" dirty="0" err="1">
                <a:solidFill>
                  <a:srgbClr val="FFFFFF"/>
                </a:solidFill>
                <a:latin typeface="Century Gothic" panose="020B0502020202020204" pitchFamily="34" charset="0"/>
                <a:cs typeface="Segoe UI" panose="020B0502040204020203" pitchFamily="34" charset="0"/>
              </a:rPr>
              <a:t>the</a:t>
            </a:r>
            <a:r>
              <a:rPr lang="en-US" sz="2200" cap="none" dirty="0">
                <a:solidFill>
                  <a:srgbClr val="FFFFFF"/>
                </a:solidFill>
                <a:latin typeface="Century Gothic" panose="020B0502020202020204" pitchFamily="34" charset="0"/>
                <a:cs typeface="Segoe UI" panose="020B0502040204020203" pitchFamily="34" charset="0"/>
              </a:rPr>
              <a:t> following:</a:t>
            </a: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3"/>
              </a:rPr>
              <a:t>https://engageworship.org/ideas/jesus-king-of-kings-printable-crown</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4"/>
              </a:rPr>
              <a:t>https://www.youtube.com/watch?v=dQl4izxPeNU</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GB"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5"/>
          <a:stretch>
            <a:fillRect/>
          </a:stretch>
        </p:blipFill>
        <p:spPr>
          <a:xfrm>
            <a:off x="931166" y="2315051"/>
            <a:ext cx="2716911" cy="2522028"/>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2815</Words>
  <Application>Microsoft Office PowerPoint</Application>
  <PresentationFormat>Widescreen</PresentationFormat>
  <Paragraphs>274</Paragraphs>
  <Slides>39</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Arial Rounded MT Bold</vt:lpstr>
      <vt:lpstr>Calibri</vt:lpstr>
      <vt:lpstr>Century Gothic</vt:lpstr>
      <vt:lpstr>Gill Sans MT</vt:lpstr>
      <vt:lpstr>Segoe UI</vt:lpstr>
      <vt:lpstr>Wingdings 2</vt:lpstr>
      <vt:lpstr>Dividend</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Good Friday</vt:lpstr>
      <vt:lpstr>Classroom Worship   Reflection Space    </vt:lpstr>
      <vt:lpstr>Classroom Worship   Reflection Space      </vt:lpstr>
      <vt:lpstr>Classroom Worship   Reflection Space    </vt:lpstr>
      <vt:lpstr>Monday</vt:lpstr>
      <vt:lpstr>PowerPoint Presentation</vt:lpstr>
      <vt:lpstr>PowerPoint Presentation</vt:lpstr>
      <vt:lpstr>Reflection questions</vt:lpstr>
      <vt:lpstr>Read </vt:lpstr>
      <vt:lpstr>Responding </vt:lpstr>
      <vt:lpstr>Tuesday</vt:lpstr>
      <vt:lpstr>Bible Passage</vt:lpstr>
      <vt:lpstr>Bible Passage</vt:lpstr>
      <vt:lpstr>Bible Passage</vt:lpstr>
      <vt:lpstr>PowerPoint Presentation</vt:lpstr>
      <vt:lpstr>Responding </vt:lpstr>
      <vt:lpstr>Responding </vt:lpstr>
      <vt:lpstr>Responding – going deeper </vt:lpstr>
      <vt:lpstr>Prayer</vt:lpstr>
      <vt:lpstr>Wednesday</vt:lpstr>
      <vt:lpstr>Prompted to action - challenge</vt:lpstr>
      <vt:lpstr>Prompted to action - challenge</vt:lpstr>
      <vt:lpstr>Prompted to action – challenge ideas</vt:lpstr>
      <vt:lpstr>Prompted to action – challenge ideas</vt:lpstr>
      <vt:lpstr>Prayer</vt:lpstr>
      <vt:lpstr>Thursday</vt:lpstr>
      <vt:lpstr>Use the Meditation resource alongside the Spiritual Encounters – bible-based meditation teacher’s pack:  http://www.ldbe.co.uk/about/guidance- resources/worship-and-meditation/    Alternatively, you could also use any of the the following: https://engageworship.org/ideas/jesus-king-of-kings-printable-crown  https://www.youtube.com/watch?v=dQl4izxPeNU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Alex Wolvers</dc:creator>
  <cp:lastModifiedBy>Alex Wolvers</cp:lastModifiedBy>
  <cp:revision>8</cp:revision>
  <dcterms:created xsi:type="dcterms:W3CDTF">2021-01-27T07:07:56Z</dcterms:created>
  <dcterms:modified xsi:type="dcterms:W3CDTF">2021-01-29T15:45:45Z</dcterms:modified>
</cp:coreProperties>
</file>