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39"/>
  </p:notesMasterIdLst>
  <p:sldIdLst>
    <p:sldId id="256" r:id="rId2"/>
    <p:sldId id="267" r:id="rId3"/>
    <p:sldId id="257" r:id="rId4"/>
    <p:sldId id="270" r:id="rId5"/>
    <p:sldId id="296" r:id="rId6"/>
    <p:sldId id="268" r:id="rId7"/>
    <p:sldId id="289" r:id="rId8"/>
    <p:sldId id="269" r:id="rId9"/>
    <p:sldId id="290" r:id="rId10"/>
    <p:sldId id="292" r:id="rId11"/>
    <p:sldId id="277" r:id="rId12"/>
    <p:sldId id="293" r:id="rId13"/>
    <p:sldId id="294" r:id="rId14"/>
    <p:sldId id="271" r:id="rId15"/>
    <p:sldId id="304" r:id="rId16"/>
    <p:sldId id="305" r:id="rId17"/>
    <p:sldId id="285" r:id="rId18"/>
    <p:sldId id="297" r:id="rId19"/>
    <p:sldId id="308" r:id="rId20"/>
    <p:sldId id="317" r:id="rId21"/>
    <p:sldId id="272" r:id="rId22"/>
    <p:sldId id="260" r:id="rId23"/>
    <p:sldId id="318" r:id="rId24"/>
    <p:sldId id="266" r:id="rId25"/>
    <p:sldId id="307" r:id="rId26"/>
    <p:sldId id="315" r:id="rId27"/>
    <p:sldId id="314" r:id="rId28"/>
    <p:sldId id="276" r:id="rId29"/>
    <p:sldId id="273" r:id="rId30"/>
    <p:sldId id="286" r:id="rId31"/>
    <p:sldId id="319" r:id="rId32"/>
    <p:sldId id="282" r:id="rId33"/>
    <p:sldId id="274" r:id="rId34"/>
    <p:sldId id="283" r:id="rId35"/>
    <p:sldId id="275" r:id="rId36"/>
    <p:sldId id="284" r:id="rId37"/>
    <p:sldId id="288"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EAEAE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4660"/>
  </p:normalViewPr>
  <p:slideViewPr>
    <p:cSldViewPr snapToGrid="0">
      <p:cViewPr varScale="1">
        <p:scale>
          <a:sx n="62" d="100"/>
          <a:sy n="62" d="100"/>
        </p:scale>
        <p:origin x="8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29/01/2021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theme is trust. Encourage children to notice the trust in the image.</a:t>
            </a:r>
          </a:p>
        </p:txBody>
      </p:sp>
      <p:sp>
        <p:nvSpPr>
          <p:cNvPr id="4" name="Slide Number Placeholder 3"/>
          <p:cNvSpPr>
            <a:spLocks noGrp="1"/>
          </p:cNvSpPr>
          <p:nvPr>
            <p:ph type="sldNum" sz="quarter" idx="5"/>
          </p:nvPr>
        </p:nvSpPr>
        <p:spPr/>
        <p:txBody>
          <a:bodyPr/>
          <a:lstStyle/>
          <a:p>
            <a:fld id="{8983D5FD-25CE-4835-9DE9-7F9AD34F8985}" type="slidenum">
              <a:rPr lang="en-GB" smtClean="0"/>
              <a:t>16</a:t>
            </a:fld>
            <a:endParaRPr lang="en-GB"/>
          </a:p>
        </p:txBody>
      </p:sp>
    </p:spTree>
    <p:extLst>
      <p:ext uri="{BB962C8B-B14F-4D97-AF65-F5344CB8AC3E}">
        <p14:creationId xmlns:p14="http://schemas.microsoft.com/office/powerpoint/2010/main" val="2222162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19</a:t>
            </a:fld>
            <a:endParaRPr lang="en-GB"/>
          </a:p>
        </p:txBody>
      </p:sp>
    </p:spTree>
    <p:extLst>
      <p:ext uri="{BB962C8B-B14F-4D97-AF65-F5344CB8AC3E}">
        <p14:creationId xmlns:p14="http://schemas.microsoft.com/office/powerpoint/2010/main" val="94463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24</a:t>
            </a:fld>
            <a:endParaRPr lang="en-GB"/>
          </a:p>
        </p:txBody>
      </p:sp>
    </p:spTree>
    <p:extLst>
      <p:ext uri="{BB962C8B-B14F-4D97-AF65-F5344CB8AC3E}">
        <p14:creationId xmlns:p14="http://schemas.microsoft.com/office/powerpoint/2010/main" val="2731224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1/29/2021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MmRGSEG2LM" TargetMode="External"/><Relationship Id="rId7" Type="http://schemas.openxmlformats.org/officeDocument/2006/relationships/hyperlink" Target="https://www.youtube.com/watch?v=p8xHr8krAII"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youtube.com/watch?v=PnWKehsOXu8" TargetMode="External"/><Relationship Id="rId5" Type="http://schemas.openxmlformats.org/officeDocument/2006/relationships/hyperlink" Target="https://www.youtube.com/watch?v=RhHS7mNMNVQ&amp;feature=youtu.be" TargetMode="External"/><Relationship Id="rId4" Type="http://schemas.openxmlformats.org/officeDocument/2006/relationships/hyperlink" Target="https://www.youtube.com/watch?v=DXDGE_lRI0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bakerross.co.uk/scratch-art-doodle-sheets-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9u7V-g_cJaU"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request.org.uk/restart/2017/02/23/make-an-easter-garden/" TargetMode="Externa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BOiIW8nrw5g" TargetMode="External"/><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LllzW8lJPJ8" TargetMode="External"/><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ngageworship.org/ideas/jesus-king-of-kings-printable-crown" TargetMode="External"/><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s://www.youtube.com/watch?v=dQl4izxPeNU"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pic>
        <p:nvPicPr>
          <p:cNvPr id="1026" name="Picture 2" descr="Easter - It's Meaning, History &amp; Holiday Symbols Explained">
            <a:extLst>
              <a:ext uri="{FF2B5EF4-FFF2-40B4-BE49-F238E27FC236}">
                <a16:creationId xmlns:a16="http://schemas.microsoft.com/office/drawing/2014/main" id="{4E301989-653B-4D36-AF30-EC9531B05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314" y="3384937"/>
            <a:ext cx="5752397" cy="30056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59B45E-9E82-487D-9A33-4B3176016126}"/>
              </a:ext>
            </a:extLst>
          </p:cNvPr>
          <p:cNvSpPr txBox="1"/>
          <p:nvPr/>
        </p:nvSpPr>
        <p:spPr>
          <a:xfrm>
            <a:off x="1086611" y="1160929"/>
            <a:ext cx="5009388" cy="1015663"/>
          </a:xfrm>
          <a:prstGeom prst="rect">
            <a:avLst/>
          </a:prstGeom>
          <a:solidFill>
            <a:schemeClr val="tx2">
              <a:lumMod val="20000"/>
              <a:lumOff val="80000"/>
            </a:schemeClr>
          </a:solidFill>
        </p:spPr>
        <p:txBody>
          <a:bodyPr wrap="square" rtlCol="0">
            <a:spAutoFit/>
          </a:bodyPr>
          <a:lstStyle/>
          <a:p>
            <a:pPr algn="ctr"/>
            <a:r>
              <a:rPr lang="en-GB" sz="6000" b="1" dirty="0">
                <a:solidFill>
                  <a:srgbClr val="002060"/>
                </a:solidFill>
                <a:latin typeface="Century Gothic" panose="020B0502020202020204" pitchFamily="34" charset="0"/>
              </a:rPr>
              <a:t>Resurrection</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AEA">
            <a:alpha val="0"/>
          </a:srgb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solidFill>
            <a:schemeClr val="bg2"/>
          </a:solidFill>
          <a:ln w="57150">
            <a:noFill/>
          </a:ln>
        </p:spPr>
        <p:txBody>
          <a:bodyPr anchor="ctr">
            <a:normAutofit lnSpcReduction="10000"/>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a:t>
            </a:r>
          </a:p>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EASTER</a:t>
            </a:r>
            <a:r>
              <a:rPr lang="en-GB" sz="1700" dirty="0">
                <a:solidFill>
                  <a:schemeClr val="accent2">
                    <a:lumMod val="50000"/>
                  </a:schemeClr>
                </a:solidFill>
                <a:latin typeface="Century Gothic" panose="020B0502020202020204" pitchFamily="34" charset="0"/>
                <a:cs typeface="Segoe UI" panose="020B0502040204020203" pitchFamily="34" charset="0"/>
              </a:rPr>
              <a:t>:</a:t>
            </a:r>
          </a:p>
          <a:p>
            <a:r>
              <a:rPr lang="en-GB" dirty="0">
                <a:solidFill>
                  <a:srgbClr val="002060"/>
                </a:solidFill>
                <a:latin typeface="Century Gothic" panose="020B0502020202020204" pitchFamily="34" charset="0"/>
              </a:rPr>
              <a:t>Palm Sunday </a:t>
            </a:r>
            <a:endParaRPr lang="en-GB" sz="1600" dirty="0">
              <a:solidFill>
                <a:srgbClr val="002060"/>
              </a:solidFill>
              <a:latin typeface="Century Gothic" panose="020B0502020202020204" pitchFamily="34" charset="0"/>
            </a:endParaRPr>
          </a:p>
          <a:p>
            <a:r>
              <a:rPr lang="en-GB" dirty="0">
                <a:solidFill>
                  <a:srgbClr val="002060"/>
                </a:solidFill>
                <a:latin typeface="Century Gothic" panose="020B0502020202020204" pitchFamily="34" charset="0"/>
              </a:rPr>
              <a:t>Clearing of the Temple </a:t>
            </a:r>
          </a:p>
          <a:p>
            <a:r>
              <a:rPr lang="en-GB" dirty="0">
                <a:solidFill>
                  <a:srgbClr val="002060"/>
                </a:solidFill>
                <a:latin typeface="Century Gothic" panose="020B0502020202020204" pitchFamily="34" charset="0"/>
              </a:rPr>
              <a:t>Anointing </a:t>
            </a:r>
          </a:p>
          <a:p>
            <a:r>
              <a:rPr lang="en-GB" dirty="0">
                <a:solidFill>
                  <a:srgbClr val="002060"/>
                </a:solidFill>
                <a:latin typeface="Century Gothic" panose="020B0502020202020204" pitchFamily="34" charset="0"/>
              </a:rPr>
              <a:t>Last Supper </a:t>
            </a:r>
          </a:p>
          <a:p>
            <a:r>
              <a:rPr lang="en-GB" dirty="0">
                <a:solidFill>
                  <a:srgbClr val="002060"/>
                </a:solidFill>
                <a:latin typeface="Century Gothic" panose="020B0502020202020204" pitchFamily="34" charset="0"/>
              </a:rPr>
              <a:t>Crucifixion </a:t>
            </a:r>
          </a:p>
          <a:p>
            <a:r>
              <a:rPr lang="en-GB" dirty="0">
                <a:solidFill>
                  <a:srgbClr val="002060"/>
                </a:solidFill>
                <a:latin typeface="Century Gothic" panose="020B0502020202020204" pitchFamily="34" charset="0"/>
              </a:rPr>
              <a:t>Resurrection </a:t>
            </a:r>
            <a:endParaRPr lang="en-GB" sz="1700" dirty="0">
              <a:solidFill>
                <a:srgbClr val="002060"/>
              </a:solidFill>
              <a:latin typeface="Century Gothic" panose="020B0502020202020204" pitchFamily="34" charset="0"/>
              <a:cs typeface="Segoe UI" panose="020B0502040204020203" pitchFamily="34" charset="0"/>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Preparing </a:t>
            </a:r>
            <a:r>
              <a:rPr lang="en-GB" sz="1200" dirty="0">
                <a:solidFill>
                  <a:srgbClr val="002060"/>
                </a:solidFill>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Create calm, quiet atmosphere </a:t>
            </a:r>
            <a:r>
              <a:rPr lang="en-GB" sz="1200" dirty="0">
                <a:solidFill>
                  <a:srgbClr val="002060"/>
                </a:solidFill>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A worship focus- </a:t>
            </a:r>
            <a:r>
              <a:rPr lang="en-GB" sz="1200" dirty="0">
                <a:solidFill>
                  <a:srgbClr val="002060"/>
                </a:solidFill>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Structure </a:t>
            </a:r>
            <a:r>
              <a:rPr lang="en-GB" sz="1200" dirty="0">
                <a:solidFill>
                  <a:srgbClr val="002060"/>
                </a:solidFill>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solidFill>
                  <a:srgbClr val="002060"/>
                </a:solidFill>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5953233"/>
          </a:xfrm>
          <a:prstGeom prst="rect">
            <a:avLst/>
          </a:prstGeom>
        </p:spPr>
        <p:txBody>
          <a:bodyPr wrap="square">
            <a:spAutoFit/>
          </a:bodyPr>
          <a:lstStyle/>
          <a:p>
            <a:r>
              <a:rPr lang="en-GB" sz="2400" b="1" dirty="0">
                <a:solidFill>
                  <a:srgbClr val="002060"/>
                </a:solidFill>
                <a:latin typeface="Century Gothic" panose="020B0502020202020204" pitchFamily="34" charset="0"/>
              </a:rPr>
              <a:t>Light of the World</a:t>
            </a:r>
          </a:p>
          <a:p>
            <a:r>
              <a:rPr lang="en-US" sz="2000" dirty="0">
                <a:solidFill>
                  <a:srgbClr val="00206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https://www.youtube.com/watch?v=-MmRGSEG2LM</a:t>
            </a:r>
            <a:endParaRPr lang="en-US" sz="2000" dirty="0">
              <a:solidFill>
                <a:srgbClr val="002060"/>
              </a:solidFill>
              <a:latin typeface="Century Gothic" panose="020B0502020202020204" pitchFamily="34" charset="0"/>
            </a:endParaRPr>
          </a:p>
          <a:p>
            <a:endParaRPr lang="en-US" sz="2000" dirty="0">
              <a:solidFill>
                <a:srgbClr val="002060"/>
              </a:solidFill>
              <a:latin typeface="Century Gothic" panose="020B0502020202020204" pitchFamily="34" charset="0"/>
            </a:endParaRPr>
          </a:p>
          <a:p>
            <a:r>
              <a:rPr lang="en-US" sz="2400" b="1" dirty="0">
                <a:solidFill>
                  <a:srgbClr val="002060"/>
                </a:solidFill>
                <a:latin typeface="Century Gothic" panose="020B0502020202020204" pitchFamily="34" charset="0"/>
              </a:rPr>
              <a:t>10,000 Reasons</a:t>
            </a:r>
          </a:p>
          <a:p>
            <a:r>
              <a:rPr lang="en-US" sz="2000"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https://www.youtube.com/watch?v=DXDGE_lRI0E</a:t>
            </a:r>
            <a:endParaRPr lang="en-US" sz="2000" dirty="0">
              <a:solidFill>
                <a:srgbClr val="002060"/>
              </a:solidFill>
              <a:latin typeface="Century Gothic" panose="020B0502020202020204" pitchFamily="34" charset="0"/>
            </a:endParaRPr>
          </a:p>
          <a:p>
            <a:endParaRPr lang="en-US" sz="2000" dirty="0">
              <a:solidFill>
                <a:srgbClr val="002060"/>
              </a:solidFill>
              <a:latin typeface="Century Gothic" panose="020B0502020202020204" pitchFamily="34" charset="0"/>
            </a:endParaRPr>
          </a:p>
          <a:p>
            <a:pPr>
              <a:lnSpc>
                <a:spcPct val="115000"/>
              </a:lnSpc>
              <a:spcAft>
                <a:spcPts val="1000"/>
              </a:spcAft>
            </a:pPr>
            <a:r>
              <a:rPr lang="en-GB" sz="2400" b="1" dirty="0">
                <a:solidFill>
                  <a:srgbClr val="002060"/>
                </a:solidFill>
                <a:latin typeface="Century Gothic" panose="020B0502020202020204" pitchFamily="34" charset="0"/>
                <a:cs typeface="Times New Roman" panose="02020603050405020304" pitchFamily="18" charset="0"/>
              </a:rPr>
              <a:t>Jesus Is Alive – Out of the Ark</a:t>
            </a:r>
          </a:p>
          <a:p>
            <a:pPr>
              <a:lnSpc>
                <a:spcPct val="115000"/>
              </a:lnSpc>
              <a:spcAft>
                <a:spcPts val="1000"/>
              </a:spcAft>
            </a:pPr>
            <a:r>
              <a:rPr lang="en-GB" dirty="0">
                <a:solidFill>
                  <a:srgbClr val="002060"/>
                </a:solidFill>
                <a:latin typeface="Century Gothic" panose="020B0502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https://www.youtube.com/watch?v=RhHS7mNMNVQ&amp;feature=youtu.be</a:t>
            </a:r>
            <a:r>
              <a:rPr lang="en-GB" dirty="0">
                <a:solidFill>
                  <a:srgbClr val="002060"/>
                </a:solidFill>
                <a:latin typeface="Century Gothic" panose="020B0502020202020204" pitchFamily="34" charset="0"/>
                <a:cs typeface="Times New Roman" panose="02020603050405020304" pitchFamily="18" charset="0"/>
              </a:rPr>
              <a:t> </a:t>
            </a:r>
          </a:p>
          <a:p>
            <a:pPr>
              <a:lnSpc>
                <a:spcPct val="115000"/>
              </a:lnSpc>
              <a:spcAft>
                <a:spcPts val="1000"/>
              </a:spcAft>
            </a:pPr>
            <a:r>
              <a:rPr lang="en-US" sz="2400" b="1" dirty="0">
                <a:solidFill>
                  <a:srgbClr val="002060"/>
                </a:solidFill>
                <a:latin typeface="Century Gothic" panose="020B0502020202020204" pitchFamily="34" charset="0"/>
              </a:rPr>
              <a:t>Blessed be the Name of the Lord</a:t>
            </a:r>
          </a:p>
          <a:p>
            <a:pPr>
              <a:lnSpc>
                <a:spcPct val="115000"/>
              </a:lnSpc>
              <a:spcAft>
                <a:spcPts val="1000"/>
              </a:spcAft>
            </a:pPr>
            <a:r>
              <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https://www.youtube.com/watch?v=PnWKehsOXu8</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b="1" dirty="0">
                <a:solidFill>
                  <a:srgbClr val="002060"/>
                </a:solidFill>
                <a:latin typeface="Century Gothic" panose="020B0502020202020204" pitchFamily="34" charset="0"/>
              </a:rPr>
              <a:t>Hosanna in the Highest</a:t>
            </a:r>
            <a:endParaRPr lang="en-GB" sz="24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https://www.youtube.com/watch?v=p8xHr8krAII</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0" name="Rectangle 108">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D33652A-F7F1-4B2F-9081-0B7A69E5B6EB}"/>
              </a:ext>
            </a:extLst>
          </p:cNvPr>
          <p:cNvPicPr>
            <a:picLocks noChangeAspect="1"/>
          </p:cNvPicPr>
          <p:nvPr/>
        </p:nvPicPr>
        <p:blipFill rotWithShape="1">
          <a:blip r:embed="rId2"/>
          <a:srcRect t="12225" r="2" b="2"/>
          <a:stretch/>
        </p:blipFill>
        <p:spPr>
          <a:xfrm>
            <a:off x="446534" y="723899"/>
            <a:ext cx="7498616" cy="5676901"/>
          </a:xfrm>
          <a:prstGeom prst="rect">
            <a:avLst/>
          </a:prstGeom>
        </p:spPr>
      </p:pic>
      <p:sp>
        <p:nvSpPr>
          <p:cNvPr id="171" name="Rectangle 110">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8224356" y="2386065"/>
            <a:ext cx="3081576" cy="2085869"/>
          </a:xfrm>
        </p:spPr>
        <p:txBody>
          <a:bodyPr>
            <a:normAutofit/>
          </a:bodyPr>
          <a:lstStyle/>
          <a:p>
            <a:pPr algn="ctr"/>
            <a:r>
              <a:rPr lang="en-GB" sz="3100" b="1" dirty="0">
                <a:solidFill>
                  <a:srgbClr val="FFFFFF"/>
                </a:solidFill>
                <a:latin typeface="Century Gothic" panose="020B0502020202020204" pitchFamily="34" charset="0"/>
              </a:rPr>
              <a:t>Easter Sunday</a:t>
            </a:r>
            <a:br>
              <a:rPr lang="en-GB" sz="3100" b="1" dirty="0">
                <a:solidFill>
                  <a:srgbClr val="FFFFFF"/>
                </a:solidFill>
                <a:latin typeface="Century Gothic" panose="020B0502020202020204" pitchFamily="34" charset="0"/>
              </a:rPr>
            </a:br>
            <a:br>
              <a:rPr lang="en-GB" sz="3100" b="1" dirty="0">
                <a:solidFill>
                  <a:srgbClr val="FFFFFF"/>
                </a:solidFill>
                <a:latin typeface="Century Gothic" panose="020B0502020202020204" pitchFamily="34" charset="0"/>
              </a:rPr>
            </a:br>
            <a:r>
              <a:rPr lang="en-GB" sz="3100" b="1" dirty="0">
                <a:solidFill>
                  <a:srgbClr val="FFFFFF"/>
                </a:solidFill>
                <a:latin typeface="Century Gothic" panose="020B0502020202020204" pitchFamily="34" charset="0"/>
              </a:rPr>
              <a:t>Resurrection</a:t>
            </a:r>
          </a:p>
        </p:txBody>
      </p:sp>
      <p:grpSp>
        <p:nvGrpSpPr>
          <p:cNvPr id="172" name="Group 112">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14" name="Rectangle 113">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73" name="Rectangle 114">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6" name="Rectangle 115">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140423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 name="Rectangle 11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2" name="Rectangle 12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4" name="Rectangle 12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26" name="Rectangle 12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28" name="Rectangle 12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2EA147F-83BC-465C-B9AF-B18C051B8A8A}"/>
              </a:ext>
            </a:extLst>
          </p:cNvPr>
          <p:cNvPicPr>
            <a:picLocks noChangeAspect="1"/>
          </p:cNvPicPr>
          <p:nvPr/>
        </p:nvPicPr>
        <p:blipFill rotWithShape="1">
          <a:blip r:embed="rId2"/>
          <a:srcRect t="7446" r="2" b="6023"/>
          <a:stretch/>
        </p:blipFill>
        <p:spPr>
          <a:xfrm>
            <a:off x="931166" y="2069376"/>
            <a:ext cx="6518800" cy="3013378"/>
          </a:xfrm>
          <a:prstGeom prst="rect">
            <a:avLst/>
          </a:prstGeom>
        </p:spPr>
      </p:pic>
      <p:sp>
        <p:nvSpPr>
          <p:cNvPr id="130" name="Rectangle 12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296275" y="1419225"/>
            <a:ext cx="3081576" cy="2085869"/>
          </a:xfrm>
        </p:spPr>
        <p:txBody>
          <a:bodyPr vert="horz" lIns="91440" tIns="45720" rIns="91440" bIns="45720" rtlCol="0" anchor="b">
            <a:normAutofit/>
          </a:bodyPr>
          <a:lstStyle/>
          <a:p>
            <a:pPr>
              <a:lnSpc>
                <a:spcPct val="90000"/>
              </a:lnSpc>
            </a:pPr>
            <a:r>
              <a:rPr lang="en-US" sz="2000">
                <a:solidFill>
                  <a:srgbClr val="FFFFFF"/>
                </a:solidFill>
              </a:rPr>
              <a:t>Classroom Worship </a:t>
            </a:r>
            <a:br>
              <a:rPr lang="en-US" sz="2000">
                <a:solidFill>
                  <a:srgbClr val="FFFFFF"/>
                </a:solidFill>
              </a:rPr>
            </a:br>
            <a:br>
              <a:rPr lang="en-US" sz="2000">
                <a:solidFill>
                  <a:srgbClr val="FFFFFF"/>
                </a:solidFill>
              </a:rPr>
            </a:br>
            <a:r>
              <a:rPr lang="en-US" sz="2000">
                <a:solidFill>
                  <a:srgbClr val="FFFFFF"/>
                </a:solidFill>
              </a:rPr>
              <a:t>Reflection Space</a:t>
            </a:r>
            <a:br>
              <a:rPr lang="en-US" sz="2000">
                <a:solidFill>
                  <a:srgbClr val="FFFFFF"/>
                </a:solidFill>
              </a:rPr>
            </a:br>
            <a:br>
              <a:rPr lang="en-US" sz="2000">
                <a:solidFill>
                  <a:srgbClr val="FFFFFF"/>
                </a:solidFill>
              </a:rPr>
            </a:br>
            <a:br>
              <a:rPr lang="en-US" sz="2000">
                <a:solidFill>
                  <a:srgbClr val="FFFFFF"/>
                </a:solidFill>
              </a:rPr>
            </a:br>
            <a:br>
              <a:rPr lang="en-US" sz="2000">
                <a:solidFill>
                  <a:srgbClr val="FFFFFF"/>
                </a:solidFill>
              </a:rPr>
            </a:br>
            <a:endParaRPr lang="en-US" sz="2000">
              <a:solidFill>
                <a:srgbClr val="FFFFFF"/>
              </a:solidFill>
            </a:endParaRPr>
          </a:p>
        </p:txBody>
      </p:sp>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9" name="Rectangle 98">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70662" y="1114755"/>
            <a:ext cx="3409783" cy="1013800"/>
          </a:xfrm>
        </p:spPr>
        <p:txBody>
          <a:bodyPr vert="horz" lIns="91440" tIns="45720" rIns="91440" bIns="45720" rtlCol="0" anchor="b">
            <a:normAutofit fontScale="90000"/>
          </a:bodyPr>
          <a:lstStyle/>
          <a:p>
            <a:pPr>
              <a:lnSpc>
                <a:spcPct val="90000"/>
              </a:lnSpc>
            </a:pPr>
            <a:r>
              <a:rPr lang="en-US" sz="2000" dirty="0">
                <a:latin typeface="Century Gothic" panose="020B0502020202020204" pitchFamily="34" charset="0"/>
              </a:rPr>
              <a:t>Classroom Worship </a:t>
            </a:r>
            <a:br>
              <a:rPr lang="en-US" sz="2000" dirty="0">
                <a:latin typeface="Century Gothic" panose="020B0502020202020204" pitchFamily="34" charset="0"/>
              </a:rPr>
            </a:br>
            <a:br>
              <a:rPr lang="en-US" sz="2000" dirty="0">
                <a:latin typeface="Century Gothic" panose="020B0502020202020204" pitchFamily="34" charset="0"/>
              </a:rPr>
            </a:br>
            <a:r>
              <a:rPr lang="en-US" sz="2000" dirty="0">
                <a:latin typeface="Century Gothic" panose="020B0502020202020204" pitchFamily="34" charset="0"/>
              </a:rPr>
              <a:t>Reflection Space</a:t>
            </a:r>
            <a:br>
              <a:rPr lang="en-US" sz="700" dirty="0"/>
            </a:br>
            <a:br>
              <a:rPr lang="en-US" sz="700" dirty="0"/>
            </a:br>
            <a:br>
              <a:rPr lang="en-US" sz="700" dirty="0"/>
            </a:br>
            <a:br>
              <a:rPr lang="en-US" sz="700" dirty="0"/>
            </a:br>
            <a:br>
              <a:rPr lang="en-US" sz="700" dirty="0"/>
            </a:br>
            <a:br>
              <a:rPr lang="en-US" sz="700" dirty="0"/>
            </a:br>
            <a:endParaRPr lang="en-US" sz="700" dirty="0"/>
          </a:p>
        </p:txBody>
      </p:sp>
      <p:sp>
        <p:nvSpPr>
          <p:cNvPr id="11" name="Rectangle: Rounded Corners 10">
            <a:extLst>
              <a:ext uri="{FF2B5EF4-FFF2-40B4-BE49-F238E27FC236}">
                <a16:creationId xmlns:a16="http://schemas.microsoft.com/office/drawing/2014/main" id="{70D0F26E-6AB9-4E0E-8B4E-56FCC5AD6B98}"/>
              </a:ext>
            </a:extLst>
          </p:cNvPr>
          <p:cNvSpPr/>
          <p:nvPr/>
        </p:nvSpPr>
        <p:spPr>
          <a:xfrm>
            <a:off x="601255" y="1964168"/>
            <a:ext cx="3409782" cy="4036582"/>
          </a:xfrm>
          <a:prstGeom prst="round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r>
              <a:rPr lang="en-GB" sz="2000" dirty="0">
                <a:solidFill>
                  <a:schemeClr val="bg1"/>
                </a:solidFill>
                <a:latin typeface="Century Gothic" panose="020B0502020202020204" pitchFamily="34" charset="0"/>
              </a:rPr>
              <a:t>Equipment: Scratch cards e.g.</a:t>
            </a:r>
          </a:p>
          <a:p>
            <a:pPr>
              <a:spcBef>
                <a:spcPct val="20000"/>
              </a:spcBef>
              <a:spcAft>
                <a:spcPts val="600"/>
              </a:spcAft>
              <a:buClr>
                <a:schemeClr val="accent2"/>
              </a:buClr>
              <a:buSzPct val="92000"/>
              <a:buFont typeface="Wingdings 2" panose="05020102010507070707" pitchFamily="18" charset="2"/>
              <a:buChar char=""/>
            </a:pPr>
            <a:r>
              <a:rPr lang="en-GB" sz="2000" b="1" dirty="0">
                <a:solidFill>
                  <a:schemeClr val="bg2"/>
                </a:solidFill>
                <a:latin typeface="Century Gothic" panose="020B0502020202020204" pitchFamily="34" charset="0"/>
                <a:hlinkClick r:id="rId2">
                  <a:extLst>
                    <a:ext uri="{A12FA001-AC4F-418D-AE19-62706E023703}">
                      <ahyp:hlinkClr xmlns:ahyp="http://schemas.microsoft.com/office/drawing/2018/hyperlinkcolor" val="tx"/>
                    </a:ext>
                  </a:extLst>
                </a:hlinkClick>
              </a:rPr>
              <a:t>www.bakerross.co.uk/scratch-art-doodle-sheets-1</a:t>
            </a:r>
            <a:r>
              <a:rPr lang="en-GB" sz="2000" b="1" dirty="0">
                <a:solidFill>
                  <a:schemeClr val="bg2"/>
                </a:solidFill>
                <a:latin typeface="Century Gothic" panose="020B0502020202020204" pitchFamily="34" charset="0"/>
              </a:rPr>
              <a:t> </a:t>
            </a:r>
          </a:p>
          <a:p>
            <a:pPr>
              <a:spcBef>
                <a:spcPct val="20000"/>
              </a:spcBef>
              <a:spcAft>
                <a:spcPts val="600"/>
              </a:spcAft>
              <a:buClr>
                <a:schemeClr val="accent2"/>
              </a:buClr>
              <a:buSzPct val="92000"/>
              <a:buFont typeface="Wingdings 2" panose="05020102010507070707" pitchFamily="18" charset="2"/>
              <a:buChar char=""/>
            </a:pPr>
            <a:r>
              <a:rPr lang="en-GB" sz="2000" dirty="0">
                <a:solidFill>
                  <a:schemeClr val="bg1"/>
                </a:solidFill>
                <a:latin typeface="Century Gothic" panose="020B0502020202020204" pitchFamily="34" charset="0"/>
              </a:rPr>
              <a:t>Set Up: Scratch cards can be cut into halves or quarters. </a:t>
            </a:r>
          </a:p>
          <a:p>
            <a:pPr>
              <a:spcBef>
                <a:spcPct val="20000"/>
              </a:spcBef>
              <a:spcAft>
                <a:spcPts val="600"/>
              </a:spcAft>
              <a:buClr>
                <a:schemeClr val="accent2"/>
              </a:buClr>
              <a:buSzPct val="92000"/>
              <a:buFont typeface="Wingdings 2" panose="05020102010507070707" pitchFamily="18" charset="2"/>
              <a:buChar char=""/>
            </a:pPr>
            <a:r>
              <a:rPr lang="en-GB" sz="2000" dirty="0">
                <a:solidFill>
                  <a:schemeClr val="bg1"/>
                </a:solidFill>
                <a:latin typeface="Century Gothic" panose="020B0502020202020204" pitchFamily="34" charset="0"/>
              </a:rPr>
              <a:t>Something to scratch with.</a:t>
            </a:r>
            <a:endParaRPr lang="en-US" sz="2000" dirty="0">
              <a:solidFill>
                <a:schemeClr val="bg1"/>
              </a:solidFill>
              <a:latin typeface="Century Gothic" panose="020B0502020202020204" pitchFamily="34" charset="0"/>
            </a:endParaRPr>
          </a:p>
        </p:txBody>
      </p:sp>
      <p:pic>
        <p:nvPicPr>
          <p:cNvPr id="4" name="Picture 3" descr="A book with writing on it&#10;&#10;Description automatically generated with low confidence">
            <a:extLst>
              <a:ext uri="{FF2B5EF4-FFF2-40B4-BE49-F238E27FC236}">
                <a16:creationId xmlns:a16="http://schemas.microsoft.com/office/drawing/2014/main" id="{103EF031-714C-4F88-A13B-E1D35EE70102}"/>
              </a:ext>
            </a:extLst>
          </p:cNvPr>
          <p:cNvPicPr>
            <a:picLocks noChangeAspect="1"/>
          </p:cNvPicPr>
          <p:nvPr/>
        </p:nvPicPr>
        <p:blipFill>
          <a:blip r:embed="rId3"/>
          <a:stretch>
            <a:fillRect/>
          </a:stretch>
        </p:blipFill>
        <p:spPr>
          <a:xfrm>
            <a:off x="4791522" y="1193600"/>
            <a:ext cx="6489819" cy="4491429"/>
          </a:xfrm>
          <a:prstGeom prst="rect">
            <a:avLst/>
          </a:prstGeom>
        </p:spPr>
      </p:pic>
    </p:spTree>
    <p:extLst>
      <p:ext uri="{BB962C8B-B14F-4D97-AF65-F5344CB8AC3E}">
        <p14:creationId xmlns:p14="http://schemas.microsoft.com/office/powerpoint/2010/main" val="2729127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sp>
        <p:nvSpPr>
          <p:cNvPr id="11" name="Rectangle: Rounded Corners 10">
            <a:extLst>
              <a:ext uri="{FF2B5EF4-FFF2-40B4-BE49-F238E27FC236}">
                <a16:creationId xmlns:a16="http://schemas.microsoft.com/office/drawing/2014/main" id="{F590CE4F-D385-4B49-ACED-AC3255EA560B}"/>
              </a:ext>
            </a:extLst>
          </p:cNvPr>
          <p:cNvSpPr/>
          <p:nvPr/>
        </p:nvSpPr>
        <p:spPr>
          <a:xfrm>
            <a:off x="5015574" y="388204"/>
            <a:ext cx="6373678" cy="608159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spcAft>
                <a:spcPts val="600"/>
              </a:spcAft>
            </a:pPr>
            <a:r>
              <a:rPr lang="en-GB" sz="2000" b="1" dirty="0">
                <a:solidFill>
                  <a:srgbClr val="002060"/>
                </a:solidFill>
                <a:latin typeface="Century Gothic" panose="020B0502020202020204" pitchFamily="34" charset="0"/>
              </a:rPr>
              <a:t>Suggested Instructions:</a:t>
            </a:r>
          </a:p>
          <a:p>
            <a:pPr algn="ctr">
              <a:spcAft>
                <a:spcPts val="600"/>
              </a:spcAft>
            </a:pPr>
            <a:endParaRPr lang="en-GB" sz="2000" b="1" dirty="0">
              <a:solidFill>
                <a:srgbClr val="002060"/>
              </a:solidFill>
              <a:latin typeface="Century Gothic" panose="020B0502020202020204" pitchFamily="34" charset="0"/>
            </a:endParaRPr>
          </a:p>
          <a:p>
            <a:pPr>
              <a:spcAft>
                <a:spcPts val="600"/>
              </a:spcAft>
            </a:pPr>
            <a:r>
              <a:rPr lang="en-GB" sz="2000" b="1" dirty="0">
                <a:solidFill>
                  <a:srgbClr val="002060"/>
                </a:solidFill>
                <a:latin typeface="Century Gothic" panose="020B0502020202020204" pitchFamily="34" charset="0"/>
              </a:rPr>
              <a:t>After Jesus died, his body was put into a tomb. Jesus’ friends were afraid and confused; it was a dark time. It felt like all their hopes and dreams had died with Jesus. But three days later, the tomb was empty and Jesus was alive!</a:t>
            </a:r>
          </a:p>
          <a:p>
            <a:pPr>
              <a:spcAft>
                <a:spcPts val="600"/>
              </a:spcAft>
            </a:pPr>
            <a:r>
              <a:rPr lang="en-GB" sz="2000" b="1" dirty="0">
                <a:solidFill>
                  <a:srgbClr val="002060"/>
                </a:solidFill>
                <a:latin typeface="Century Gothic" panose="020B0502020202020204" pitchFamily="34" charset="0"/>
              </a:rPr>
              <a:t>We all have hopes and dreams, things that seem impossible, but we hold onto our hopes. If you want to, you can scratch a thought or prayer or a picture about your hope or dreams onto the scratch card.</a:t>
            </a:r>
          </a:p>
          <a:p>
            <a:pPr>
              <a:spcAft>
                <a:spcPts val="600"/>
              </a:spcAft>
            </a:pPr>
            <a:r>
              <a:rPr lang="en-GB" sz="2000" b="1" dirty="0">
                <a:solidFill>
                  <a:srgbClr val="002060"/>
                </a:solidFill>
                <a:latin typeface="Century Gothic" panose="020B0502020202020204" pitchFamily="34" charset="0"/>
              </a:rPr>
              <a:t>As you do this you will see the colours – like hope, coming through the darkness.</a:t>
            </a:r>
          </a:p>
        </p:txBody>
      </p:sp>
      <p:pic>
        <p:nvPicPr>
          <p:cNvPr id="4" name="Picture 3" descr="A picture containing text, weapon, gun&#10;&#10;Description automatically generated">
            <a:extLst>
              <a:ext uri="{FF2B5EF4-FFF2-40B4-BE49-F238E27FC236}">
                <a16:creationId xmlns:a16="http://schemas.microsoft.com/office/drawing/2014/main" id="{F08BD8CA-6DD7-4B3E-9687-30B017A7EE16}"/>
              </a:ext>
            </a:extLst>
          </p:cNvPr>
          <p:cNvPicPr>
            <a:picLocks noChangeAspect="1"/>
          </p:cNvPicPr>
          <p:nvPr/>
        </p:nvPicPr>
        <p:blipFill>
          <a:blip r:embed="rId2"/>
          <a:stretch>
            <a:fillRect/>
          </a:stretch>
        </p:blipFill>
        <p:spPr>
          <a:xfrm>
            <a:off x="3069949" y="4473427"/>
            <a:ext cx="1214416" cy="1544043"/>
          </a:xfrm>
          <a:prstGeom prst="rect">
            <a:avLst/>
          </a:prstGeom>
        </p:spPr>
      </p:pic>
    </p:spTree>
    <p:extLst>
      <p:ext uri="{BB962C8B-B14F-4D97-AF65-F5344CB8AC3E}">
        <p14:creationId xmlns:p14="http://schemas.microsoft.com/office/powerpoint/2010/main" val="2272590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4">
            <a:extLst>
              <a:ext uri="{FF2B5EF4-FFF2-40B4-BE49-F238E27FC236}">
                <a16:creationId xmlns:a16="http://schemas.microsoft.com/office/drawing/2014/main" id="{5E22EDAF-5B6B-4EDA-874A-D2323A563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36">
            <a:extLst>
              <a:ext uri="{FF2B5EF4-FFF2-40B4-BE49-F238E27FC236}">
                <a16:creationId xmlns:a16="http://schemas.microsoft.com/office/drawing/2014/main" id="{447093E9-0FF5-4C8A-87CA-1A77A8A8A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38">
            <a:extLst>
              <a:ext uri="{FF2B5EF4-FFF2-40B4-BE49-F238E27FC236}">
                <a16:creationId xmlns:a16="http://schemas.microsoft.com/office/drawing/2014/main" id="{1531B9EF-E1F9-40FE-9CC0-C4C5F7025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40">
            <a:extLst>
              <a:ext uri="{FF2B5EF4-FFF2-40B4-BE49-F238E27FC236}">
                <a16:creationId xmlns:a16="http://schemas.microsoft.com/office/drawing/2014/main" id="{A8457049-EBE6-4D4A-9603-74419DBBE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descr="A person holding a basket of eggs&#10;&#10;Description automatically generated with low confidence">
            <a:extLst>
              <a:ext uri="{FF2B5EF4-FFF2-40B4-BE49-F238E27FC236}">
                <a16:creationId xmlns:a16="http://schemas.microsoft.com/office/drawing/2014/main" id="{FE1085FE-EB11-4DF9-86DB-8D93445BFBC2}"/>
              </a:ext>
            </a:extLst>
          </p:cNvPr>
          <p:cNvPicPr>
            <a:picLocks noChangeAspect="1"/>
          </p:cNvPicPr>
          <p:nvPr/>
        </p:nvPicPr>
        <p:blipFill rotWithShape="1">
          <a:blip r:embed="rId3"/>
          <a:srcRect r="-1" b="24503"/>
          <a:stretch/>
        </p:blipFill>
        <p:spPr>
          <a:xfrm>
            <a:off x="446532" y="599724"/>
            <a:ext cx="11292143" cy="5200321"/>
          </a:xfrm>
          <a:prstGeom prst="rect">
            <a:avLst/>
          </a:prstGeom>
        </p:spPr>
      </p:pic>
      <p:sp>
        <p:nvSpPr>
          <p:cNvPr id="43" name="Rectangle 42">
            <a:extLst>
              <a:ext uri="{FF2B5EF4-FFF2-40B4-BE49-F238E27FC236}">
                <a16:creationId xmlns:a16="http://schemas.microsoft.com/office/drawing/2014/main" id="{D54EC586-DBC6-420F-A910-59AC50ABF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a:extLst>
              <a:ext uri="{FF2B5EF4-FFF2-40B4-BE49-F238E27FC236}">
                <a16:creationId xmlns:a16="http://schemas.microsoft.com/office/drawing/2014/main" id="{AAE15DF2-5886-439A-B9C3-93FFB9C4CC56}"/>
              </a:ext>
            </a:extLst>
          </p:cNvPr>
          <p:cNvPicPr>
            <a:picLocks noChangeAspect="1"/>
          </p:cNvPicPr>
          <p:nvPr/>
        </p:nvPicPr>
        <p:blipFill>
          <a:blip r:embed="rId4"/>
          <a:stretch>
            <a:fillRect/>
          </a:stretch>
        </p:blipFill>
        <p:spPr>
          <a:xfrm>
            <a:off x="11139349" y="5331549"/>
            <a:ext cx="987638" cy="1249788"/>
          </a:xfrm>
          <a:prstGeom prst="rect">
            <a:avLst/>
          </a:prstGeom>
        </p:spPr>
      </p:pic>
    </p:spTree>
    <p:extLst>
      <p:ext uri="{BB962C8B-B14F-4D97-AF65-F5344CB8AC3E}">
        <p14:creationId xmlns:p14="http://schemas.microsoft.com/office/powerpoint/2010/main" val="3119567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pic>
        <p:nvPicPr>
          <p:cNvPr id="4" name="Picture 3">
            <a:extLst>
              <a:ext uri="{FF2B5EF4-FFF2-40B4-BE49-F238E27FC236}">
                <a16:creationId xmlns:a16="http://schemas.microsoft.com/office/drawing/2014/main" id="{447BA39F-3887-4630-99EB-E35E1DDB82AD}"/>
              </a:ext>
            </a:extLst>
          </p:cNvPr>
          <p:cNvPicPr>
            <a:picLocks noChangeAspect="1"/>
          </p:cNvPicPr>
          <p:nvPr/>
        </p:nvPicPr>
        <p:blipFill>
          <a:blip r:embed="rId3"/>
          <a:stretch>
            <a:fillRect/>
          </a:stretch>
        </p:blipFill>
        <p:spPr>
          <a:xfrm>
            <a:off x="11306701" y="5763802"/>
            <a:ext cx="727243" cy="920276"/>
          </a:xfrm>
          <a:prstGeom prst="rect">
            <a:avLst/>
          </a:prstGeom>
        </p:spPr>
      </p:pic>
      <p:pic>
        <p:nvPicPr>
          <p:cNvPr id="5" name="Picture 4">
            <a:extLst>
              <a:ext uri="{FF2B5EF4-FFF2-40B4-BE49-F238E27FC236}">
                <a16:creationId xmlns:a16="http://schemas.microsoft.com/office/drawing/2014/main" id="{48804F1F-06D1-4A62-A39F-21DEC51F3B58}"/>
              </a:ext>
            </a:extLst>
          </p:cNvPr>
          <p:cNvPicPr>
            <a:picLocks noChangeAspect="1"/>
          </p:cNvPicPr>
          <p:nvPr/>
        </p:nvPicPr>
        <p:blipFill>
          <a:blip r:embed="rId4"/>
          <a:stretch>
            <a:fillRect/>
          </a:stretch>
        </p:blipFill>
        <p:spPr>
          <a:xfrm>
            <a:off x="599043" y="901019"/>
            <a:ext cx="4973287" cy="2289376"/>
          </a:xfrm>
          <a:prstGeom prst="rect">
            <a:avLst/>
          </a:prstGeom>
        </p:spPr>
      </p:pic>
    </p:spTree>
    <p:extLst>
      <p:ext uri="{BB962C8B-B14F-4D97-AF65-F5344CB8AC3E}">
        <p14:creationId xmlns:p14="http://schemas.microsoft.com/office/powerpoint/2010/main" val="157439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40376" y="5069895"/>
            <a:ext cx="1280271" cy="1652159"/>
          </a:xfrm>
          <a:prstGeom prst="rect">
            <a:avLst/>
          </a:prstGeom>
        </p:spPr>
      </p:pic>
      <p:sp>
        <p:nvSpPr>
          <p:cNvPr id="7" name="Thought Bubble: Cloud 6">
            <a:extLst>
              <a:ext uri="{FF2B5EF4-FFF2-40B4-BE49-F238E27FC236}">
                <a16:creationId xmlns:a16="http://schemas.microsoft.com/office/drawing/2014/main" id="{A9A98FB6-9AFC-481B-AA9E-E100AD6253F3}"/>
              </a:ext>
            </a:extLst>
          </p:cNvPr>
          <p:cNvSpPr/>
          <p:nvPr/>
        </p:nvSpPr>
        <p:spPr>
          <a:xfrm>
            <a:off x="780511" y="1947340"/>
            <a:ext cx="4582599" cy="3508238"/>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What do you think each person is thinking ?</a:t>
            </a:r>
          </a:p>
        </p:txBody>
      </p:sp>
      <p:sp>
        <p:nvSpPr>
          <p:cNvPr id="8" name="Thought Bubble: Cloud 7">
            <a:extLst>
              <a:ext uri="{FF2B5EF4-FFF2-40B4-BE49-F238E27FC236}">
                <a16:creationId xmlns:a16="http://schemas.microsoft.com/office/drawing/2014/main" id="{AB62774C-8567-4AE6-B892-8B68EFD49A12}"/>
              </a:ext>
            </a:extLst>
          </p:cNvPr>
          <p:cNvSpPr/>
          <p:nvPr/>
        </p:nvSpPr>
        <p:spPr>
          <a:xfrm>
            <a:off x="6160981" y="3037242"/>
            <a:ext cx="5444529" cy="3070974"/>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3600" b="1" dirty="0">
                <a:solidFill>
                  <a:schemeClr val="accent1">
                    <a:lumMod val="75000"/>
                  </a:schemeClr>
                </a:solidFill>
                <a:latin typeface="Century Gothic" panose="020B0502020202020204" pitchFamily="34" charset="0"/>
              </a:rPr>
              <a:t>What emotions are portrayed in the picture?</a:t>
            </a:r>
          </a:p>
          <a:p>
            <a:pPr algn="ct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01505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1">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13">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15">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17">
            <a:extLst>
              <a:ext uri="{FF2B5EF4-FFF2-40B4-BE49-F238E27FC236}">
                <a16:creationId xmlns:a16="http://schemas.microsoft.com/office/drawing/2014/main" id="{A8D10092-A860-4EFB-963F-A14DA3648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0" name="Rectangle 19">
            <a:extLst>
              <a:ext uri="{FF2B5EF4-FFF2-40B4-BE49-F238E27FC236}">
                <a16:creationId xmlns:a16="http://schemas.microsoft.com/office/drawing/2014/main" id="{C5CB481D-E6B5-4DA2-9178-6DE77AB5C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6277250E-AC94-4AE1-B264-401790964E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3" name="Rectangle 22">
              <a:extLst>
                <a:ext uri="{FF2B5EF4-FFF2-40B4-BE49-F238E27FC236}">
                  <a16:creationId xmlns:a16="http://schemas.microsoft.com/office/drawing/2014/main" id="{7EEC8A17-C370-4333-8546-E2AEDB9CE0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969D8784-71D8-4FB0-887B-FB5192AFFE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08FF2EEA-3DC8-41E5-8A32-96F598118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8" name="Picture 7">
            <a:extLst>
              <a:ext uri="{FF2B5EF4-FFF2-40B4-BE49-F238E27FC236}">
                <a16:creationId xmlns:a16="http://schemas.microsoft.com/office/drawing/2014/main" id="{A252E9B3-D2CA-4E35-AB49-1B8D914CAC7A}"/>
              </a:ext>
            </a:extLst>
          </p:cNvPr>
          <p:cNvPicPr>
            <a:picLocks noChangeAspect="1"/>
          </p:cNvPicPr>
          <p:nvPr/>
        </p:nvPicPr>
        <p:blipFill>
          <a:blip r:embed="rId2"/>
          <a:stretch>
            <a:fillRect/>
          </a:stretch>
        </p:blipFill>
        <p:spPr>
          <a:xfrm>
            <a:off x="11245055" y="5786353"/>
            <a:ext cx="725487" cy="914479"/>
          </a:xfrm>
          <a:prstGeom prst="rect">
            <a:avLst/>
          </a:prstGeom>
        </p:spPr>
      </p:pic>
      <p:sp>
        <p:nvSpPr>
          <p:cNvPr id="6" name="TextBox 5">
            <a:extLst>
              <a:ext uri="{FF2B5EF4-FFF2-40B4-BE49-F238E27FC236}">
                <a16:creationId xmlns:a16="http://schemas.microsoft.com/office/drawing/2014/main" id="{9ED91EC5-DF40-40AA-B80D-B0DEF5A16997}"/>
              </a:ext>
            </a:extLst>
          </p:cNvPr>
          <p:cNvSpPr txBox="1"/>
          <p:nvPr/>
        </p:nvSpPr>
        <p:spPr>
          <a:xfrm>
            <a:off x="440286" y="904126"/>
            <a:ext cx="10922932" cy="532453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2000" b="1" dirty="0">
                <a:latin typeface="Century Gothic" panose="020B0502020202020204" pitchFamily="34" charset="0"/>
              </a:rPr>
              <a:t>Jesus Has Risen – Luke 24</a:t>
            </a:r>
          </a:p>
          <a:p>
            <a:r>
              <a:rPr lang="en-GB" sz="2000" dirty="0">
                <a:latin typeface="Century Gothic" panose="020B0502020202020204" pitchFamily="34" charset="0"/>
              </a:rPr>
              <a:t>24 On the first day of the week, very early in the morning, the women took the spices they had prepared and went to the tomb. 2 They found the stone rolled away from the tomb, 3 but when they entered, they did not find the body of the Lord Jesus. 4 While they were wondering about this, suddenly two men in clothes that gleamed like lightning stood beside them. 5 In their fright the women bowed down with their faces to the ground, but the men said to them, “Why do you look for the living among the dead? 6 He is not here; he has risen! Remember how he told you, while he was still with you in Galilee: 7 ‘The Son of Man must be delivered over to the hands of sinners, be crucified and on the third day be raised again.’ ” 8 Then they remembered his words.</a:t>
            </a:r>
          </a:p>
          <a:p>
            <a:endParaRPr lang="en-GB" sz="2000" dirty="0">
              <a:latin typeface="Century Gothic" panose="020B0502020202020204" pitchFamily="34" charset="0"/>
            </a:endParaRPr>
          </a:p>
          <a:p>
            <a:r>
              <a:rPr lang="en-GB" sz="2000" dirty="0">
                <a:latin typeface="Century Gothic" panose="020B0502020202020204" pitchFamily="34" charset="0"/>
              </a:rPr>
              <a:t>9 When they came back from the tomb, they told all these things to the Eleven and to all the others. 10 It was Mary Magdalene, Joanna, Mary the mother of James, and the others with them who told this to the apostles. 11 But they did not believe the women, because their words seemed to them like nonsense. 12 Peter, however, got up and ran to the tomb. Bending over, he saw the strips of linen lying by themselves, and he went away, wondering to himself what had happened.</a:t>
            </a:r>
          </a:p>
        </p:txBody>
      </p:sp>
    </p:spTree>
    <p:extLst>
      <p:ext uri="{BB962C8B-B14F-4D97-AF65-F5344CB8AC3E}">
        <p14:creationId xmlns:p14="http://schemas.microsoft.com/office/powerpoint/2010/main" val="2934537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48711" y="2268318"/>
            <a:ext cx="10083976" cy="4093428"/>
          </a:xfrm>
          <a:prstGeom prst="rect">
            <a:avLst/>
          </a:prstGeom>
          <a:noFill/>
        </p:spPr>
        <p:txBody>
          <a:bodyPr wrap="square" rtlCol="0">
            <a:spAutoFit/>
          </a:bodyPr>
          <a:lstStyle/>
          <a:p>
            <a:r>
              <a:rPr lang="en-GB" sz="2000" dirty="0">
                <a:latin typeface="Century Gothic" panose="020B0502020202020204" pitchFamily="34" charset="0"/>
              </a:rPr>
              <a:t>Easter is the most important celebration for Christians all around the world – it is a time when they remember Jesus’ being raised from the dead. Christians believe that if Jesus had not be raised from the dead all that he taught and did would have meant nothing and there would not be a Christian church today.</a:t>
            </a:r>
          </a:p>
          <a:p>
            <a:endParaRPr lang="en-GB" sz="2000" dirty="0">
              <a:latin typeface="Century Gothic" panose="020B0502020202020204" pitchFamily="34" charset="0"/>
            </a:endParaRPr>
          </a:p>
          <a:p>
            <a:r>
              <a:rPr lang="en-GB" sz="2000" dirty="0">
                <a:latin typeface="Century Gothic" panose="020B0502020202020204" pitchFamily="34" charset="0"/>
              </a:rPr>
              <a:t>The picture that we looked at was a picture of a priest in a Greek Orthodox church giving out Easter eggs as part of the celebrations.</a:t>
            </a:r>
          </a:p>
          <a:p>
            <a:endParaRPr lang="en-GB" sz="2000" dirty="0">
              <a:latin typeface="Century Gothic" panose="020B0502020202020204" pitchFamily="34" charset="0"/>
            </a:endParaRPr>
          </a:p>
          <a:p>
            <a:r>
              <a:rPr lang="en-GB" sz="2000" dirty="0">
                <a:latin typeface="Century Gothic" panose="020B0502020202020204" pitchFamily="34" charset="0"/>
              </a:rPr>
              <a:t>You may want to listen to this song about Easter to get a sense of how important Easter is for Christians.</a:t>
            </a:r>
          </a:p>
          <a:p>
            <a:endParaRPr lang="en-GB" sz="2000" dirty="0">
              <a:latin typeface="Century Gothic" panose="020B0502020202020204" pitchFamily="34" charset="0"/>
            </a:endParaRPr>
          </a:p>
          <a:p>
            <a:r>
              <a:rPr lang="en-GB" sz="2000" b="1" dirty="0">
                <a:solidFill>
                  <a:srgbClr val="C0000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https://www.youtube.com/watch?v=9u7V-g_cJaU</a:t>
            </a:r>
            <a:r>
              <a:rPr lang="en-GB" sz="2000" b="1" dirty="0">
                <a:solidFill>
                  <a:srgbClr val="C00000"/>
                </a:solidFill>
                <a:latin typeface="Century Gothic" panose="020B0502020202020204" pitchFamily="34" charset="0"/>
              </a:rPr>
              <a:t> </a:t>
            </a:r>
          </a:p>
          <a:p>
            <a:endParaRPr lang="en-GB" sz="2000" dirty="0">
              <a:latin typeface="Century Gothic" panose="020B0502020202020204"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4"/>
          <a:stretch>
            <a:fillRect/>
          </a:stretch>
        </p:blipFill>
        <p:spPr>
          <a:xfrm>
            <a:off x="10704255" y="729658"/>
            <a:ext cx="696632" cy="900697"/>
          </a:xfrm>
          <a:prstGeom prst="rect">
            <a:avLst/>
          </a:prstGeom>
        </p:spPr>
      </p:pic>
    </p:spTree>
    <p:extLst>
      <p:ext uri="{BB962C8B-B14F-4D97-AF65-F5344CB8AC3E}">
        <p14:creationId xmlns:p14="http://schemas.microsoft.com/office/powerpoint/2010/main" val="329150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 </a:t>
            </a:r>
            <a:br>
              <a:rPr lang="en-GB" b="1" dirty="0"/>
            </a:br>
            <a:r>
              <a:rPr lang="en-GB" b="1" dirty="0"/>
              <a:t>an easter prayer that you may like to use</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82275" y="2203094"/>
            <a:ext cx="10083976" cy="4093428"/>
          </a:xfrm>
          <a:prstGeom prst="rect">
            <a:avLst/>
          </a:prstGeom>
          <a:noFill/>
        </p:spPr>
        <p:txBody>
          <a:bodyPr wrap="square" rtlCol="0">
            <a:spAutoFit/>
          </a:bodyPr>
          <a:lstStyle/>
          <a:p>
            <a:r>
              <a:rPr lang="en-GB" sz="2000" dirty="0">
                <a:latin typeface="Century Gothic" panose="020B0502020202020204" pitchFamily="34" charset="0"/>
              </a:rPr>
              <a:t>Lord of life</a:t>
            </a:r>
          </a:p>
          <a:p>
            <a:r>
              <a:rPr lang="en-GB" sz="2000" dirty="0">
                <a:latin typeface="Century Gothic" panose="020B0502020202020204" pitchFamily="34" charset="0"/>
              </a:rPr>
              <a:t>We pray for all who bring your word of life</a:t>
            </a:r>
          </a:p>
          <a:p>
            <a:r>
              <a:rPr lang="en-GB" sz="2000" dirty="0">
                <a:latin typeface="Century Gothic" panose="020B0502020202020204" pitchFamily="34" charset="0"/>
              </a:rPr>
              <a:t>As a light to those in darkness</a:t>
            </a:r>
          </a:p>
          <a:p>
            <a:r>
              <a:rPr lang="en-GB" sz="2000" dirty="0">
                <a:latin typeface="Century Gothic" panose="020B0502020202020204" pitchFamily="34" charset="0"/>
              </a:rPr>
              <a:t>For those who bring your word of peace</a:t>
            </a:r>
          </a:p>
          <a:p>
            <a:r>
              <a:rPr lang="en-GB" sz="2000" dirty="0">
                <a:latin typeface="Century Gothic" panose="020B0502020202020204" pitchFamily="34" charset="0"/>
              </a:rPr>
              <a:t>To those enslaved by fear</a:t>
            </a:r>
          </a:p>
          <a:p>
            <a:r>
              <a:rPr lang="en-GB" sz="2000" dirty="0">
                <a:latin typeface="Century Gothic" panose="020B0502020202020204" pitchFamily="34" charset="0"/>
              </a:rPr>
              <a:t>For those who bring your word of love</a:t>
            </a:r>
          </a:p>
          <a:p>
            <a:r>
              <a:rPr lang="en-GB" sz="2000" dirty="0">
                <a:latin typeface="Century Gothic" panose="020B0502020202020204" pitchFamily="34" charset="0"/>
              </a:rPr>
              <a:t>To those in need of comfort</a:t>
            </a:r>
          </a:p>
          <a:p>
            <a:r>
              <a:rPr lang="en-GB" sz="2000" dirty="0">
                <a:latin typeface="Century Gothic" panose="020B0502020202020204" pitchFamily="34" charset="0"/>
              </a:rPr>
              <a:t>Lord of love and Lord of peace</a:t>
            </a:r>
          </a:p>
          <a:p>
            <a:r>
              <a:rPr lang="en-GB" sz="2000" dirty="0">
                <a:latin typeface="Century Gothic" panose="020B0502020202020204" pitchFamily="34" charset="0"/>
              </a:rPr>
              <a:t>Lord of resurrection life</a:t>
            </a:r>
          </a:p>
          <a:p>
            <a:r>
              <a:rPr lang="en-GB" sz="2000" dirty="0">
                <a:latin typeface="Century Gothic" panose="020B0502020202020204" pitchFamily="34" charset="0"/>
              </a:rPr>
              <a:t>Be known</a:t>
            </a:r>
          </a:p>
          <a:p>
            <a:r>
              <a:rPr lang="en-GB" sz="2000" dirty="0">
                <a:latin typeface="Century Gothic" panose="020B0502020202020204" pitchFamily="34" charset="0"/>
              </a:rPr>
              <a:t>Through our lives</a:t>
            </a:r>
          </a:p>
          <a:p>
            <a:r>
              <a:rPr lang="en-GB" sz="2000" dirty="0">
                <a:latin typeface="Century Gothic" panose="020B0502020202020204" pitchFamily="34" charset="0"/>
              </a:rPr>
              <a:t>and through your power</a:t>
            </a:r>
          </a:p>
          <a:p>
            <a:r>
              <a:rPr lang="en-GB" sz="2000" dirty="0">
                <a:latin typeface="Century Gothic" panose="020B0502020202020204" pitchFamily="34" charset="0"/>
              </a:rPr>
              <a:t>Christ the Lord is risen to-day. </a:t>
            </a:r>
            <a:r>
              <a:rPr lang="en-GB" sz="2000" b="1" dirty="0">
                <a:latin typeface="Century Gothic" panose="020B0502020202020204" pitchFamily="34" charset="0"/>
              </a:rPr>
              <a:t>Alleluia!</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704255" y="729658"/>
            <a:ext cx="696632" cy="900697"/>
          </a:xfrm>
          <a:prstGeom prst="rect">
            <a:avLst/>
          </a:prstGeom>
        </p:spPr>
      </p:pic>
    </p:spTree>
    <p:extLst>
      <p:ext uri="{BB962C8B-B14F-4D97-AF65-F5344CB8AC3E}">
        <p14:creationId xmlns:p14="http://schemas.microsoft.com/office/powerpoint/2010/main" val="1053670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a:t>
            </a:r>
            <a:endParaRPr lang="en-GB" sz="1800" dirty="0">
              <a:latin typeface="Century Gothic" panose="020B0502020202020204" pitchFamily="34" charset="0"/>
              <a:cs typeface="Segoe UI" panose="020B0502040204020203" pitchFamily="34" charset="0"/>
            </a:endParaRPr>
          </a:p>
        </p:txBody>
      </p:sp>
      <p:sp>
        <p:nvSpPr>
          <p:cNvPr id="4" name="Rectangle 3">
            <a:extLst>
              <a:ext uri="{FF2B5EF4-FFF2-40B4-BE49-F238E27FC236}">
                <a16:creationId xmlns:a16="http://schemas.microsoft.com/office/drawing/2014/main" id="{76862E91-B6B9-452E-A55A-09B8B3F3FF12}"/>
              </a:ext>
            </a:extLst>
          </p:cNvPr>
          <p:cNvSpPr/>
          <p:nvPr/>
        </p:nvSpPr>
        <p:spPr>
          <a:xfrm>
            <a:off x="441016" y="2260835"/>
            <a:ext cx="11299372" cy="707886"/>
          </a:xfrm>
          <a:prstGeom prst="rect">
            <a:avLst/>
          </a:prstGeom>
        </p:spPr>
        <p:txBody>
          <a:bodyPr wrap="square">
            <a:spAutoFit/>
          </a:bodyPr>
          <a:lstStyle/>
          <a:p>
            <a:endParaRPr lang="en-GB" sz="2000" dirty="0">
              <a:latin typeface="Century Gothic" panose="020B0502020202020204" pitchFamily="34" charset="0"/>
            </a:endParaRPr>
          </a:p>
          <a:p>
            <a:endParaRPr lang="en-GB" sz="2000" dirty="0">
              <a:latin typeface="Century Gothic" panose="020B0502020202020204" pitchFamily="34" charset="0"/>
            </a:endParaRPr>
          </a:p>
        </p:txBody>
      </p:sp>
      <p:pic>
        <p:nvPicPr>
          <p:cNvPr id="3" name="Picture 2">
            <a:extLst>
              <a:ext uri="{FF2B5EF4-FFF2-40B4-BE49-F238E27FC236}">
                <a16:creationId xmlns:a16="http://schemas.microsoft.com/office/drawing/2014/main" id="{0E816360-BCD2-419B-B754-59841577CB4A}"/>
              </a:ext>
            </a:extLst>
          </p:cNvPr>
          <p:cNvPicPr>
            <a:picLocks noChangeAspect="1"/>
          </p:cNvPicPr>
          <p:nvPr/>
        </p:nvPicPr>
        <p:blipFill>
          <a:blip r:embed="rId2"/>
          <a:stretch>
            <a:fillRect/>
          </a:stretch>
        </p:blipFill>
        <p:spPr>
          <a:xfrm>
            <a:off x="11406745" y="5876818"/>
            <a:ext cx="692584" cy="876418"/>
          </a:xfrm>
          <a:prstGeom prst="rect">
            <a:avLst/>
          </a:prstGeom>
        </p:spPr>
      </p:pic>
      <p:sp>
        <p:nvSpPr>
          <p:cNvPr id="6" name="TextBox 5">
            <a:extLst>
              <a:ext uri="{FF2B5EF4-FFF2-40B4-BE49-F238E27FC236}">
                <a16:creationId xmlns:a16="http://schemas.microsoft.com/office/drawing/2014/main" id="{C01B16DE-759B-4BAA-A280-941AF5D942DB}"/>
              </a:ext>
            </a:extLst>
          </p:cNvPr>
          <p:cNvSpPr txBox="1"/>
          <p:nvPr/>
        </p:nvSpPr>
        <p:spPr>
          <a:xfrm>
            <a:off x="451612" y="2005247"/>
            <a:ext cx="11309968" cy="4524315"/>
          </a:xfrm>
          <a:prstGeom prst="rect">
            <a:avLst/>
          </a:prstGeom>
          <a:noFill/>
        </p:spPr>
        <p:txBody>
          <a:bodyPr wrap="square">
            <a:spAutoFit/>
          </a:bodyPr>
          <a:lstStyle/>
          <a:p>
            <a:r>
              <a:rPr lang="en-GB" b="1" dirty="0">
                <a:latin typeface="Century Gothic" panose="020B0502020202020204" pitchFamily="34" charset="0"/>
              </a:rPr>
              <a:t>Jesus Appears to the Disciples</a:t>
            </a:r>
          </a:p>
          <a:p>
            <a:endParaRPr lang="en-GB" b="1" dirty="0">
              <a:latin typeface="Century Gothic" panose="020B0502020202020204" pitchFamily="34" charset="0"/>
            </a:endParaRPr>
          </a:p>
          <a:p>
            <a:r>
              <a:rPr lang="en-GB" dirty="0">
                <a:latin typeface="Century Gothic" panose="020B0502020202020204" pitchFamily="34" charset="0"/>
              </a:rPr>
              <a:t>35 Then the two from Emmaus told their story of how Jesus had appeared to them as they were walking along the road, and how they had recognized him as he was breaking the bread. 36 And just as they were telling about it, Jesus himself was suddenly standing there among them. “Peace be with you,” he said. 37 But the whole group was startled and frightened, thinking they were seeing a ghost!</a:t>
            </a:r>
          </a:p>
          <a:p>
            <a:endParaRPr lang="en-GB" dirty="0">
              <a:latin typeface="Century Gothic" panose="020B0502020202020204" pitchFamily="34" charset="0"/>
            </a:endParaRPr>
          </a:p>
          <a:p>
            <a:r>
              <a:rPr lang="en-GB" dirty="0">
                <a:latin typeface="Century Gothic" panose="020B0502020202020204" pitchFamily="34" charset="0"/>
              </a:rPr>
              <a:t>38 “Why are you frightened?” he asked. “Why are your hearts filled with doubt? 39 Look at my hands. Look at my feet. You can see that it’s really me. Touch me and make sure that I am not a ghost, because ghosts don’t have bodies, as you see that I do.” 40 As he spoke, he showed them his hands and his feet.</a:t>
            </a:r>
          </a:p>
          <a:p>
            <a:endParaRPr lang="en-GB" dirty="0">
              <a:latin typeface="Century Gothic" panose="020B0502020202020204" pitchFamily="34" charset="0"/>
            </a:endParaRPr>
          </a:p>
          <a:p>
            <a:r>
              <a:rPr lang="en-GB" dirty="0">
                <a:latin typeface="Century Gothic" panose="020B0502020202020204" pitchFamily="34" charset="0"/>
              </a:rPr>
              <a:t>41 Still they stood there in disbelief, filled with joy and wonder. Then he asked them, “Do you have anything here to eat?” 42 They gave him a piece of broiled fish, 43 and he ate it as they watched.</a:t>
            </a:r>
          </a:p>
          <a:p>
            <a:endParaRPr lang="en-GB" dirty="0"/>
          </a:p>
        </p:txBody>
      </p:sp>
    </p:spTree>
    <p:extLst>
      <p:ext uri="{BB962C8B-B14F-4D97-AF65-F5344CB8AC3E}">
        <p14:creationId xmlns:p14="http://schemas.microsoft.com/office/powerpoint/2010/main" val="3512624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a:t>
            </a:r>
            <a:endParaRPr lang="en-GB" sz="1800" dirty="0">
              <a:latin typeface="Century Gothic" panose="020B0502020202020204" pitchFamily="34" charset="0"/>
              <a:cs typeface="Segoe UI" panose="020B0502040204020203" pitchFamily="34" charset="0"/>
            </a:endParaRPr>
          </a:p>
        </p:txBody>
      </p:sp>
      <p:sp>
        <p:nvSpPr>
          <p:cNvPr id="4" name="Rectangle 3">
            <a:extLst>
              <a:ext uri="{FF2B5EF4-FFF2-40B4-BE49-F238E27FC236}">
                <a16:creationId xmlns:a16="http://schemas.microsoft.com/office/drawing/2014/main" id="{76862E91-B6B9-452E-A55A-09B8B3F3FF12}"/>
              </a:ext>
            </a:extLst>
          </p:cNvPr>
          <p:cNvSpPr/>
          <p:nvPr/>
        </p:nvSpPr>
        <p:spPr>
          <a:xfrm>
            <a:off x="441016" y="2260835"/>
            <a:ext cx="11299372" cy="707886"/>
          </a:xfrm>
          <a:prstGeom prst="rect">
            <a:avLst/>
          </a:prstGeom>
        </p:spPr>
        <p:txBody>
          <a:bodyPr wrap="square">
            <a:spAutoFit/>
          </a:bodyPr>
          <a:lstStyle/>
          <a:p>
            <a:endParaRPr lang="en-GB" sz="2000" dirty="0">
              <a:latin typeface="Century Gothic" panose="020B0502020202020204" pitchFamily="34" charset="0"/>
            </a:endParaRPr>
          </a:p>
          <a:p>
            <a:endParaRPr lang="en-GB" sz="2000" dirty="0">
              <a:latin typeface="Century Gothic" panose="020B0502020202020204" pitchFamily="34" charset="0"/>
            </a:endParaRPr>
          </a:p>
        </p:txBody>
      </p:sp>
      <p:pic>
        <p:nvPicPr>
          <p:cNvPr id="3" name="Picture 2">
            <a:extLst>
              <a:ext uri="{FF2B5EF4-FFF2-40B4-BE49-F238E27FC236}">
                <a16:creationId xmlns:a16="http://schemas.microsoft.com/office/drawing/2014/main" id="{0E816360-BCD2-419B-B754-59841577CB4A}"/>
              </a:ext>
            </a:extLst>
          </p:cNvPr>
          <p:cNvPicPr>
            <a:picLocks noChangeAspect="1"/>
          </p:cNvPicPr>
          <p:nvPr/>
        </p:nvPicPr>
        <p:blipFill>
          <a:blip r:embed="rId2"/>
          <a:stretch>
            <a:fillRect/>
          </a:stretch>
        </p:blipFill>
        <p:spPr>
          <a:xfrm>
            <a:off x="11406745" y="5876818"/>
            <a:ext cx="692584" cy="876418"/>
          </a:xfrm>
          <a:prstGeom prst="rect">
            <a:avLst/>
          </a:prstGeom>
        </p:spPr>
      </p:pic>
      <p:sp>
        <p:nvSpPr>
          <p:cNvPr id="6" name="TextBox 5">
            <a:extLst>
              <a:ext uri="{FF2B5EF4-FFF2-40B4-BE49-F238E27FC236}">
                <a16:creationId xmlns:a16="http://schemas.microsoft.com/office/drawing/2014/main" id="{C01B16DE-759B-4BAA-A280-941AF5D942DB}"/>
              </a:ext>
            </a:extLst>
          </p:cNvPr>
          <p:cNvSpPr txBox="1"/>
          <p:nvPr/>
        </p:nvSpPr>
        <p:spPr>
          <a:xfrm>
            <a:off x="430420" y="1717990"/>
            <a:ext cx="11309968" cy="2862322"/>
          </a:xfrm>
          <a:prstGeom prst="rect">
            <a:avLst/>
          </a:prstGeom>
          <a:noFill/>
        </p:spPr>
        <p:txBody>
          <a:bodyPr wrap="square">
            <a:spAutoFit/>
          </a:bodyPr>
          <a:lstStyle/>
          <a:p>
            <a:endParaRPr lang="en-GB" dirty="0">
              <a:latin typeface="Century Gothic" panose="020B0502020202020204" pitchFamily="34" charset="0"/>
            </a:endParaRPr>
          </a:p>
          <a:p>
            <a:r>
              <a:rPr lang="en-GB" dirty="0">
                <a:latin typeface="Century Gothic" panose="020B0502020202020204" pitchFamily="34" charset="0"/>
              </a:rPr>
              <a:t>44 Then he said, “When I was with you before, I told you that everything written about me in the law of Moses and the prophets and in the Psalms must be fulfilled.” 45 Then he opened their minds to understand the Scriptures. 46 And he said, “Yes, it was written long ago that the Messiah would suffer and die and rise from the dead on the third day. 47 It was also written that this message would be proclaimed in the authority of his name to all the nations,[f] beginning in Jerusalem: ‘There is forgiveness of sins for all who repent.’ 48 You are witnesses of all these things.</a:t>
            </a:r>
          </a:p>
          <a:p>
            <a:endParaRPr lang="en-GB" dirty="0">
              <a:latin typeface="Century Gothic" panose="020B0502020202020204" pitchFamily="34" charset="0"/>
            </a:endParaRPr>
          </a:p>
          <a:p>
            <a:r>
              <a:rPr lang="en-GB" dirty="0">
                <a:latin typeface="Century Gothic" panose="020B0502020202020204" pitchFamily="34" charset="0"/>
              </a:rPr>
              <a:t>49 “And now I will send the Holy Spirit, just as my Father promised. But stay here in the city until the Holy Spirit comes and fills you with power from heaven.”</a:t>
            </a:r>
          </a:p>
        </p:txBody>
      </p:sp>
    </p:spTree>
    <p:extLst>
      <p:ext uri="{BB962C8B-B14F-4D97-AF65-F5344CB8AC3E}">
        <p14:creationId xmlns:p14="http://schemas.microsoft.com/office/powerpoint/2010/main" val="3074995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37">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39">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41">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43">
            <a:extLst>
              <a:ext uri="{FF2B5EF4-FFF2-40B4-BE49-F238E27FC236}">
                <a16:creationId xmlns:a16="http://schemas.microsoft.com/office/drawing/2014/main" id="{3FE9758B-E361-4084-8D9F-729FA6C4A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CE514C9-CFC1-4386-A891-1CB835391576}"/>
              </a:ext>
            </a:extLst>
          </p:cNvPr>
          <p:cNvPicPr>
            <a:picLocks noChangeAspect="1"/>
          </p:cNvPicPr>
          <p:nvPr/>
        </p:nvPicPr>
        <p:blipFill>
          <a:blip r:embed="rId3"/>
          <a:stretch>
            <a:fillRect/>
          </a:stretch>
        </p:blipFill>
        <p:spPr>
          <a:xfrm>
            <a:off x="705676" y="2361056"/>
            <a:ext cx="4865623" cy="3649219"/>
          </a:xfrm>
          <a:prstGeom prst="rect">
            <a:avLst/>
          </a:prstGeom>
        </p:spPr>
      </p:pic>
      <p:sp>
        <p:nvSpPr>
          <p:cNvPr id="5" name="Thought Bubble: Cloud 4">
            <a:extLst>
              <a:ext uri="{FF2B5EF4-FFF2-40B4-BE49-F238E27FC236}">
                <a16:creationId xmlns:a16="http://schemas.microsoft.com/office/drawing/2014/main" id="{4139F874-5486-496F-9BB5-C25029A155DA}"/>
              </a:ext>
            </a:extLst>
          </p:cNvPr>
          <p:cNvSpPr/>
          <p:nvPr/>
        </p:nvSpPr>
        <p:spPr>
          <a:xfrm>
            <a:off x="6335805" y="2180496"/>
            <a:ext cx="5275001" cy="4045683"/>
          </a:xfrm>
          <a:prstGeom prst="cloudCallout">
            <a:avLst>
              <a:gd name="adj1" fmla="val -65899"/>
              <a:gd name="adj2" fmla="val 70372"/>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Autofit/>
          </a:bodyPr>
          <a:lstStyle/>
          <a:p>
            <a:pPr>
              <a:spcBef>
                <a:spcPct val="20000"/>
              </a:spcBef>
              <a:spcAft>
                <a:spcPts val="600"/>
              </a:spcAft>
              <a:buClr>
                <a:schemeClr val="accent2"/>
              </a:buClr>
              <a:buSzPct val="92000"/>
              <a:buFont typeface="Wingdings 2" panose="05020102010507070707" pitchFamily="18" charset="2"/>
              <a:buChar char=""/>
            </a:pPr>
            <a:r>
              <a:rPr lang="en-US" sz="2000" b="1" dirty="0">
                <a:solidFill>
                  <a:schemeClr val="tx2"/>
                </a:solidFill>
                <a:latin typeface="Century Gothic" panose="020B0502020202020204" pitchFamily="34" charset="0"/>
              </a:rPr>
              <a:t>How do you think the  disciples would have felt when they saw Jesus alive again?</a:t>
            </a:r>
          </a:p>
          <a:p>
            <a:pPr>
              <a:spcBef>
                <a:spcPct val="20000"/>
              </a:spcBef>
              <a:spcAft>
                <a:spcPts val="600"/>
              </a:spcAft>
              <a:buClr>
                <a:schemeClr val="accent2"/>
              </a:buClr>
              <a:buSzPct val="92000"/>
              <a:buFont typeface="Wingdings 2" panose="05020102010507070707" pitchFamily="18" charset="2"/>
              <a:buChar char=""/>
            </a:pPr>
            <a:r>
              <a:rPr lang="en-US" sz="2000" b="1" dirty="0">
                <a:solidFill>
                  <a:schemeClr val="tx2"/>
                </a:solidFill>
                <a:latin typeface="Century Gothic" panose="020B0502020202020204" pitchFamily="34" charset="0"/>
              </a:rPr>
              <a:t>Jesus showed them his scars and ate food with them – why do you think he did this?</a:t>
            </a:r>
          </a:p>
        </p:txBody>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4"/>
          <a:stretch>
            <a:fillRect/>
          </a:stretch>
        </p:blipFill>
        <p:spPr>
          <a:xfrm>
            <a:off x="11241027" y="5731563"/>
            <a:ext cx="821136" cy="1032717"/>
          </a:xfrm>
          <a:prstGeom prst="rect">
            <a:avLst/>
          </a:prstGeom>
        </p:spPr>
      </p:pic>
    </p:spTree>
    <p:extLst>
      <p:ext uri="{BB962C8B-B14F-4D97-AF65-F5344CB8AC3E}">
        <p14:creationId xmlns:p14="http://schemas.microsoft.com/office/powerpoint/2010/main" val="427217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normAutofit fontScale="90000"/>
          </a:bodyPr>
          <a:lstStyle/>
          <a:p>
            <a:r>
              <a:rPr lang="en-GB" b="1" dirty="0"/>
              <a:t>Easter Today – Make an easter garden</a:t>
            </a:r>
            <a:br>
              <a:rPr lang="en-GB" b="1" dirty="0"/>
            </a:br>
            <a:r>
              <a:rPr lang="en-GB" b="1" dirty="0"/>
              <a:t> </a:t>
            </a:r>
            <a:r>
              <a:rPr lang="en-GB" sz="2200" b="1" dirty="0">
                <a:solidFill>
                  <a:schemeClr val="bg2"/>
                </a:solidFill>
                <a:hlinkClick r:id="rId2">
                  <a:extLst>
                    <a:ext uri="{A12FA001-AC4F-418D-AE19-62706E023703}">
                      <ahyp:hlinkClr xmlns:ahyp="http://schemas.microsoft.com/office/drawing/2018/hyperlinkcolor" val="tx"/>
                    </a:ext>
                  </a:extLst>
                </a:hlinkClick>
              </a:rPr>
              <a:t>https://request.org.uk/restart/2017/02/23/make-an-easter-garden/</a:t>
            </a:r>
            <a:r>
              <a:rPr lang="en-GB" sz="2200" b="1" dirty="0">
                <a:solidFill>
                  <a:schemeClr val="bg2"/>
                </a:solidFill>
              </a:rPr>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91113" y="1997277"/>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1411488" y="5953854"/>
            <a:ext cx="628742" cy="812920"/>
          </a:xfrm>
          <a:prstGeom prst="rect">
            <a:avLst/>
          </a:prstGeom>
        </p:spPr>
      </p:pic>
      <p:sp>
        <p:nvSpPr>
          <p:cNvPr id="4" name="TextBox 3">
            <a:extLst>
              <a:ext uri="{FF2B5EF4-FFF2-40B4-BE49-F238E27FC236}">
                <a16:creationId xmlns:a16="http://schemas.microsoft.com/office/drawing/2014/main" id="{88463D12-A778-468C-A22B-7A1FC1F427EC}"/>
              </a:ext>
            </a:extLst>
          </p:cNvPr>
          <p:cNvSpPr txBox="1"/>
          <p:nvPr/>
        </p:nvSpPr>
        <p:spPr>
          <a:xfrm>
            <a:off x="1111526" y="2138570"/>
            <a:ext cx="9257016" cy="954107"/>
          </a:xfrm>
          <a:prstGeom prst="rect">
            <a:avLst/>
          </a:prstGeom>
          <a:noFill/>
        </p:spPr>
        <p:txBody>
          <a:bodyPr wrap="square" rtlCol="0">
            <a:spAutoFit/>
          </a:bodyPr>
          <a:lstStyle/>
          <a:p>
            <a:endParaRPr lang="en-GB" sz="2800" dirty="0">
              <a:latin typeface="Century Gothic" panose="020B0502020202020204" pitchFamily="34" charset="0"/>
            </a:endParaRPr>
          </a:p>
          <a:p>
            <a:endParaRPr lang="en-GB" sz="2800" dirty="0">
              <a:latin typeface="Century Gothic" panose="020B0502020202020204" pitchFamily="34" charset="0"/>
            </a:endParaRPr>
          </a:p>
        </p:txBody>
      </p:sp>
      <p:sp>
        <p:nvSpPr>
          <p:cNvPr id="10" name="Thought Bubble: Cloud 9">
            <a:extLst>
              <a:ext uri="{FF2B5EF4-FFF2-40B4-BE49-F238E27FC236}">
                <a16:creationId xmlns:a16="http://schemas.microsoft.com/office/drawing/2014/main" id="{74F34D66-DFB1-42A4-8A30-E719358E21C0}"/>
              </a:ext>
            </a:extLst>
          </p:cNvPr>
          <p:cNvSpPr/>
          <p:nvPr/>
        </p:nvSpPr>
        <p:spPr>
          <a:xfrm>
            <a:off x="6283567" y="1997277"/>
            <a:ext cx="2393878" cy="2024009"/>
          </a:xfrm>
          <a:prstGeom prst="cloudCallout">
            <a:avLst>
              <a:gd name="adj1" fmla="val -55393"/>
              <a:gd name="adj2" fmla="val 61442"/>
            </a:avLst>
          </a:prstGeom>
          <a:ln>
            <a:solidFill>
              <a:schemeClr val="tx2"/>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a:latin typeface="Century Gothic" panose="020B0502020202020204" pitchFamily="34" charset="0"/>
              </a:rPr>
              <a:t>It is traditional to make an Easter Garden</a:t>
            </a:r>
          </a:p>
        </p:txBody>
      </p:sp>
      <p:sp>
        <p:nvSpPr>
          <p:cNvPr id="12" name="Thought Bubble: Cloud 11">
            <a:extLst>
              <a:ext uri="{FF2B5EF4-FFF2-40B4-BE49-F238E27FC236}">
                <a16:creationId xmlns:a16="http://schemas.microsoft.com/office/drawing/2014/main" id="{CF59986F-F9B3-41C8-89E1-632B2EF5A55C}"/>
              </a:ext>
            </a:extLst>
          </p:cNvPr>
          <p:cNvSpPr/>
          <p:nvPr/>
        </p:nvSpPr>
        <p:spPr>
          <a:xfrm>
            <a:off x="8883755" y="1889738"/>
            <a:ext cx="2226388" cy="2131548"/>
          </a:xfrm>
          <a:prstGeom prst="cloudCallout">
            <a:avLst>
              <a:gd name="adj1" fmla="val -76210"/>
              <a:gd name="adj2" fmla="val 63946"/>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a:t>What can you see in the garden?</a:t>
            </a:r>
          </a:p>
        </p:txBody>
      </p:sp>
      <p:sp>
        <p:nvSpPr>
          <p:cNvPr id="13" name="Thought Bubble: Cloud 12">
            <a:extLst>
              <a:ext uri="{FF2B5EF4-FFF2-40B4-BE49-F238E27FC236}">
                <a16:creationId xmlns:a16="http://schemas.microsoft.com/office/drawing/2014/main" id="{73F8C2AD-984F-46B2-9AC9-A67B5FB67382}"/>
              </a:ext>
            </a:extLst>
          </p:cNvPr>
          <p:cNvSpPr/>
          <p:nvPr/>
        </p:nvSpPr>
        <p:spPr>
          <a:xfrm>
            <a:off x="6776910" y="3810267"/>
            <a:ext cx="2309228" cy="2024009"/>
          </a:xfrm>
          <a:prstGeom prst="cloudCallout">
            <a:avLst>
              <a:gd name="adj1" fmla="val -85799"/>
              <a:gd name="adj2" fmla="val 52375"/>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a:t>If you were to make a garden what would you put into it?</a:t>
            </a:r>
          </a:p>
        </p:txBody>
      </p:sp>
      <p:sp>
        <p:nvSpPr>
          <p:cNvPr id="14" name="Rectangle: Rounded Corners 13">
            <a:extLst>
              <a:ext uri="{FF2B5EF4-FFF2-40B4-BE49-F238E27FC236}">
                <a16:creationId xmlns:a16="http://schemas.microsoft.com/office/drawing/2014/main" id="{1D719FDD-F8A8-4378-9992-608E5EF6C238}"/>
              </a:ext>
            </a:extLst>
          </p:cNvPr>
          <p:cNvSpPr/>
          <p:nvPr/>
        </p:nvSpPr>
        <p:spPr>
          <a:xfrm>
            <a:off x="9214595" y="4193034"/>
            <a:ext cx="1993187" cy="1760820"/>
          </a:xfrm>
          <a:prstGeom prst="roundRect">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t>If possible make your own Easter Garden or draw a design for one.</a:t>
            </a:r>
          </a:p>
        </p:txBody>
      </p:sp>
      <p:pic>
        <p:nvPicPr>
          <p:cNvPr id="8" name="Picture 7">
            <a:extLst>
              <a:ext uri="{FF2B5EF4-FFF2-40B4-BE49-F238E27FC236}">
                <a16:creationId xmlns:a16="http://schemas.microsoft.com/office/drawing/2014/main" id="{BF5AE1FD-A053-440B-9446-83F3DCEE9648}"/>
              </a:ext>
            </a:extLst>
          </p:cNvPr>
          <p:cNvPicPr>
            <a:picLocks noChangeAspect="1"/>
          </p:cNvPicPr>
          <p:nvPr/>
        </p:nvPicPr>
        <p:blipFill>
          <a:blip r:embed="rId4"/>
          <a:stretch>
            <a:fillRect/>
          </a:stretch>
        </p:blipFill>
        <p:spPr>
          <a:xfrm>
            <a:off x="984218" y="2656239"/>
            <a:ext cx="4924216" cy="2730093"/>
          </a:xfrm>
          <a:prstGeom prst="rect">
            <a:avLst/>
          </a:prstGeom>
        </p:spPr>
      </p:pic>
    </p:spTree>
    <p:extLst>
      <p:ext uri="{BB962C8B-B14F-4D97-AF65-F5344CB8AC3E}">
        <p14:creationId xmlns:p14="http://schemas.microsoft.com/office/powerpoint/2010/main" val="1480879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3" y="206605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411488" y="5953854"/>
            <a:ext cx="628742" cy="812920"/>
          </a:xfrm>
          <a:prstGeom prst="rect">
            <a:avLst/>
          </a:prstGeom>
        </p:spPr>
      </p:pic>
      <p:sp>
        <p:nvSpPr>
          <p:cNvPr id="4" name="TextBox 3">
            <a:extLst>
              <a:ext uri="{FF2B5EF4-FFF2-40B4-BE49-F238E27FC236}">
                <a16:creationId xmlns:a16="http://schemas.microsoft.com/office/drawing/2014/main" id="{88463D12-A778-468C-A22B-7A1FC1F427EC}"/>
              </a:ext>
            </a:extLst>
          </p:cNvPr>
          <p:cNvSpPr txBox="1"/>
          <p:nvPr/>
        </p:nvSpPr>
        <p:spPr>
          <a:xfrm>
            <a:off x="1111526" y="2138570"/>
            <a:ext cx="9257016" cy="954107"/>
          </a:xfrm>
          <a:prstGeom prst="rect">
            <a:avLst/>
          </a:prstGeom>
          <a:noFill/>
        </p:spPr>
        <p:txBody>
          <a:bodyPr wrap="square" rtlCol="0">
            <a:spAutoFit/>
          </a:bodyPr>
          <a:lstStyle/>
          <a:p>
            <a:endParaRPr lang="en-GB" sz="2800" dirty="0">
              <a:latin typeface="Century Gothic" panose="020B0502020202020204" pitchFamily="34" charset="0"/>
            </a:endParaRPr>
          </a:p>
          <a:p>
            <a:endParaRPr lang="en-GB" sz="2800" dirty="0">
              <a:latin typeface="Century Gothic" panose="020B0502020202020204" pitchFamily="34" charset="0"/>
            </a:endParaRPr>
          </a:p>
        </p:txBody>
      </p:sp>
      <p:sp>
        <p:nvSpPr>
          <p:cNvPr id="14" name="Rectangle: Rounded Corners 13">
            <a:extLst>
              <a:ext uri="{FF2B5EF4-FFF2-40B4-BE49-F238E27FC236}">
                <a16:creationId xmlns:a16="http://schemas.microsoft.com/office/drawing/2014/main" id="{1D719FDD-F8A8-4378-9992-608E5EF6C238}"/>
              </a:ext>
            </a:extLst>
          </p:cNvPr>
          <p:cNvSpPr/>
          <p:nvPr/>
        </p:nvSpPr>
        <p:spPr>
          <a:xfrm>
            <a:off x="993167" y="2200825"/>
            <a:ext cx="10087307" cy="409938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The origins of hot cross buns may go back as far as the 12th century. According to the story, an Anglican monk baked the buns and marked them with a cross in honour of Good Friday.</a:t>
            </a:r>
          </a:p>
          <a:p>
            <a:endParaRPr lang="en-GB" dirty="0">
              <a:latin typeface="Century Gothic" panose="020B0502020202020204" pitchFamily="34" charset="0"/>
            </a:endParaRPr>
          </a:p>
          <a:p>
            <a:r>
              <a:rPr lang="en-GB" dirty="0">
                <a:latin typeface="Century Gothic" panose="020B0502020202020204" pitchFamily="34" charset="0"/>
              </a:rPr>
              <a:t>Towards the end of the 16th century, Queen Elizabeth I passed a law limiting the sale of sweet buns to funerals, Christmas, and the Friday before Easter. At that time the English were deeply superstitious and believed the buns carried medicinal or magical properties. Some even believed that buns baked on Good Friday would never go stale.</a:t>
            </a:r>
          </a:p>
          <a:p>
            <a:endParaRPr lang="en-GB" dirty="0">
              <a:latin typeface="Century Gothic" panose="020B0502020202020204" pitchFamily="34" charset="0"/>
            </a:endParaRPr>
          </a:p>
          <a:p>
            <a:r>
              <a:rPr lang="en-GB" dirty="0">
                <a:latin typeface="Century Gothic" panose="020B0502020202020204" pitchFamily="34" charset="0"/>
              </a:rPr>
              <a:t>As a way to get around the law, more and more people began baking these sweet buns at home. Not only did they grow in popularity, but the law became too difficult to enforce and was eventually scrapped.</a:t>
            </a:r>
          </a:p>
          <a:p>
            <a:endParaRPr lang="en-GB" dirty="0"/>
          </a:p>
          <a:p>
            <a:endParaRPr lang="en-GB" dirty="0"/>
          </a:p>
        </p:txBody>
      </p:sp>
      <p:pic>
        <p:nvPicPr>
          <p:cNvPr id="7" name="Picture 6">
            <a:extLst>
              <a:ext uri="{FF2B5EF4-FFF2-40B4-BE49-F238E27FC236}">
                <a16:creationId xmlns:a16="http://schemas.microsoft.com/office/drawing/2014/main" id="{F7D2965D-6608-4648-AF95-08A856B4D24B}"/>
              </a:ext>
            </a:extLst>
          </p:cNvPr>
          <p:cNvPicPr>
            <a:picLocks noChangeAspect="1"/>
          </p:cNvPicPr>
          <p:nvPr/>
        </p:nvPicPr>
        <p:blipFill>
          <a:blip r:embed="rId3"/>
          <a:stretch>
            <a:fillRect/>
          </a:stretch>
        </p:blipFill>
        <p:spPr>
          <a:xfrm>
            <a:off x="9698390" y="696800"/>
            <a:ext cx="1435965" cy="1085041"/>
          </a:xfrm>
          <a:prstGeom prst="rect">
            <a:avLst/>
          </a:prstGeom>
        </p:spPr>
      </p:pic>
    </p:spTree>
    <p:extLst>
      <p:ext uri="{BB962C8B-B14F-4D97-AF65-F5344CB8AC3E}">
        <p14:creationId xmlns:p14="http://schemas.microsoft.com/office/powerpoint/2010/main" val="168818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 – going deeper</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411488" y="5953854"/>
            <a:ext cx="628742" cy="812920"/>
          </a:xfrm>
          <a:prstGeom prst="rect">
            <a:avLst/>
          </a:prstGeom>
        </p:spPr>
      </p:pic>
      <p:sp>
        <p:nvSpPr>
          <p:cNvPr id="4" name="TextBox 3">
            <a:extLst>
              <a:ext uri="{FF2B5EF4-FFF2-40B4-BE49-F238E27FC236}">
                <a16:creationId xmlns:a16="http://schemas.microsoft.com/office/drawing/2014/main" id="{88463D12-A778-468C-A22B-7A1FC1F427EC}"/>
              </a:ext>
            </a:extLst>
          </p:cNvPr>
          <p:cNvSpPr txBox="1"/>
          <p:nvPr/>
        </p:nvSpPr>
        <p:spPr>
          <a:xfrm>
            <a:off x="1325366" y="2308278"/>
            <a:ext cx="9257016" cy="1384995"/>
          </a:xfrm>
          <a:prstGeom prst="rect">
            <a:avLst/>
          </a:prstGeom>
          <a:noFill/>
        </p:spPr>
        <p:txBody>
          <a:bodyPr wrap="square" rtlCol="0">
            <a:spAutoFit/>
          </a:bodyPr>
          <a:lstStyle/>
          <a:p>
            <a:r>
              <a:rPr lang="en-GB" sz="2800" dirty="0">
                <a:latin typeface="Century Gothic" panose="020B0502020202020204" pitchFamily="34" charset="0"/>
              </a:rPr>
              <a:t>Listen to the song:</a:t>
            </a:r>
          </a:p>
          <a:p>
            <a:endParaRPr lang="en-GB" sz="2800" dirty="0">
              <a:latin typeface="Century Gothic" panose="020B0502020202020204" pitchFamily="34" charset="0"/>
            </a:endParaRPr>
          </a:p>
          <a:p>
            <a:endParaRPr lang="en-GB" sz="2800" dirty="0">
              <a:latin typeface="Century Gothic" panose="020B0502020202020204" pitchFamily="34" charset="0"/>
            </a:endParaRPr>
          </a:p>
        </p:txBody>
      </p:sp>
      <p:sp>
        <p:nvSpPr>
          <p:cNvPr id="7" name="Thought Bubble: Cloud 6">
            <a:extLst>
              <a:ext uri="{FF2B5EF4-FFF2-40B4-BE49-F238E27FC236}">
                <a16:creationId xmlns:a16="http://schemas.microsoft.com/office/drawing/2014/main" id="{BAF458F7-EDA5-47A7-923B-121C8BD8923D}"/>
              </a:ext>
            </a:extLst>
          </p:cNvPr>
          <p:cNvSpPr/>
          <p:nvPr/>
        </p:nvSpPr>
        <p:spPr>
          <a:xfrm>
            <a:off x="4922403" y="2178070"/>
            <a:ext cx="3113392" cy="2774022"/>
          </a:xfrm>
          <a:prstGeom prst="cloudCallout">
            <a:avLst>
              <a:gd name="adj1" fmla="val -66420"/>
              <a:gd name="adj2" fmla="val 61259"/>
            </a:avLst>
          </a:prstGeom>
          <a:ln>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b="1" dirty="0">
                <a:latin typeface="Century Gothic" panose="020B0502020202020204" pitchFamily="34" charset="0"/>
              </a:rPr>
              <a:t>What does this song say about Jesus, his death and resurrection?</a:t>
            </a:r>
          </a:p>
        </p:txBody>
      </p:sp>
      <p:sp>
        <p:nvSpPr>
          <p:cNvPr id="8" name="Thought Bubble: Cloud 7">
            <a:extLst>
              <a:ext uri="{FF2B5EF4-FFF2-40B4-BE49-F238E27FC236}">
                <a16:creationId xmlns:a16="http://schemas.microsoft.com/office/drawing/2014/main" id="{67A841AB-68B1-4F7C-9B88-93C56C45D340}"/>
              </a:ext>
            </a:extLst>
          </p:cNvPr>
          <p:cNvSpPr/>
          <p:nvPr/>
        </p:nvSpPr>
        <p:spPr>
          <a:xfrm>
            <a:off x="7775988" y="2138570"/>
            <a:ext cx="2811694" cy="2289788"/>
          </a:xfrm>
          <a:prstGeom prst="cloudCallout">
            <a:avLst>
              <a:gd name="adj1" fmla="val -60328"/>
              <a:gd name="adj2" fmla="val 84897"/>
            </a:avLst>
          </a:prstGeom>
          <a:ln>
            <a:solidFill>
              <a:schemeClr val="tx2"/>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b="1" dirty="0">
                <a:latin typeface="Century Gothic" panose="020B0502020202020204" pitchFamily="34" charset="0"/>
              </a:rPr>
              <a:t>Which phrase or words speak to you most?</a:t>
            </a:r>
            <a:endParaRPr lang="en-GB" sz="2000" b="1" dirty="0">
              <a:ln w="22225">
                <a:solidFill>
                  <a:schemeClr val="accent2"/>
                </a:solidFill>
                <a:prstDash val="solid"/>
              </a:ln>
              <a:solidFill>
                <a:schemeClr val="accent2">
                  <a:lumMod val="40000"/>
                  <a:lumOff val="60000"/>
                </a:schemeClr>
              </a:solidFill>
            </a:endParaRPr>
          </a:p>
        </p:txBody>
      </p:sp>
      <p:sp>
        <p:nvSpPr>
          <p:cNvPr id="9" name="TextBox 8">
            <a:extLst>
              <a:ext uri="{FF2B5EF4-FFF2-40B4-BE49-F238E27FC236}">
                <a16:creationId xmlns:a16="http://schemas.microsoft.com/office/drawing/2014/main" id="{FC0672AE-0CCB-4CEC-9995-F353F91556B9}"/>
              </a:ext>
            </a:extLst>
          </p:cNvPr>
          <p:cNvSpPr txBox="1"/>
          <p:nvPr/>
        </p:nvSpPr>
        <p:spPr>
          <a:xfrm>
            <a:off x="1064766" y="3312438"/>
            <a:ext cx="3554859" cy="1569660"/>
          </a:xfrm>
          <a:prstGeom prst="rect">
            <a:avLst/>
          </a:prstGeom>
          <a:noFill/>
        </p:spPr>
        <p:txBody>
          <a:bodyPr wrap="square" rtlCol="0">
            <a:spAutoFit/>
          </a:bodyPr>
          <a:lstStyle/>
          <a:p>
            <a:r>
              <a:rPr lang="en-GB" sz="2400" dirty="0">
                <a:hlinkClick r:id="rId3">
                  <a:extLst>
                    <a:ext uri="{A12FA001-AC4F-418D-AE19-62706E023703}">
                      <ahyp:hlinkClr xmlns:ahyp="http://schemas.microsoft.com/office/drawing/2018/hyperlinkcolor" val="tx"/>
                    </a:ext>
                  </a:extLst>
                </a:hlinkClick>
              </a:rPr>
              <a:t>https://www.youtube.com/watch?v=BOiIW8nrw5g</a:t>
            </a:r>
            <a:r>
              <a:rPr lang="en-GB" sz="2400" dirty="0"/>
              <a:t> </a:t>
            </a:r>
          </a:p>
          <a:p>
            <a:endParaRPr lang="en-GB" sz="2400" dirty="0"/>
          </a:p>
          <a:p>
            <a:r>
              <a:rPr lang="en-GB" sz="2400" dirty="0"/>
              <a:t>Tim Hughes - Happy Day</a:t>
            </a:r>
          </a:p>
        </p:txBody>
      </p:sp>
      <p:sp>
        <p:nvSpPr>
          <p:cNvPr id="10" name="Thought Bubble: Cloud 9">
            <a:extLst>
              <a:ext uri="{FF2B5EF4-FFF2-40B4-BE49-F238E27FC236}">
                <a16:creationId xmlns:a16="http://schemas.microsoft.com/office/drawing/2014/main" id="{74F34D66-DFB1-42A4-8A30-E719358E21C0}"/>
              </a:ext>
            </a:extLst>
          </p:cNvPr>
          <p:cNvSpPr/>
          <p:nvPr/>
        </p:nvSpPr>
        <p:spPr>
          <a:xfrm>
            <a:off x="8664537" y="3862981"/>
            <a:ext cx="2746951" cy="2178223"/>
          </a:xfrm>
          <a:prstGeom prst="cloudCallout">
            <a:avLst>
              <a:gd name="adj1" fmla="val -55393"/>
              <a:gd name="adj2" fmla="val 61442"/>
            </a:avLst>
          </a:prstGeom>
          <a:ln>
            <a:solidFill>
              <a:schemeClr val="tx2"/>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a:latin typeface="Century Gothic" panose="020B0502020202020204" pitchFamily="34" charset="0"/>
              </a:rPr>
              <a:t>What questions do you have after listening?</a:t>
            </a:r>
          </a:p>
        </p:txBody>
      </p:sp>
      <p:sp>
        <p:nvSpPr>
          <p:cNvPr id="11" name="Thought Bubble: Cloud 10">
            <a:extLst>
              <a:ext uri="{FF2B5EF4-FFF2-40B4-BE49-F238E27FC236}">
                <a16:creationId xmlns:a16="http://schemas.microsoft.com/office/drawing/2014/main" id="{9DFCC879-B258-4ECD-AFF2-68655CBDAE34}"/>
              </a:ext>
            </a:extLst>
          </p:cNvPr>
          <p:cNvSpPr/>
          <p:nvPr/>
        </p:nvSpPr>
        <p:spPr>
          <a:xfrm>
            <a:off x="5311740" y="4558566"/>
            <a:ext cx="3482939" cy="1935169"/>
          </a:xfrm>
          <a:prstGeom prst="cloudCallout">
            <a:avLst>
              <a:gd name="adj1" fmla="val -63775"/>
              <a:gd name="adj2" fmla="val 55357"/>
            </a:avLst>
          </a:prstGeom>
          <a:ln>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a:solidFill>
                  <a:schemeClr val="tx1"/>
                </a:solidFill>
                <a:latin typeface="Century Gothic" panose="020B0502020202020204" pitchFamily="34" charset="0"/>
              </a:rPr>
              <a:t>What might this song teach you about a Christian view of Easter?</a:t>
            </a:r>
          </a:p>
        </p:txBody>
      </p:sp>
    </p:spTree>
    <p:extLst>
      <p:ext uri="{BB962C8B-B14F-4D97-AF65-F5344CB8AC3E}">
        <p14:creationId xmlns:p14="http://schemas.microsoft.com/office/powerpoint/2010/main" val="874167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first or through the prayer space or use the prayer below:</a:t>
            </a:r>
          </a:p>
          <a:p>
            <a:endParaRPr lang="en-GB" sz="2200" dirty="0">
              <a:latin typeface="Century Gothic" panose="020B0502020202020204" pitchFamily="34" charset="0"/>
              <a:cs typeface="Segoe UI" panose="020B0502040204020203" pitchFamily="34" charset="0"/>
            </a:endParaRPr>
          </a:p>
          <a:p>
            <a:r>
              <a:rPr lang="en-GB" sz="2200" dirty="0">
                <a:latin typeface="Century Gothic" panose="020B0502020202020204" pitchFamily="34" charset="0"/>
                <a:cs typeface="Segoe UI" panose="020B0502040204020203" pitchFamily="34" charset="0"/>
              </a:rPr>
              <a:t>Dear God, </a:t>
            </a:r>
          </a:p>
          <a:p>
            <a:r>
              <a:rPr lang="en-GB" sz="2200" dirty="0">
                <a:latin typeface="Century Gothic" panose="020B0502020202020204" pitchFamily="34" charset="0"/>
                <a:cs typeface="Segoe UI" panose="020B0502040204020203" pitchFamily="34" charset="0"/>
              </a:rPr>
              <a:t>Today we pause to remember your resurrection power. That shone light into the darkness. That bore life from such emptiness. That revealed hope out of devastation. That spoke truth through incrimination. That released freedom in spite of imprisonment. And brought us forgiveness instead of punishment. </a:t>
            </a:r>
          </a:p>
          <a:p>
            <a:r>
              <a:rPr lang="en-GB" sz="2200" dirty="0">
                <a:latin typeface="Century Gothic" panose="020B0502020202020204" pitchFamily="34" charset="0"/>
                <a:cs typeface="Segoe UI" panose="020B0502040204020203" pitchFamily="34" charset="0"/>
              </a:rPr>
              <a:t>Thank you that we can now walk in the light of your life, Hope, truth, freedom and forgiveness, This day and everyday. </a:t>
            </a:r>
            <a:r>
              <a:rPr lang="en-GB" sz="2200" b="1" dirty="0">
                <a:latin typeface="Century Gothic" panose="020B0502020202020204" pitchFamily="34" charset="0"/>
                <a:cs typeface="Segoe UI" panose="020B0502040204020203" pitchFamily="34" charset="0"/>
              </a:rPr>
              <a:t>Amen.</a:t>
            </a:r>
          </a:p>
          <a:p>
            <a:endParaRPr lang="en-GB" sz="2200" b="1" dirty="0">
              <a:latin typeface="Century Gothic" panose="020B0502020202020204"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00664" y="6081935"/>
            <a:ext cx="600237" cy="776065"/>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2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3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3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35">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49" name="Rectangle 37">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39">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601255" y="702156"/>
            <a:ext cx="3409783" cy="1013800"/>
          </a:xfrm>
        </p:spPr>
        <p:txBody>
          <a:bodyPr vert="horz" lIns="91440" tIns="45720" rIns="91440" bIns="45720" rtlCol="0" anchor="b">
            <a:normAutofit/>
          </a:bodyPr>
          <a:lstStyle/>
          <a:p>
            <a:pPr>
              <a:lnSpc>
                <a:spcPct val="90000"/>
              </a:lnSpc>
            </a:pPr>
            <a:r>
              <a:rPr lang="en-US" sz="240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601255" y="1964168"/>
            <a:ext cx="3409782" cy="4036582"/>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hlinkClick r:id="rId2">
                <a:extLst>
                  <a:ext uri="{A12FA001-AC4F-418D-AE19-62706E023703}">
                    <ahyp:hlinkClr xmlns:ahyp="http://schemas.microsoft.com/office/drawing/2018/hyperlinkcolor" val="tx"/>
                  </a:ext>
                </a:extLst>
              </a:hlinkClick>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latin typeface="Century Gothic" panose="020B0502020202020204" pitchFamily="34" charset="0"/>
            </a:endParaRPr>
          </a:p>
          <a:p>
            <a:pPr>
              <a:spcBef>
                <a:spcPct val="20000"/>
              </a:spcBef>
              <a:spcAft>
                <a:spcPts val="600"/>
              </a:spcAft>
              <a:buClr>
                <a:schemeClr val="accent2"/>
              </a:buClr>
              <a:buSzPct val="92000"/>
              <a:buFont typeface="Wingdings 2" panose="05020102010507070707" pitchFamily="18" charset="2"/>
              <a:buChar char=""/>
            </a:pPr>
            <a:r>
              <a:rPr lang="en-US" dirty="0">
                <a:solidFill>
                  <a:schemeClr val="bg1"/>
                </a:solidFill>
                <a:latin typeface="Century Gothic" panose="020B0502020202020204" pitchFamily="34" charset="0"/>
              </a:rPr>
              <a:t>Remind pupils of the theme for the week and of the Bible story- Jesus the risen King.</a:t>
            </a:r>
          </a:p>
          <a:p>
            <a:pPr>
              <a:spcBef>
                <a:spcPct val="20000"/>
              </a:spcBef>
              <a:spcAft>
                <a:spcPts val="600"/>
              </a:spcAft>
              <a:buClr>
                <a:schemeClr val="accent2"/>
              </a:buClr>
              <a:buSzPct val="92000"/>
              <a:buFont typeface="Wingdings 2" panose="05020102010507070707" pitchFamily="18" charset="2"/>
              <a:buChar char=""/>
            </a:pPr>
            <a:r>
              <a:rPr lang="en-US" dirty="0">
                <a:solidFill>
                  <a:schemeClr val="bg1"/>
                </a:solidFill>
                <a:latin typeface="Century Gothic" panose="020B0502020202020204" pitchFamily="34" charset="0"/>
              </a:rPr>
              <a:t>For Christians Easter is all about love and hope shown through the cross and the resurrection.</a:t>
            </a:r>
          </a:p>
          <a:p>
            <a:pPr>
              <a:spcBef>
                <a:spcPct val="20000"/>
              </a:spcBef>
              <a:spcAft>
                <a:spcPts val="600"/>
              </a:spcAft>
              <a:buClr>
                <a:schemeClr val="accent2"/>
              </a:buClr>
              <a:buSzPct val="92000"/>
              <a:buFont typeface="Wingdings 2" panose="05020102010507070707" pitchFamily="18" charset="2"/>
              <a:buChar char=""/>
            </a:pPr>
            <a:endParaRPr lang="en-US"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p:txBody>
      </p:sp>
      <p:pic>
        <p:nvPicPr>
          <p:cNvPr id="4" name="Picture 3" descr="Text&#10;&#10;Description automatically generated">
            <a:extLst>
              <a:ext uri="{FF2B5EF4-FFF2-40B4-BE49-F238E27FC236}">
                <a16:creationId xmlns:a16="http://schemas.microsoft.com/office/drawing/2014/main" id="{5B2D96E7-943A-4B01-829A-74EB9DDE4E2B}"/>
              </a:ext>
            </a:extLst>
          </p:cNvPr>
          <p:cNvPicPr>
            <a:picLocks noChangeAspect="1"/>
          </p:cNvPicPr>
          <p:nvPr/>
        </p:nvPicPr>
        <p:blipFill>
          <a:blip r:embed="rId3"/>
          <a:stretch>
            <a:fillRect/>
          </a:stretch>
        </p:blipFill>
        <p:spPr>
          <a:xfrm>
            <a:off x="6441906" y="854857"/>
            <a:ext cx="3578057" cy="5148285"/>
          </a:xfrm>
          <a:prstGeom prst="rect">
            <a:avLst/>
          </a:prstGeom>
        </p:spPr>
      </p:pic>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4"/>
          <a:stretch>
            <a:fillRect/>
          </a:stretch>
        </p:blipFill>
        <p:spPr>
          <a:xfrm>
            <a:off x="11386636" y="5708569"/>
            <a:ext cx="801150" cy="1013800"/>
          </a:xfrm>
          <a:prstGeom prst="rect">
            <a:avLst/>
          </a:prstGeom>
        </p:spPr>
      </p:pic>
    </p:spTree>
    <p:extLst>
      <p:ext uri="{BB962C8B-B14F-4D97-AF65-F5344CB8AC3E}">
        <p14:creationId xmlns:p14="http://schemas.microsoft.com/office/powerpoint/2010/main" val="2587073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2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3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3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35">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49" name="Rectangle 37">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39">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601255" y="702156"/>
            <a:ext cx="3409783" cy="1013800"/>
          </a:xfrm>
        </p:spPr>
        <p:txBody>
          <a:bodyPr vert="horz" lIns="91440" tIns="45720" rIns="91440" bIns="45720" rtlCol="0" anchor="b">
            <a:normAutofit/>
          </a:bodyPr>
          <a:lstStyle/>
          <a:p>
            <a:pPr>
              <a:lnSpc>
                <a:spcPct val="90000"/>
              </a:lnSpc>
            </a:pPr>
            <a:r>
              <a:rPr lang="en-US" sz="240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601255" y="1964168"/>
            <a:ext cx="3409782" cy="4036582"/>
          </a:xfrm>
          <a:prstGeom prst="rect">
            <a:avLst/>
          </a:prstGeom>
        </p:spPr>
        <p:txBody>
          <a:bodyPr vert="horz" lIns="91440" tIns="45720" rIns="91440" bIns="45720" rtlCol="0" anchor="ctr">
            <a:normAutofit fontScale="62500" lnSpcReduction="20000"/>
          </a:bodyPr>
          <a:lstStyle/>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hlinkClick r:id="rId2">
                <a:extLst>
                  <a:ext uri="{A12FA001-AC4F-418D-AE19-62706E023703}">
                    <ahyp:hlinkClr xmlns:ahyp="http://schemas.microsoft.com/office/drawing/2018/hyperlinkcolor" val="tx"/>
                  </a:ext>
                </a:extLst>
              </a:hlinkClick>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latin typeface="Century Gothic" panose="020B0502020202020204" pitchFamily="34" charset="0"/>
            </a:endParaRPr>
          </a:p>
          <a:p>
            <a:pPr>
              <a:spcBef>
                <a:spcPct val="20000"/>
              </a:spcBef>
              <a:spcAft>
                <a:spcPts val="600"/>
              </a:spcAft>
              <a:buClr>
                <a:schemeClr val="accent2"/>
              </a:buClr>
              <a:buSzPct val="92000"/>
              <a:buFont typeface="Wingdings 2" panose="05020102010507070707" pitchFamily="18" charset="2"/>
              <a:buChar char=""/>
            </a:pPr>
            <a:r>
              <a:rPr lang="en-US" sz="2300" dirty="0">
                <a:solidFill>
                  <a:schemeClr val="bg1"/>
                </a:solidFill>
                <a:latin typeface="Century Gothic" panose="020B0502020202020204" pitchFamily="34" charset="0"/>
              </a:rPr>
              <a:t>Remind pupils of the theme for the week and of the Bible story- Jesus the risen King.</a:t>
            </a:r>
          </a:p>
          <a:p>
            <a:pPr>
              <a:spcBef>
                <a:spcPct val="20000"/>
              </a:spcBef>
              <a:spcAft>
                <a:spcPts val="600"/>
              </a:spcAft>
              <a:buClr>
                <a:schemeClr val="accent2"/>
              </a:buClr>
              <a:buSzPct val="92000"/>
              <a:buFont typeface="Wingdings 2" panose="05020102010507070707" pitchFamily="18" charset="2"/>
              <a:buChar char=""/>
            </a:pPr>
            <a:endParaRPr lang="en-US" sz="2300" dirty="0">
              <a:solidFill>
                <a:schemeClr val="bg1"/>
              </a:solidFill>
              <a:latin typeface="Century Gothic" panose="020B0502020202020204" pitchFamily="34" charset="0"/>
            </a:endParaRPr>
          </a:p>
          <a:p>
            <a:pPr>
              <a:spcBef>
                <a:spcPct val="20000"/>
              </a:spcBef>
              <a:spcAft>
                <a:spcPts val="600"/>
              </a:spcAft>
              <a:buClr>
                <a:schemeClr val="accent2"/>
              </a:buClr>
              <a:buSzPct val="92000"/>
              <a:buFont typeface="Wingdings 2" panose="05020102010507070707" pitchFamily="18" charset="2"/>
              <a:buChar char=""/>
            </a:pPr>
            <a:r>
              <a:rPr lang="en-US" sz="2300" dirty="0">
                <a:solidFill>
                  <a:schemeClr val="bg1"/>
                </a:solidFill>
                <a:latin typeface="Century Gothic" panose="020B0502020202020204" pitchFamily="34" charset="0"/>
              </a:rPr>
              <a:t>For Christians Easter is all about love and hope shown through the cross and the resurrection.</a:t>
            </a:r>
          </a:p>
          <a:p>
            <a:pPr>
              <a:spcBef>
                <a:spcPct val="20000"/>
              </a:spcBef>
              <a:spcAft>
                <a:spcPts val="600"/>
              </a:spcAft>
              <a:buClr>
                <a:schemeClr val="accent2"/>
              </a:buClr>
              <a:buSzPct val="92000"/>
              <a:buFont typeface="Wingdings 2" panose="05020102010507070707" pitchFamily="18" charset="2"/>
              <a:buChar char=""/>
            </a:pPr>
            <a:endParaRPr lang="en-US" sz="2300" dirty="0">
              <a:solidFill>
                <a:schemeClr val="bg1"/>
              </a:solidFill>
              <a:latin typeface="Century Gothic" panose="020B0502020202020204" pitchFamily="34" charset="0"/>
            </a:endParaRPr>
          </a:p>
          <a:p>
            <a:pPr>
              <a:spcBef>
                <a:spcPct val="20000"/>
              </a:spcBef>
              <a:spcAft>
                <a:spcPts val="600"/>
              </a:spcAft>
              <a:buClr>
                <a:schemeClr val="accent2"/>
              </a:buClr>
              <a:buSzPct val="92000"/>
              <a:buFont typeface="Wingdings 2" panose="05020102010507070707" pitchFamily="18" charset="2"/>
              <a:buChar char=""/>
            </a:pPr>
            <a:r>
              <a:rPr lang="en-US" sz="2300" dirty="0">
                <a:solidFill>
                  <a:schemeClr val="bg1"/>
                </a:solidFill>
                <a:latin typeface="Century Gothic" panose="020B0502020202020204" pitchFamily="34" charset="0"/>
              </a:rPr>
              <a:t>Watch </a:t>
            </a:r>
          </a:p>
          <a:p>
            <a:pPr>
              <a:spcBef>
                <a:spcPct val="20000"/>
              </a:spcBef>
              <a:spcAft>
                <a:spcPts val="600"/>
              </a:spcAft>
              <a:buClr>
                <a:schemeClr val="accent2"/>
              </a:buClr>
              <a:buSzPct val="92000"/>
              <a:buFont typeface="Wingdings 2" panose="05020102010507070707" pitchFamily="18" charset="2"/>
              <a:buChar char=""/>
            </a:pPr>
            <a:r>
              <a:rPr lang="en-US" sz="2300" dirty="0">
                <a:solidFill>
                  <a:schemeClr val="bg1"/>
                </a:solidFill>
                <a:hlinkClick r:id="rId3">
                  <a:extLst>
                    <a:ext uri="{A12FA001-AC4F-418D-AE19-62706E023703}">
                      <ahyp:hlinkClr xmlns:ahyp="http://schemas.microsoft.com/office/drawing/2018/hyperlinkcolor" val="tx"/>
                    </a:ext>
                  </a:extLst>
                </a:hlinkClick>
              </a:rPr>
              <a:t>https://www.youtube.com/watch?v=LllzW8lJPJ8</a:t>
            </a:r>
            <a:r>
              <a:rPr lang="en-US" sz="2300" dirty="0">
                <a:solidFill>
                  <a:schemeClr val="bg1"/>
                </a:solidFill>
              </a:rPr>
              <a:t> </a:t>
            </a:r>
          </a:p>
          <a:p>
            <a:pPr>
              <a:spcBef>
                <a:spcPct val="20000"/>
              </a:spcBef>
              <a:spcAft>
                <a:spcPts val="600"/>
              </a:spcAft>
              <a:buClr>
                <a:schemeClr val="accent2"/>
              </a:buClr>
              <a:buSzPct val="92000"/>
            </a:pPr>
            <a:r>
              <a:rPr lang="en-US" sz="2300" dirty="0">
                <a:solidFill>
                  <a:schemeClr val="bg1"/>
                </a:solidFill>
              </a:rPr>
              <a:t>Bob Hartman’s the resurrection</a:t>
            </a: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bg1"/>
              </a:solidFill>
            </a:endParaRPr>
          </a:p>
        </p:txBody>
      </p:sp>
      <p:pic>
        <p:nvPicPr>
          <p:cNvPr id="4" name="Picture 3" descr="Text&#10;&#10;Description automatically generated">
            <a:extLst>
              <a:ext uri="{FF2B5EF4-FFF2-40B4-BE49-F238E27FC236}">
                <a16:creationId xmlns:a16="http://schemas.microsoft.com/office/drawing/2014/main" id="{5B2D96E7-943A-4B01-829A-74EB9DDE4E2B}"/>
              </a:ext>
            </a:extLst>
          </p:cNvPr>
          <p:cNvPicPr>
            <a:picLocks noChangeAspect="1"/>
          </p:cNvPicPr>
          <p:nvPr/>
        </p:nvPicPr>
        <p:blipFill>
          <a:blip r:embed="rId4"/>
          <a:stretch>
            <a:fillRect/>
          </a:stretch>
        </p:blipFill>
        <p:spPr>
          <a:xfrm>
            <a:off x="4592869" y="854857"/>
            <a:ext cx="3578057" cy="5148285"/>
          </a:xfrm>
          <a:prstGeom prst="rect">
            <a:avLst/>
          </a:prstGeom>
        </p:spPr>
      </p:pic>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5"/>
          <a:stretch>
            <a:fillRect/>
          </a:stretch>
        </p:blipFill>
        <p:spPr>
          <a:xfrm>
            <a:off x="11386636" y="5708569"/>
            <a:ext cx="801150" cy="1013800"/>
          </a:xfrm>
          <a:prstGeom prst="rect">
            <a:avLst/>
          </a:prstGeom>
        </p:spPr>
      </p:pic>
      <p:sp>
        <p:nvSpPr>
          <p:cNvPr id="3" name="TextBox 2">
            <a:extLst>
              <a:ext uri="{FF2B5EF4-FFF2-40B4-BE49-F238E27FC236}">
                <a16:creationId xmlns:a16="http://schemas.microsoft.com/office/drawing/2014/main" id="{B942ECCE-9925-4CF6-A081-BFF837D14C9C}"/>
              </a:ext>
            </a:extLst>
          </p:cNvPr>
          <p:cNvSpPr txBox="1"/>
          <p:nvPr/>
        </p:nvSpPr>
        <p:spPr>
          <a:xfrm>
            <a:off x="8486454" y="976045"/>
            <a:ext cx="3259013" cy="5324535"/>
          </a:xfrm>
          <a:prstGeom prst="rect">
            <a:avLst/>
          </a:prstGeom>
          <a:noFill/>
        </p:spPr>
        <p:txBody>
          <a:bodyPr wrap="square" rtlCol="0">
            <a:spAutoFit/>
          </a:bodyPr>
          <a:lstStyle/>
          <a:p>
            <a:r>
              <a:rPr lang="en-GB" sz="2000" dirty="0"/>
              <a:t>How can you share hope and love this Easter time?</a:t>
            </a:r>
          </a:p>
          <a:p>
            <a:endParaRPr lang="en-GB" sz="2000" dirty="0"/>
          </a:p>
          <a:p>
            <a:r>
              <a:rPr lang="en-GB" sz="2000" dirty="0"/>
              <a:t>Some ideas but there will be plenty more that you can think of:</a:t>
            </a:r>
          </a:p>
          <a:p>
            <a:pPr marL="285750" indent="-285750">
              <a:buFont typeface="Arial" panose="020B0604020202020204" pitchFamily="34" charset="0"/>
              <a:buChar char="•"/>
            </a:pPr>
            <a:r>
              <a:rPr lang="en-GB" sz="2000" dirty="0"/>
              <a:t>Collect Easter Eggs to give to a local home or hospital</a:t>
            </a:r>
          </a:p>
          <a:p>
            <a:pPr marL="285750" indent="-285750">
              <a:buFont typeface="Arial" panose="020B0604020202020204" pitchFamily="34" charset="0"/>
              <a:buChar char="•"/>
            </a:pPr>
            <a:r>
              <a:rPr lang="en-GB" sz="2000" dirty="0"/>
              <a:t>Design Easter cards to give out to people in your local community</a:t>
            </a:r>
          </a:p>
          <a:p>
            <a:pPr marL="285750" indent="-285750">
              <a:buFont typeface="Arial" panose="020B0604020202020204" pitchFamily="34" charset="0"/>
              <a:buChar char="•"/>
            </a:pPr>
            <a:r>
              <a:rPr lang="en-GB" sz="2000" dirty="0"/>
              <a:t>Cut out Easter eggs from card and create a fun Easter Egg hunt in your local area</a:t>
            </a:r>
          </a:p>
          <a:p>
            <a:pPr marL="285750" indent="-285750">
              <a:buFont typeface="Arial" panose="020B0604020202020204" pitchFamily="34" charset="0"/>
              <a:buChar char="•"/>
            </a:pPr>
            <a:r>
              <a:rPr lang="en-GB" sz="2000" dirty="0"/>
              <a:t>Collect food for a local food bank…</a:t>
            </a:r>
          </a:p>
        </p:txBody>
      </p:sp>
    </p:spTree>
    <p:extLst>
      <p:ext uri="{BB962C8B-B14F-4D97-AF65-F5344CB8AC3E}">
        <p14:creationId xmlns:p14="http://schemas.microsoft.com/office/powerpoint/2010/main" val="856568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or through the prayer space. You could use the school’s prayer or the Lord’s Prayer:</a:t>
            </a:r>
          </a:p>
          <a:p>
            <a:endParaRPr lang="en-GB" sz="2000" dirty="0">
              <a:latin typeface="Century Gothic" panose="020B0502020202020204" pitchFamily="34" charset="0"/>
              <a:cs typeface="Segoe UI" panose="020B0502040204020203" pitchFamily="34" charset="0"/>
            </a:endParaRPr>
          </a:p>
          <a:p>
            <a:pPr algn="ctr"/>
            <a:r>
              <a:rPr lang="en-GB" sz="2000" dirty="0">
                <a:latin typeface="Century Gothic" panose="020B0502020202020204" pitchFamily="34" charset="0"/>
                <a:cs typeface="Segoe UI" panose="020B0502040204020203" pitchFamily="34" charset="0"/>
              </a:rPr>
              <a:t>	</a:t>
            </a: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82710" y="6000108"/>
            <a:ext cx="585021" cy="75639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4133956"/>
            <a:ext cx="6798608" cy="2085869"/>
          </a:xfrm>
        </p:spPr>
        <p:txBody>
          <a:bodyPr vert="horz" lIns="91440" tIns="45720" rIns="91440" bIns="45720" rtlCol="0" anchor="b">
            <a:normAutofit fontScale="90000"/>
          </a:bodyPr>
          <a:lstStyle/>
          <a:p>
            <a:pPr>
              <a:lnSpc>
                <a:spcPct val="90000"/>
              </a:lnSpc>
            </a:pPr>
            <a:r>
              <a:rPr lang="en-US" sz="22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r>
              <a:rPr lang="en-US" sz="2200" cap="none" dirty="0">
                <a:solidFill>
                  <a:srgbClr val="FFFFFF"/>
                </a:solidFill>
                <a:latin typeface="Century Gothic" panose="020B0502020202020204" pitchFamily="34" charset="0"/>
                <a:cs typeface="Segoe UI" panose="020B0502040204020203" pitchFamily="34" charset="0"/>
              </a:rPr>
              <a:t>  </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rPr>
              <a:t>Alternatively, you could also use any of the </a:t>
            </a:r>
            <a:r>
              <a:rPr lang="en-US" sz="2200" cap="none" dirty="0" err="1">
                <a:solidFill>
                  <a:srgbClr val="FFFFFF"/>
                </a:solidFill>
                <a:latin typeface="Century Gothic" panose="020B0502020202020204" pitchFamily="34" charset="0"/>
                <a:cs typeface="Segoe UI" panose="020B0502040204020203" pitchFamily="34" charset="0"/>
              </a:rPr>
              <a:t>the</a:t>
            </a:r>
            <a:r>
              <a:rPr lang="en-US" sz="2200" cap="none" dirty="0">
                <a:solidFill>
                  <a:srgbClr val="FFFFFF"/>
                </a:solidFill>
                <a:latin typeface="Century Gothic" panose="020B0502020202020204" pitchFamily="34" charset="0"/>
                <a:cs typeface="Segoe UI" panose="020B0502040204020203" pitchFamily="34" charset="0"/>
              </a:rPr>
              <a:t> following:</a:t>
            </a: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3"/>
              </a:rPr>
              <a:t>https://engageworship.org/ideas/jesus-king-of-kings-printable-crown</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4"/>
              </a:rPr>
              <a:t>https://www.youtube.com/watch?v=dQl4izxPeNU</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5"/>
          <a:stretch>
            <a:fillRect/>
          </a:stretch>
        </p:blipFill>
        <p:spPr>
          <a:xfrm>
            <a:off x="931166" y="2315051"/>
            <a:ext cx="2716911" cy="2522028"/>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3033</Words>
  <Application>Microsoft Office PowerPoint</Application>
  <PresentationFormat>Widescreen</PresentationFormat>
  <Paragraphs>263</Paragraphs>
  <Slides>37</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Arial Rounded MT Bold</vt:lpstr>
      <vt:lpstr>Calibri</vt:lpstr>
      <vt:lpstr>Century Gothic</vt:lpstr>
      <vt:lpstr>Gill Sans MT</vt:lpstr>
      <vt:lpstr>Segoe UI</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Easter Sunday  Resurrection</vt:lpstr>
      <vt:lpstr>Classroom Worship   Reflection Space    </vt:lpstr>
      <vt:lpstr>Classroom Worship   Reflection Space      </vt:lpstr>
      <vt:lpstr>Classroom Worship   Reflection Space    </vt:lpstr>
      <vt:lpstr>Monday</vt:lpstr>
      <vt:lpstr>PowerPoint Presentation</vt:lpstr>
      <vt:lpstr>PowerPoint Presentation</vt:lpstr>
      <vt:lpstr>Reflection questions</vt:lpstr>
      <vt:lpstr>PowerPoint Presentation</vt:lpstr>
      <vt:lpstr>Responding </vt:lpstr>
      <vt:lpstr>Responding –  an easter prayer that you may like to use</vt:lpstr>
      <vt:lpstr>Tuesday</vt:lpstr>
      <vt:lpstr>Bible Passage</vt:lpstr>
      <vt:lpstr>Bible Passage</vt:lpstr>
      <vt:lpstr>PowerPoint Presentation</vt:lpstr>
      <vt:lpstr>Easter Today – Make an easter garden  https://request.org.uk/restart/2017/02/23/make-an-easter-garden/ </vt:lpstr>
      <vt:lpstr>Responding </vt:lpstr>
      <vt:lpstr>Responding – going deeper</vt:lpstr>
      <vt:lpstr>Prayer</vt:lpstr>
      <vt:lpstr>Wednesday</vt:lpstr>
      <vt:lpstr>Prompted to action - challenge</vt:lpstr>
      <vt:lpstr>Prompted to action - challenge</vt:lpstr>
      <vt:lpstr>Prayer</vt:lpstr>
      <vt:lpstr>Thursday</vt:lpstr>
      <vt:lpstr>Use the Meditation resource alongside the Spiritual Encounters – bible-based meditation teacher’s pack:  http://www.ldbe.co.uk/about/guidance- resources/worship-and-meditation/    Alternatively, you could also use any of the the following: https://engageworship.org/ideas/jesus-king-of-kings-printable-crown  https://www.youtube.com/watch?v=dQl4izxPeNU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Alex Wolvers</dc:creator>
  <cp:lastModifiedBy>Alex Wolvers</cp:lastModifiedBy>
  <cp:revision>2</cp:revision>
  <dcterms:created xsi:type="dcterms:W3CDTF">2021-01-29T17:33:42Z</dcterms:created>
  <dcterms:modified xsi:type="dcterms:W3CDTF">2021-01-29T17:40:57Z</dcterms:modified>
</cp:coreProperties>
</file>