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38"/>
  </p:notesMasterIdLst>
  <p:sldIdLst>
    <p:sldId id="256" r:id="rId2"/>
    <p:sldId id="267" r:id="rId3"/>
    <p:sldId id="257" r:id="rId4"/>
    <p:sldId id="270" r:id="rId5"/>
    <p:sldId id="296" r:id="rId6"/>
    <p:sldId id="268" r:id="rId7"/>
    <p:sldId id="289" r:id="rId8"/>
    <p:sldId id="269" r:id="rId9"/>
    <p:sldId id="290" r:id="rId10"/>
    <p:sldId id="292" r:id="rId11"/>
    <p:sldId id="277" r:id="rId12"/>
    <p:sldId id="294" r:id="rId13"/>
    <p:sldId id="271" r:id="rId14"/>
    <p:sldId id="304" r:id="rId15"/>
    <p:sldId id="305" r:id="rId16"/>
    <p:sldId id="285" r:id="rId17"/>
    <p:sldId id="297" r:id="rId18"/>
    <p:sldId id="310" r:id="rId19"/>
    <p:sldId id="311" r:id="rId20"/>
    <p:sldId id="279" r:id="rId21"/>
    <p:sldId id="272" r:id="rId22"/>
    <p:sldId id="266" r:id="rId23"/>
    <p:sldId id="258" r:id="rId24"/>
    <p:sldId id="260" r:id="rId25"/>
    <p:sldId id="307" r:id="rId26"/>
    <p:sldId id="276" r:id="rId27"/>
    <p:sldId id="273" r:id="rId28"/>
    <p:sldId id="286" r:id="rId29"/>
    <p:sldId id="301" r:id="rId30"/>
    <p:sldId id="309" r:id="rId31"/>
    <p:sldId id="282" r:id="rId32"/>
    <p:sldId id="274" r:id="rId33"/>
    <p:sldId id="283" r:id="rId34"/>
    <p:sldId id="275" r:id="rId35"/>
    <p:sldId id="284" r:id="rId36"/>
    <p:sldId id="288"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1673" autoAdjust="0"/>
  </p:normalViewPr>
  <p:slideViewPr>
    <p:cSldViewPr snapToGrid="0">
      <p:cViewPr varScale="1">
        <p:scale>
          <a:sx n="38" d="100"/>
          <a:sy n="38" d="100"/>
        </p:scale>
        <p:origin x="1692" y="36"/>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2-16T10:23:59.895" idx="1">
    <p:pos x="10" y="10"/>
    <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25/01/2021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14</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2222162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Jesus was angry because the people had turned God’s house into what? </a:t>
            </a:r>
            <a:r>
              <a:rPr lang="en-GB" sz="1200" b="0" i="1" kern="1200" dirty="0">
                <a:solidFill>
                  <a:schemeClr val="tx1"/>
                </a:solidFill>
                <a:effectLst/>
                <a:latin typeface="+mn-lt"/>
                <a:ea typeface="+mn-ea"/>
                <a:cs typeface="+mn-cs"/>
              </a:rPr>
              <a:t>A market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What did Jesus do to when he saw that men had turned the temple courts into a market place?</a:t>
            </a:r>
            <a:r>
              <a:rPr lang="en-GB" sz="1200" b="0" i="1" kern="1200" dirty="0">
                <a:solidFill>
                  <a:schemeClr val="tx1"/>
                </a:solidFill>
                <a:effectLst/>
                <a:latin typeface="+mn-lt"/>
                <a:ea typeface="+mn-ea"/>
                <a:cs typeface="+mn-cs"/>
              </a:rPr>
              <a:t> He made a whip out of cords and drove out all the animals, scattered the coins of the moneychangers, and turned over their tables.</a:t>
            </a:r>
          </a:p>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17</a:t>
            </a:fld>
            <a:endParaRPr lang="en-GB"/>
          </a:p>
        </p:txBody>
      </p:sp>
    </p:spTree>
    <p:extLst>
      <p:ext uri="{BB962C8B-B14F-4D97-AF65-F5344CB8AC3E}">
        <p14:creationId xmlns:p14="http://schemas.microsoft.com/office/powerpoint/2010/main" val="84346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Possible questions which the story could prompt:</a:t>
            </a:r>
          </a:p>
          <a:p>
            <a:r>
              <a:rPr lang="en-GB" dirty="0"/>
              <a:t>What kind of man was Jesus? </a:t>
            </a:r>
          </a:p>
          <a:p>
            <a:r>
              <a:rPr lang="en-GB" dirty="0"/>
              <a:t>Why did Jesus get so angry?</a:t>
            </a:r>
          </a:p>
          <a:p>
            <a:r>
              <a:rPr lang="en-GB" dirty="0"/>
              <a:t>If watching the clip, where do you think the story was set? </a:t>
            </a:r>
            <a:r>
              <a:rPr lang="en-GB" i="1" dirty="0"/>
              <a:t>Do children realise the sellers are in the temple?</a:t>
            </a:r>
            <a:endParaRPr lang="en-GB" dirty="0"/>
          </a:p>
          <a:p>
            <a:r>
              <a:rPr lang="en-GB" dirty="0"/>
              <a:t>Is it ever ok to sell things in a church/holy building?</a:t>
            </a:r>
          </a:p>
          <a:p>
            <a:r>
              <a:rPr lang="en-GB" dirty="0"/>
              <a:t>What should the temple be used for?</a:t>
            </a:r>
          </a:p>
          <a:p>
            <a:r>
              <a:rPr lang="en-GB" dirty="0"/>
              <a:t>Does the market matter more than worship?</a:t>
            </a:r>
          </a:p>
        </p:txBody>
      </p:sp>
      <p:sp>
        <p:nvSpPr>
          <p:cNvPr id="4" name="Slide Number Placeholder 3"/>
          <p:cNvSpPr>
            <a:spLocks noGrp="1"/>
          </p:cNvSpPr>
          <p:nvPr>
            <p:ph type="sldNum" sz="quarter" idx="5"/>
          </p:nvPr>
        </p:nvSpPr>
        <p:spPr/>
        <p:txBody>
          <a:bodyPr/>
          <a:lstStyle/>
          <a:p>
            <a:fld id="{8983D5FD-25CE-4835-9DE9-7F9AD34F8985}" type="slidenum">
              <a:rPr lang="en-GB" smtClean="0"/>
              <a:t>18</a:t>
            </a:fld>
            <a:endParaRPr lang="en-GB"/>
          </a:p>
        </p:txBody>
      </p:sp>
    </p:spTree>
    <p:extLst>
      <p:ext uri="{BB962C8B-B14F-4D97-AF65-F5344CB8AC3E}">
        <p14:creationId xmlns:p14="http://schemas.microsoft.com/office/powerpoint/2010/main" val="702975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Alternatively, you could discuss any questions which the children identified in the previous slide.</a:t>
            </a:r>
          </a:p>
        </p:txBody>
      </p:sp>
      <p:sp>
        <p:nvSpPr>
          <p:cNvPr id="4" name="Slide Number Placeholder 3"/>
          <p:cNvSpPr>
            <a:spLocks noGrp="1"/>
          </p:cNvSpPr>
          <p:nvPr>
            <p:ph type="sldNum" sz="quarter" idx="5"/>
          </p:nvPr>
        </p:nvSpPr>
        <p:spPr/>
        <p:txBody>
          <a:bodyPr/>
          <a:lstStyle/>
          <a:p>
            <a:fld id="{8983D5FD-25CE-4835-9DE9-7F9AD34F8985}" type="slidenum">
              <a:rPr lang="en-GB" smtClean="0"/>
              <a:t>19</a:t>
            </a:fld>
            <a:endParaRPr lang="en-GB"/>
          </a:p>
        </p:txBody>
      </p:sp>
    </p:spTree>
    <p:extLst>
      <p:ext uri="{BB962C8B-B14F-4D97-AF65-F5344CB8AC3E}">
        <p14:creationId xmlns:p14="http://schemas.microsoft.com/office/powerpoint/2010/main" val="3798473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image shows Jesus teaching. In the crowd there are lots of different people. Men, women, children and people from all different nations/places. At this time, teachers/rabbis often directed there teaching to men – women and children would have not been included.</a:t>
            </a:r>
          </a:p>
        </p:txBody>
      </p:sp>
      <p:sp>
        <p:nvSpPr>
          <p:cNvPr id="4" name="Slide Number Placeholder 3"/>
          <p:cNvSpPr>
            <a:spLocks noGrp="1"/>
          </p:cNvSpPr>
          <p:nvPr>
            <p:ph type="sldNum" sz="quarter" idx="5"/>
          </p:nvPr>
        </p:nvSpPr>
        <p:spPr/>
        <p:txBody>
          <a:bodyPr/>
          <a:lstStyle/>
          <a:p>
            <a:fld id="{8983D5FD-25CE-4835-9DE9-7F9AD34F8985}" type="slidenum">
              <a:rPr lang="en-GB" smtClean="0"/>
              <a:t>22</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 carefully at the image:</a:t>
            </a:r>
          </a:p>
          <a:p>
            <a:r>
              <a:rPr lang="en-GB" dirty="0"/>
              <a:t>Who can you see in the picture?</a:t>
            </a:r>
          </a:p>
          <a:p>
            <a:r>
              <a:rPr lang="en-GB" dirty="0"/>
              <a:t>What do you think Jesus is doing?</a:t>
            </a:r>
          </a:p>
        </p:txBody>
      </p:sp>
      <p:sp>
        <p:nvSpPr>
          <p:cNvPr id="4" name="Slide Number Placeholder 3"/>
          <p:cNvSpPr>
            <a:spLocks noGrp="1"/>
          </p:cNvSpPr>
          <p:nvPr>
            <p:ph type="sldNum" sz="quarter" idx="5"/>
          </p:nvPr>
        </p:nvSpPr>
        <p:spPr/>
        <p:txBody>
          <a:bodyPr/>
          <a:lstStyle/>
          <a:p>
            <a:fld id="{8983D5FD-25CE-4835-9DE9-7F9AD34F8985}" type="slidenum">
              <a:rPr lang="en-GB" smtClean="0"/>
              <a:t>23</a:t>
            </a:fld>
            <a:endParaRPr lang="en-GB"/>
          </a:p>
        </p:txBody>
      </p:sp>
    </p:spTree>
    <p:extLst>
      <p:ext uri="{BB962C8B-B14F-4D97-AF65-F5344CB8AC3E}">
        <p14:creationId xmlns:p14="http://schemas.microsoft.com/office/powerpoint/2010/main" val="23699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passage explored is the same story as the one explored yesterday but from a different perspective – another of the Gospel writers. </a:t>
            </a:r>
          </a:p>
          <a:p>
            <a:endParaRPr lang="en-GB" dirty="0"/>
          </a:p>
          <a:p>
            <a:r>
              <a:rPr lang="en-GB" dirty="0"/>
              <a:t>Verse 17 is vitally important and the purpose of discussions today. In the picture before, Jesus was teaching to lots of different people – men, women, children, those from different nations</a:t>
            </a:r>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3951613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Would it make God angry…</a:t>
            </a:r>
          </a:p>
          <a:p>
            <a:r>
              <a:rPr lang="en-GB" dirty="0"/>
              <a:t>…if people cared about money but not about prayer? </a:t>
            </a:r>
          </a:p>
          <a:p>
            <a:r>
              <a:rPr lang="en-GB" dirty="0"/>
              <a:t>…if people excluded other races from worship? I</a:t>
            </a:r>
          </a:p>
          <a:p>
            <a:r>
              <a:rPr lang="en-GB" dirty="0"/>
              <a:t>…if the market mattered more than worship? </a:t>
            </a:r>
          </a:p>
          <a:p>
            <a:r>
              <a:rPr lang="en-GB" dirty="0"/>
              <a:t>Is this story of Jesus getting angry about the importance of prayer, or the value of holy buildings? </a:t>
            </a:r>
          </a:p>
          <a:p>
            <a:r>
              <a:rPr lang="en-GB" dirty="0"/>
              <a:t>Does it teach that Gentiles have the right to pray as well as Jewish people, or that market traders had better watch out? </a:t>
            </a:r>
          </a:p>
          <a:p>
            <a:endParaRPr lang="en-GB" dirty="0"/>
          </a:p>
          <a:p>
            <a:r>
              <a:rPr lang="en-GB" dirty="0"/>
              <a:t>The people of God were always supposed to attract other nations (i.e. Gentiles, non-Jewish people) to God. Here they appear to be making it difficult. Jesus emphasises that the ‘good news’ is for all</a:t>
            </a:r>
            <a:endParaRPr lang="en-GB" i="1" dirty="0"/>
          </a:p>
        </p:txBody>
      </p:sp>
      <p:sp>
        <p:nvSpPr>
          <p:cNvPr id="4" name="Slide Number Placeholder 3"/>
          <p:cNvSpPr>
            <a:spLocks noGrp="1"/>
          </p:cNvSpPr>
          <p:nvPr>
            <p:ph type="sldNum" sz="quarter" idx="5"/>
          </p:nvPr>
        </p:nvSpPr>
        <p:spPr/>
        <p:txBody>
          <a:bodyPr/>
          <a:lstStyle/>
          <a:p>
            <a:fld id="{8983D5FD-25CE-4835-9DE9-7F9AD34F8985}" type="slidenum">
              <a:rPr lang="en-GB" smtClean="0"/>
              <a:t>25</a:t>
            </a:fld>
            <a:endParaRPr lang="en-GB"/>
          </a:p>
        </p:txBody>
      </p:sp>
    </p:spTree>
    <p:extLst>
      <p:ext uri="{BB962C8B-B14F-4D97-AF65-F5344CB8AC3E}">
        <p14:creationId xmlns:p14="http://schemas.microsoft.com/office/powerpoint/2010/main" val="3416063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26</a:t>
            </a:fld>
            <a:endParaRPr lang="en-GB"/>
          </a:p>
        </p:txBody>
      </p:sp>
    </p:spTree>
    <p:extLst>
      <p:ext uri="{BB962C8B-B14F-4D97-AF65-F5344CB8AC3E}">
        <p14:creationId xmlns:p14="http://schemas.microsoft.com/office/powerpoint/2010/main" val="3296540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Jesus was angry that the place in the temple where people from all nations could pray was being used as a market.</a:t>
            </a:r>
          </a:p>
          <a:p>
            <a:endParaRPr lang="en-GB" dirty="0"/>
          </a:p>
          <a:p>
            <a:r>
              <a:rPr lang="en-GB" dirty="0"/>
              <a:t>Jesus’ ministry included all.</a:t>
            </a:r>
          </a:p>
        </p:txBody>
      </p:sp>
      <p:sp>
        <p:nvSpPr>
          <p:cNvPr id="4" name="Slide Number Placeholder 3"/>
          <p:cNvSpPr>
            <a:spLocks noGrp="1"/>
          </p:cNvSpPr>
          <p:nvPr>
            <p:ph type="sldNum" sz="quarter" idx="5"/>
          </p:nvPr>
        </p:nvSpPr>
        <p:spPr/>
        <p:txBody>
          <a:bodyPr/>
          <a:lstStyle/>
          <a:p>
            <a:fld id="{8983D5FD-25CE-4835-9DE9-7F9AD34F8985}" type="slidenum">
              <a:rPr lang="en-GB" smtClean="0"/>
              <a:t>29</a:t>
            </a:fld>
            <a:endParaRPr lang="en-GB"/>
          </a:p>
        </p:txBody>
      </p:sp>
    </p:spTree>
    <p:extLst>
      <p:ext uri="{BB962C8B-B14F-4D97-AF65-F5344CB8AC3E}">
        <p14:creationId xmlns:p14="http://schemas.microsoft.com/office/powerpoint/2010/main" val="2722737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could be at school, at playtime or in group activities. </a:t>
            </a:r>
          </a:p>
          <a:p>
            <a:r>
              <a:rPr lang="en-GB" dirty="0"/>
              <a:t>It could also be at home – how can I include my siblings? – </a:t>
            </a:r>
            <a:r>
              <a:rPr lang="en-GB" i="1" dirty="0"/>
              <a:t>Play a board game, play together outside etc</a:t>
            </a:r>
          </a:p>
          <a:p>
            <a:r>
              <a:rPr lang="en-GB" dirty="0"/>
              <a:t>How can I include someone in my class in an activity (virtually/sending a letter/online game etc)</a:t>
            </a:r>
          </a:p>
          <a:p>
            <a:endParaRPr lang="en-GB" i="1" dirty="0"/>
          </a:p>
          <a:p>
            <a:r>
              <a:rPr lang="en-GB" i="1" dirty="0"/>
              <a:t>Shapes could be coloured to reflect how we are all unique and attached to one another to create a banner. Alternatively you could create a people chain. Various examples on </a:t>
            </a:r>
            <a:r>
              <a:rPr lang="en-GB" i="1" dirty="0" err="1"/>
              <a:t>Youtube</a:t>
            </a:r>
            <a:r>
              <a:rPr lang="en-GB" i="1"/>
              <a:t> https://www.youtube.com/watch?v=kZo68K6vWZ4</a:t>
            </a:r>
          </a:p>
          <a:p>
            <a:endParaRPr lang="en-GB" i="1"/>
          </a:p>
          <a:p>
            <a:endParaRPr lang="en-GB" i="1" dirty="0"/>
          </a:p>
        </p:txBody>
      </p:sp>
      <p:sp>
        <p:nvSpPr>
          <p:cNvPr id="4" name="Slide Number Placeholder 3"/>
          <p:cNvSpPr>
            <a:spLocks noGrp="1"/>
          </p:cNvSpPr>
          <p:nvPr>
            <p:ph type="sldNum" sz="quarter" idx="5"/>
          </p:nvPr>
        </p:nvSpPr>
        <p:spPr/>
        <p:txBody>
          <a:bodyPr/>
          <a:lstStyle/>
          <a:p>
            <a:fld id="{8983D5FD-25CE-4835-9DE9-7F9AD34F8985}" type="slidenum">
              <a:rPr lang="en-GB" smtClean="0"/>
              <a:t>30</a:t>
            </a:fld>
            <a:endParaRPr lang="en-GB"/>
          </a:p>
        </p:txBody>
      </p:sp>
    </p:spTree>
    <p:extLst>
      <p:ext uri="{BB962C8B-B14F-4D97-AF65-F5344CB8AC3E}">
        <p14:creationId xmlns:p14="http://schemas.microsoft.com/office/powerpoint/2010/main" val="923317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1/25/2021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1/25/2021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1/25/2021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1/25/2021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1/25/2021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mRGSEG2LM" TargetMode="External"/><Relationship Id="rId7" Type="http://schemas.openxmlformats.org/officeDocument/2006/relationships/hyperlink" Target="https://www.youtube.com/watch?v=p8xHr8krAII"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PnWKehsOXu8" TargetMode="External"/><Relationship Id="rId5" Type="http://schemas.openxmlformats.org/officeDocument/2006/relationships/hyperlink" Target="https://www.youtube.com/watch?v=Of5IcFWiEpg" TargetMode="External"/><Relationship Id="rId4" Type="http://schemas.openxmlformats.org/officeDocument/2006/relationships/hyperlink" Target="https://www.youtube.com/watch?v=DXDGE_lRI0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prayerspacesinschools.com/prayer-spaces-at-home/?ps=12"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boNIL1owRAI"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pic>
        <p:nvPicPr>
          <p:cNvPr id="1026" name="Picture 2" descr="Easter - It's Meaning, History &amp; Holiday Symbols Explained">
            <a:extLst>
              <a:ext uri="{FF2B5EF4-FFF2-40B4-BE49-F238E27FC236}">
                <a16:creationId xmlns:a16="http://schemas.microsoft.com/office/drawing/2014/main" id="{4E301989-653B-4D36-AF30-EC9531B05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314" y="3384937"/>
            <a:ext cx="5752397" cy="30056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59B45E-9E82-487D-9A33-4B3176016126}"/>
              </a:ext>
            </a:extLst>
          </p:cNvPr>
          <p:cNvSpPr txBox="1"/>
          <p:nvPr/>
        </p:nvSpPr>
        <p:spPr>
          <a:xfrm>
            <a:off x="1086611" y="1421296"/>
            <a:ext cx="5009388" cy="1015663"/>
          </a:xfrm>
          <a:prstGeom prst="rect">
            <a:avLst/>
          </a:prstGeom>
          <a:solidFill>
            <a:schemeClr val="tx2">
              <a:lumMod val="20000"/>
              <a:lumOff val="80000"/>
            </a:schemeClr>
          </a:solidFill>
        </p:spPr>
        <p:txBody>
          <a:bodyPr wrap="square" rtlCol="0">
            <a:spAutoFit/>
          </a:bodyPr>
          <a:lstStyle/>
          <a:p>
            <a:pPr algn="ctr"/>
            <a:r>
              <a:rPr lang="en-GB" sz="6000" b="1" dirty="0">
                <a:solidFill>
                  <a:srgbClr val="002060"/>
                </a:solidFill>
                <a:latin typeface="Century Gothic" panose="020B0502020202020204" pitchFamily="34" charset="0"/>
              </a:rPr>
              <a:t>Holy Week</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solidFill>
            <a:schemeClr val="bg2"/>
          </a:solidFill>
          <a:ln w="57150">
            <a:noFill/>
          </a:ln>
        </p:spPr>
        <p:txBody>
          <a:bodyPr anchor="ctr">
            <a:normAutofit lnSpcReduction="10000"/>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a:t>
            </a:r>
          </a:p>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EASTER</a:t>
            </a:r>
            <a:r>
              <a:rPr lang="en-GB" sz="1700" dirty="0">
                <a:solidFill>
                  <a:schemeClr val="accent2">
                    <a:lumMod val="50000"/>
                  </a:schemeClr>
                </a:solidFill>
                <a:latin typeface="Century Gothic" panose="020B0502020202020204" pitchFamily="34" charset="0"/>
                <a:cs typeface="Segoe UI" panose="020B0502040204020203" pitchFamily="34" charset="0"/>
              </a:rPr>
              <a:t>:</a:t>
            </a:r>
          </a:p>
          <a:p>
            <a:r>
              <a:rPr lang="en-GB" dirty="0">
                <a:solidFill>
                  <a:srgbClr val="002060"/>
                </a:solidFill>
                <a:latin typeface="Century Gothic" panose="020B0502020202020204" pitchFamily="34" charset="0"/>
              </a:rPr>
              <a:t>Palm Sunday </a:t>
            </a:r>
            <a:endParaRPr lang="en-GB" sz="1600" dirty="0">
              <a:solidFill>
                <a:srgbClr val="002060"/>
              </a:solidFill>
              <a:latin typeface="Century Gothic" panose="020B0502020202020204" pitchFamily="34" charset="0"/>
            </a:endParaRPr>
          </a:p>
          <a:p>
            <a:r>
              <a:rPr lang="en-GB" dirty="0">
                <a:solidFill>
                  <a:srgbClr val="002060"/>
                </a:solidFill>
                <a:latin typeface="Century Gothic" panose="020B0502020202020204" pitchFamily="34" charset="0"/>
              </a:rPr>
              <a:t>Clearing of the Temple </a:t>
            </a:r>
          </a:p>
          <a:p>
            <a:r>
              <a:rPr lang="en-GB" dirty="0">
                <a:solidFill>
                  <a:srgbClr val="002060"/>
                </a:solidFill>
                <a:latin typeface="Century Gothic" panose="020B0502020202020204" pitchFamily="34" charset="0"/>
              </a:rPr>
              <a:t>Anointing </a:t>
            </a:r>
          </a:p>
          <a:p>
            <a:r>
              <a:rPr lang="en-GB" dirty="0">
                <a:solidFill>
                  <a:srgbClr val="002060"/>
                </a:solidFill>
                <a:latin typeface="Century Gothic" panose="020B0502020202020204" pitchFamily="34" charset="0"/>
              </a:rPr>
              <a:t>Last Supper </a:t>
            </a:r>
          </a:p>
          <a:p>
            <a:r>
              <a:rPr lang="en-GB" dirty="0">
                <a:solidFill>
                  <a:srgbClr val="002060"/>
                </a:solidFill>
                <a:latin typeface="Century Gothic" panose="020B0502020202020204" pitchFamily="34" charset="0"/>
              </a:rPr>
              <a:t>Crucifixion </a:t>
            </a:r>
          </a:p>
          <a:p>
            <a:r>
              <a:rPr lang="en-GB" dirty="0">
                <a:solidFill>
                  <a:srgbClr val="002060"/>
                </a:solidFill>
                <a:latin typeface="Century Gothic" panose="020B0502020202020204" pitchFamily="34" charset="0"/>
              </a:rPr>
              <a:t>Resurrection </a:t>
            </a:r>
            <a:endParaRPr lang="en-GB" sz="1700" dirty="0">
              <a:solidFill>
                <a:srgbClr val="002060"/>
              </a:solidFill>
              <a:latin typeface="Century Gothic" panose="020B0502020202020204" pitchFamily="34" charset="0"/>
              <a:cs typeface="Segoe UI" panose="020B0502040204020203" pitchFamily="34" charset="0"/>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5652638"/>
          </a:xfrm>
          <a:prstGeom prst="rect">
            <a:avLst/>
          </a:prstGeom>
        </p:spPr>
        <p:txBody>
          <a:bodyPr wrap="square">
            <a:spAutoFit/>
          </a:bodyPr>
          <a:lstStyle/>
          <a:p>
            <a:r>
              <a:rPr lang="en-GB" sz="2400" b="1" dirty="0">
                <a:solidFill>
                  <a:srgbClr val="002060"/>
                </a:solidFill>
                <a:latin typeface="Century Gothic" panose="020B0502020202020204" pitchFamily="34" charset="0"/>
              </a:rPr>
              <a:t>Light of the World</a:t>
            </a:r>
          </a:p>
          <a:p>
            <a:r>
              <a:rPr lang="en-US" sz="2000"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https://www.youtube.com/watch?v=-MmRGSEG2LM</a:t>
            </a:r>
            <a:endParaRPr lang="en-US" sz="2000" dirty="0">
              <a:solidFill>
                <a:srgbClr val="002060"/>
              </a:solidFill>
              <a:latin typeface="Century Gothic" panose="020B0502020202020204" pitchFamily="34" charset="0"/>
            </a:endParaRPr>
          </a:p>
          <a:p>
            <a:endParaRPr lang="en-US" sz="2000" dirty="0">
              <a:solidFill>
                <a:srgbClr val="002060"/>
              </a:solidFill>
              <a:latin typeface="Century Gothic" panose="020B0502020202020204" pitchFamily="34" charset="0"/>
            </a:endParaRPr>
          </a:p>
          <a:p>
            <a:r>
              <a:rPr lang="en-US" sz="2400" b="1" dirty="0">
                <a:solidFill>
                  <a:srgbClr val="002060"/>
                </a:solidFill>
                <a:latin typeface="Century Gothic" panose="020B0502020202020204" pitchFamily="34" charset="0"/>
              </a:rPr>
              <a:t>10,000 Reasons</a:t>
            </a:r>
          </a:p>
          <a:p>
            <a:r>
              <a:rPr lang="en-US" sz="20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https://www.youtube.com/watch?v=DXDGE_lRI0E</a:t>
            </a:r>
            <a:endParaRPr lang="en-US" sz="2000" dirty="0">
              <a:solidFill>
                <a:srgbClr val="002060"/>
              </a:solidFill>
              <a:latin typeface="Century Gothic" panose="020B0502020202020204" pitchFamily="34" charset="0"/>
            </a:endParaRPr>
          </a:p>
          <a:p>
            <a:endParaRPr lang="en-US" sz="2000" dirty="0">
              <a:solidFill>
                <a:srgbClr val="002060"/>
              </a:solidFill>
              <a:latin typeface="Century Gothic" panose="020B0502020202020204" pitchFamily="34" charset="0"/>
            </a:endParaRPr>
          </a:p>
          <a:p>
            <a:r>
              <a:rPr lang="en-US" sz="2400" b="1" dirty="0">
                <a:solidFill>
                  <a:srgbClr val="002060"/>
                </a:solidFill>
                <a:latin typeface="Century Gothic" panose="020B0502020202020204" pitchFamily="34" charset="0"/>
              </a:rPr>
              <a:t>King of Kings</a:t>
            </a:r>
          </a:p>
          <a:p>
            <a:r>
              <a:rPr lang="en-US" sz="2000" dirty="0">
                <a:solidFill>
                  <a:srgbClr val="002060"/>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https://www.youtube.com/watch?v=Of5IcFWiEpg</a:t>
            </a:r>
            <a:endParaRPr lang="en-US" sz="2000" dirty="0">
              <a:solidFill>
                <a:srgbClr val="002060"/>
              </a:solidFill>
              <a:latin typeface="Century Gothic" panose="020B0502020202020204" pitchFamily="34" charset="0"/>
            </a:endParaRPr>
          </a:p>
          <a:p>
            <a:pPr>
              <a:lnSpc>
                <a:spcPct val="115000"/>
              </a:lnSpc>
              <a:spcAft>
                <a:spcPts val="1000"/>
              </a:spcAft>
            </a:pPr>
            <a:endParaRPr lang="en-GB" sz="2400" dirty="0">
              <a:solidFill>
                <a:srgbClr val="828282"/>
              </a:solidFill>
              <a:latin typeface="Century Gothic" panose="020B0502020202020204" pitchFamily="34" charset="0"/>
              <a:cs typeface="Times New Roman" panose="02020603050405020304" pitchFamily="18" charset="0"/>
            </a:endParaRPr>
          </a:p>
          <a:p>
            <a:pPr>
              <a:lnSpc>
                <a:spcPct val="115000"/>
              </a:lnSpc>
              <a:spcAft>
                <a:spcPts val="1000"/>
              </a:spcAft>
            </a:pPr>
            <a:r>
              <a:rPr lang="en-US" sz="2400" b="1" dirty="0">
                <a:solidFill>
                  <a:srgbClr val="002060"/>
                </a:solidFill>
                <a:latin typeface="Century Gothic" panose="020B0502020202020204" pitchFamily="34" charset="0"/>
              </a:rPr>
              <a:t>Blessed be the Name of the Lord</a:t>
            </a:r>
          </a:p>
          <a:p>
            <a:pPr>
              <a:lnSpc>
                <a:spcPct val="115000"/>
              </a:lnSpc>
              <a:spcAft>
                <a:spcPts val="1000"/>
              </a:spcAft>
            </a:pPr>
            <a:r>
              <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https://www.youtube.com/watch?v=PnWKehsOXu8</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b="1" dirty="0">
                <a:solidFill>
                  <a:srgbClr val="002060"/>
                </a:solidFill>
                <a:latin typeface="Century Gothic" panose="020B0502020202020204" pitchFamily="34" charset="0"/>
              </a:rPr>
              <a:t>Hosanna in the Highest</a:t>
            </a:r>
            <a:endParaRPr lang="en-GB" sz="24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https://www.youtube.com/watch?v=p8xHr8krAII</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7" name="Rectangle 96">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55ABB33-6034-483E-88CE-4BAB41420C41}"/>
              </a:ext>
            </a:extLst>
          </p:cNvPr>
          <p:cNvPicPr>
            <a:picLocks noChangeAspect="1"/>
          </p:cNvPicPr>
          <p:nvPr/>
        </p:nvPicPr>
        <p:blipFill rotWithShape="1">
          <a:blip r:embed="rId2"/>
          <a:srcRect t="14298" b="10703"/>
          <a:stretch/>
        </p:blipFill>
        <p:spPr>
          <a:xfrm>
            <a:off x="20" y="10"/>
            <a:ext cx="12191980" cy="6857990"/>
          </a:xfrm>
          <a:prstGeom prst="rect">
            <a:avLst/>
          </a:prstGeom>
        </p:spPr>
      </p:pic>
      <p:grpSp>
        <p:nvGrpSpPr>
          <p:cNvPr id="99" name="Group 98">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00" name="Rectangle 99">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01" name="Rectangle 100">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r>
              <a:rPr lang="en-GB" b="1">
                <a:solidFill>
                  <a:schemeClr val="bg1"/>
                </a:solidFill>
                <a:latin typeface="Century Gothic" panose="020B0502020202020204" pitchFamily="34" charset="0"/>
              </a:rPr>
              <a:t>Jesus clears the temple</a:t>
            </a:r>
          </a:p>
        </p:txBody>
      </p:sp>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buNone/>
            </a:pPr>
            <a:r>
              <a:rPr lang="en-US" b="1" cap="all" dirty="0">
                <a:solidFill>
                  <a:schemeClr val="bg1"/>
                </a:solidFill>
              </a:rPr>
              <a:t>. </a:t>
            </a:r>
          </a:p>
        </p:txBody>
      </p:sp>
      <p:pic>
        <p:nvPicPr>
          <p:cNvPr id="4" name="Picture 3">
            <a:extLst>
              <a:ext uri="{FF2B5EF4-FFF2-40B4-BE49-F238E27FC236}">
                <a16:creationId xmlns:a16="http://schemas.microsoft.com/office/drawing/2014/main" id="{A2CC160F-D1EF-4C47-A01D-85900821EC11}"/>
              </a:ext>
            </a:extLst>
          </p:cNvPr>
          <p:cNvPicPr>
            <a:picLocks noChangeAspect="1"/>
          </p:cNvPicPr>
          <p:nvPr/>
        </p:nvPicPr>
        <p:blipFill>
          <a:blip r:embed="rId2"/>
          <a:stretch>
            <a:fillRect/>
          </a:stretch>
        </p:blipFill>
        <p:spPr>
          <a:xfrm>
            <a:off x="5286905" y="223526"/>
            <a:ext cx="5546232" cy="5557346"/>
          </a:xfrm>
          <a:prstGeom prst="rect">
            <a:avLst/>
          </a:prstGeom>
        </p:spPr>
      </p:pic>
      <p:sp>
        <p:nvSpPr>
          <p:cNvPr id="6" name="Rectangle 5">
            <a:extLst>
              <a:ext uri="{FF2B5EF4-FFF2-40B4-BE49-F238E27FC236}">
                <a16:creationId xmlns:a16="http://schemas.microsoft.com/office/drawing/2014/main" id="{6C0EDDA0-5B77-42CC-9946-420B9CB0DCCF}"/>
              </a:ext>
            </a:extLst>
          </p:cNvPr>
          <p:cNvSpPr/>
          <p:nvPr/>
        </p:nvSpPr>
        <p:spPr>
          <a:xfrm>
            <a:off x="3623733" y="6275004"/>
            <a:ext cx="8771467" cy="485311"/>
          </a:xfrm>
          <a:prstGeom prst="rect">
            <a:avLst/>
          </a:prstGeom>
        </p:spPr>
        <p:txBody>
          <a:bodyPr wrap="square">
            <a:spAutoFit/>
          </a:bodyPr>
          <a:lstStyle/>
          <a:p>
            <a:endParaRPr lang="en-GB" dirty="0">
              <a:latin typeface="Century Gothic" panose="020B0502020202020204" pitchFamily="34" charset="0"/>
            </a:endParaRPr>
          </a:p>
        </p:txBody>
      </p:sp>
      <p:sp>
        <p:nvSpPr>
          <p:cNvPr id="7" name="Rectangle 6">
            <a:extLst>
              <a:ext uri="{FF2B5EF4-FFF2-40B4-BE49-F238E27FC236}">
                <a16:creationId xmlns:a16="http://schemas.microsoft.com/office/drawing/2014/main" id="{4FE96FDF-0BC6-4E26-8FB8-038F50ED1FC5}"/>
              </a:ext>
            </a:extLst>
          </p:cNvPr>
          <p:cNvSpPr/>
          <p:nvPr/>
        </p:nvSpPr>
        <p:spPr>
          <a:xfrm>
            <a:off x="3261475" y="6363722"/>
            <a:ext cx="8637616" cy="646331"/>
          </a:xfrm>
          <a:prstGeom prst="rect">
            <a:avLst/>
          </a:prstGeom>
        </p:spPr>
        <p:txBody>
          <a:bodyPr wrap="square">
            <a:spAutoFit/>
          </a:bodyPr>
          <a:lstStyle/>
          <a:p>
            <a:r>
              <a:rPr lang="en-GB" dirty="0">
                <a:solidFill>
                  <a:srgbClr val="002060"/>
                </a:solidFill>
                <a:latin typeface="Century Gothic" panose="020B0502020202020204" pitchFamily="34" charset="0"/>
                <a:hlinkClick r:id="rId3"/>
              </a:rPr>
              <a:t>https://www.prayerspacesinschools.com/prayer-spaces-at-home/?ps=12</a:t>
            </a:r>
            <a:endParaRPr lang="en-GB" dirty="0">
              <a:solidFill>
                <a:srgbClr val="002060"/>
              </a:solidFill>
              <a:latin typeface="Century Gothic" panose="020B0502020202020204" pitchFamily="34" charset="0"/>
            </a:endParaRPr>
          </a:p>
          <a:p>
            <a:endParaRPr lang="en-GB"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sp>
        <p:nvSpPr>
          <p:cNvPr id="11" name="Rectangle: Rounded Corners 10">
            <a:extLst>
              <a:ext uri="{FF2B5EF4-FFF2-40B4-BE49-F238E27FC236}">
                <a16:creationId xmlns:a16="http://schemas.microsoft.com/office/drawing/2014/main" id="{F590CE4F-D385-4B49-ACED-AC3255EA560B}"/>
              </a:ext>
            </a:extLst>
          </p:cNvPr>
          <p:cNvSpPr/>
          <p:nvPr/>
        </p:nvSpPr>
        <p:spPr>
          <a:xfrm>
            <a:off x="5027209" y="409904"/>
            <a:ext cx="6373678" cy="608159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spcAft>
                <a:spcPts val="600"/>
              </a:spcAft>
            </a:pPr>
            <a:endParaRPr lang="en-GB" sz="2800" b="1" dirty="0"/>
          </a:p>
          <a:p>
            <a:pPr algn="ctr">
              <a:spcAft>
                <a:spcPts val="600"/>
              </a:spcAft>
            </a:pPr>
            <a:r>
              <a:rPr lang="en-GB" sz="2000" b="1" dirty="0">
                <a:latin typeface="Century Gothic" panose="020B0502020202020204" pitchFamily="34" charset="0"/>
              </a:rPr>
              <a:t>Equipment </a:t>
            </a:r>
          </a:p>
          <a:p>
            <a:pPr algn="ctr">
              <a:spcAft>
                <a:spcPts val="600"/>
              </a:spcAft>
            </a:pPr>
            <a:r>
              <a:rPr lang="en-GB" sz="2000" dirty="0">
                <a:latin typeface="Century Gothic" panose="020B0502020202020204" pitchFamily="34" charset="0"/>
              </a:rPr>
              <a:t>Candle, matches </a:t>
            </a:r>
          </a:p>
          <a:p>
            <a:pPr algn="ctr">
              <a:spcAft>
                <a:spcPts val="600"/>
              </a:spcAft>
            </a:pPr>
            <a:r>
              <a:rPr lang="en-GB" sz="2000" b="1" dirty="0">
                <a:latin typeface="Century Gothic" panose="020B0502020202020204" pitchFamily="34" charset="0"/>
              </a:rPr>
              <a:t>Set up </a:t>
            </a:r>
          </a:p>
          <a:p>
            <a:pPr algn="ctr">
              <a:spcAft>
                <a:spcPts val="600"/>
              </a:spcAft>
            </a:pPr>
            <a:r>
              <a:rPr lang="en-GB" sz="2000" dirty="0">
                <a:latin typeface="Century Gothic" panose="020B0502020202020204" pitchFamily="34" charset="0"/>
              </a:rPr>
              <a:t>Put the candle in the middle of a table or on a windowsill (please ensure an adult is present) </a:t>
            </a:r>
          </a:p>
          <a:p>
            <a:pPr algn="ctr">
              <a:spcAft>
                <a:spcPts val="600"/>
              </a:spcAft>
            </a:pPr>
            <a:r>
              <a:rPr lang="en-GB" sz="2000" b="1" dirty="0">
                <a:latin typeface="Century Gothic" panose="020B0502020202020204" pitchFamily="34" charset="0"/>
              </a:rPr>
              <a:t>Instructions</a:t>
            </a:r>
            <a:r>
              <a:rPr lang="en-GB" sz="2000" dirty="0">
                <a:latin typeface="Century Gothic" panose="020B0502020202020204" pitchFamily="34" charset="0"/>
              </a:rPr>
              <a:t> </a:t>
            </a:r>
          </a:p>
          <a:p>
            <a:pPr algn="ctr">
              <a:spcAft>
                <a:spcPts val="600"/>
              </a:spcAft>
            </a:pPr>
            <a:r>
              <a:rPr lang="en-GB" sz="2000" dirty="0">
                <a:latin typeface="Century Gothic" panose="020B0502020202020204" pitchFamily="34" charset="0"/>
              </a:rPr>
              <a:t>When life is difficult we often need someone to encourage and help us – to light up our darkness. Who do you know that needs encouragement or help today? Who needs light in their darkness? Ask an adult to light the candle. Say a prayer for this person. Perhaps you could ‘be the light’ by sending them a message today.</a:t>
            </a:r>
            <a:r>
              <a:rPr lang="en-GB" dirty="0">
                <a:solidFill>
                  <a:srgbClr val="002060"/>
                </a:solidFill>
                <a:latin typeface="Century Gothic" panose="020B0502020202020204" pitchFamily="34" charset="0"/>
              </a:rPr>
              <a:t>.</a:t>
            </a:r>
          </a:p>
          <a:p>
            <a:pPr algn="ctr">
              <a:spcAft>
                <a:spcPts val="600"/>
              </a:spcAft>
            </a:pPr>
            <a:endParaRPr lang="en-GB" sz="3200" i="1" dirty="0">
              <a:solidFill>
                <a:srgbClr val="002060"/>
              </a:solidFill>
              <a:latin typeface="Century Gothic" panose="020B0502020202020204" pitchFamily="34" charset="0"/>
            </a:endParaRPr>
          </a:p>
          <a:p>
            <a:pPr algn="ctr">
              <a:spcAft>
                <a:spcPts val="600"/>
              </a:spcAft>
            </a:pPr>
            <a:r>
              <a:rPr lang="en-GB" sz="2400" b="1" dirty="0">
                <a:latin typeface="Century Gothic" panose="020B0502020202020204" pitchFamily="34" charset="0"/>
              </a:rPr>
              <a:t> </a:t>
            </a:r>
            <a:endParaRPr lang="en-GB" sz="2400" b="1" dirty="0"/>
          </a:p>
        </p:txBody>
      </p:sp>
    </p:spTree>
    <p:extLst>
      <p:ext uri="{BB962C8B-B14F-4D97-AF65-F5344CB8AC3E}">
        <p14:creationId xmlns:p14="http://schemas.microsoft.com/office/powerpoint/2010/main" val="2272590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1026" name="Picture 2" descr="Business Photo Pile Of Old Coins Collection ancient coins stock pictures, royalty-free photos &amp; images">
            <a:extLst>
              <a:ext uri="{FF2B5EF4-FFF2-40B4-BE49-F238E27FC236}">
                <a16:creationId xmlns:a16="http://schemas.microsoft.com/office/drawing/2014/main" id="{D9BDF92F-0239-47E0-B300-88E775E54F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7147" y="1176415"/>
            <a:ext cx="8015010" cy="450516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567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2050" name="Picture 2" descr="Business Photo Pile Of Old Coins Collection ancient coins stock pictures, royalty-free photos &amp; images">
            <a:extLst>
              <a:ext uri="{FF2B5EF4-FFF2-40B4-BE49-F238E27FC236}">
                <a16:creationId xmlns:a16="http://schemas.microsoft.com/office/drawing/2014/main" id="{7633E406-6499-4DE4-B7F5-64A7ED26CB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474" y="818960"/>
            <a:ext cx="4743450" cy="266625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39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6347510" y="2232153"/>
            <a:ext cx="5704114" cy="3494090"/>
          </a:xfrm>
          <a:prstGeom prst="cloudCallout">
            <a:avLst>
              <a:gd name="adj1" fmla="val -36635"/>
              <a:gd name="adj2" fmla="val 734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I wonder how important money is to you?</a:t>
            </a:r>
          </a:p>
        </p:txBody>
      </p:sp>
      <p:sp>
        <p:nvSpPr>
          <p:cNvPr id="8" name="Thought Bubble: Cloud 7">
            <a:extLst>
              <a:ext uri="{FF2B5EF4-FFF2-40B4-BE49-F238E27FC236}">
                <a16:creationId xmlns:a16="http://schemas.microsoft.com/office/drawing/2014/main" id="{AB62774C-8567-4AE6-B892-8B68EFD49A12}"/>
              </a:ext>
            </a:extLst>
          </p:cNvPr>
          <p:cNvSpPr/>
          <p:nvPr/>
        </p:nvSpPr>
        <p:spPr>
          <a:xfrm>
            <a:off x="314817" y="1998920"/>
            <a:ext cx="5890040" cy="3335079"/>
          </a:xfrm>
          <a:prstGeom prst="cloudCallout">
            <a:avLst>
              <a:gd name="adj1" fmla="val 45057"/>
              <a:gd name="adj2" fmla="val 6007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600" b="1" dirty="0">
                <a:solidFill>
                  <a:schemeClr val="accent1">
                    <a:lumMod val="75000"/>
                  </a:schemeClr>
                </a:solidFill>
                <a:latin typeface="Century Gothic" panose="020B0502020202020204" pitchFamily="34" charset="0"/>
              </a:rPr>
              <a:t>I wonder what the most important thing in your life is?</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01505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75894" y="729658"/>
            <a:ext cx="11029616" cy="1708742"/>
          </a:xfrm>
        </p:spPr>
        <p:txBody>
          <a:bodyPr>
            <a:normAutofit fontScale="90000"/>
          </a:bodyPr>
          <a:lstStyle/>
          <a:p>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br>
              <a:rPr lang="en-GB" b="1" dirty="0">
                <a:latin typeface="Century Gothic" panose="020B0502020202020204" pitchFamily="34" charset="0"/>
              </a:rPr>
            </a:br>
            <a:r>
              <a:rPr lang="en-GB" b="1" dirty="0">
                <a:latin typeface="Century Gothic" panose="020B0502020202020204" pitchFamily="34" charset="0"/>
              </a:rPr>
              <a:t>BIBLE STORY </a:t>
            </a:r>
            <a:r>
              <a:rPr lang="en-GB" sz="1800" b="1" dirty="0">
                <a:latin typeface="Century Gothic" panose="020B0502020202020204" pitchFamily="34" charset="0"/>
              </a:rPr>
              <a:t>JOHN 2: 12-16</a:t>
            </a:r>
            <a:br>
              <a:rPr lang="en-GB" sz="1800" b="1" dirty="0">
                <a:latin typeface="Century Gothic" panose="020B0502020202020204" pitchFamily="34" charset="0"/>
              </a:rPr>
            </a:br>
            <a:br>
              <a:rPr lang="en-GB" sz="1800" b="1" dirty="0">
                <a:latin typeface="Century Gothic" panose="020B0502020202020204" pitchFamily="34" charset="0"/>
              </a:rPr>
            </a:br>
            <a:r>
              <a:rPr lang="en-GB" sz="1800" b="1" cap="none" dirty="0">
                <a:latin typeface="Century Gothic" panose="020B0502020202020204" pitchFamily="34" charset="0"/>
                <a:hlinkClick r:id="rId3"/>
              </a:rPr>
              <a:t>https://www.youtube.com/watch?v=boNIL1owRAI</a:t>
            </a:r>
            <a:br>
              <a:rPr lang="en-GB" sz="1800" b="1" cap="none" dirty="0">
                <a:latin typeface="Century Gothic" panose="020B0502020202020204" pitchFamily="34" charset="0"/>
              </a:rPr>
            </a:br>
            <a:br>
              <a:rPr lang="en-GB" sz="1800" b="1" cap="none" dirty="0">
                <a:latin typeface="Century Gothic" panose="020B0502020202020204" pitchFamily="34" charset="0"/>
              </a:rPr>
            </a:br>
            <a:br>
              <a:rPr lang="en-GB" sz="1800" b="1" dirty="0">
                <a:latin typeface="Century Gothic" panose="020B0502020202020204" pitchFamily="34" charset="0"/>
              </a:rPr>
            </a:b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1905000"/>
            <a:ext cx="10620375" cy="4851499"/>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400" b="1" dirty="0">
                <a:latin typeface="Century Gothic" panose="020B0502020202020204" pitchFamily="34" charset="0"/>
              </a:rPr>
              <a:t>Jesus in the Temple</a:t>
            </a:r>
          </a:p>
          <a:p>
            <a:pPr algn="ctr"/>
            <a:r>
              <a:rPr lang="en-GB" sz="2400" baseline="30000" dirty="0">
                <a:latin typeface="Century Gothic" panose="020B0502020202020204" pitchFamily="34" charset="0"/>
              </a:rPr>
              <a:t>12</a:t>
            </a:r>
            <a:r>
              <a:rPr lang="en-GB" sz="2400" dirty="0">
                <a:latin typeface="Century Gothic" panose="020B0502020202020204" pitchFamily="34" charset="0"/>
              </a:rPr>
              <a:t> Then Jesus went to the town of Capernaum with his mother, brothers and his followers. They all stayed in Capernaum for a few days. </a:t>
            </a:r>
            <a:r>
              <a:rPr lang="en-GB" sz="2400" baseline="30000" dirty="0">
                <a:latin typeface="Century Gothic" panose="020B0502020202020204" pitchFamily="34" charset="0"/>
              </a:rPr>
              <a:t>13 </a:t>
            </a:r>
            <a:r>
              <a:rPr lang="en-GB" sz="2400" dirty="0">
                <a:latin typeface="Century Gothic" panose="020B0502020202020204" pitchFamily="34" charset="0"/>
              </a:rPr>
              <a:t>But it was almost time for the Jewish Passover Feast. So Jesus went to Jerusalem. </a:t>
            </a:r>
            <a:r>
              <a:rPr lang="en-GB" sz="2400" baseline="30000" dirty="0">
                <a:latin typeface="Century Gothic" panose="020B0502020202020204" pitchFamily="34" charset="0"/>
              </a:rPr>
              <a:t>14</a:t>
            </a:r>
            <a:r>
              <a:rPr lang="en-GB" sz="2400" dirty="0">
                <a:latin typeface="Century Gothic" panose="020B0502020202020204" pitchFamily="34" charset="0"/>
              </a:rPr>
              <a:t> In the Temple he found men selling cattle, sheep, and doves. He saw others sitting at tables, exchanging money. </a:t>
            </a:r>
            <a:r>
              <a:rPr lang="en-GB" sz="2400" baseline="30000" dirty="0">
                <a:latin typeface="Century Gothic" panose="020B0502020202020204" pitchFamily="34" charset="0"/>
              </a:rPr>
              <a:t>15</a:t>
            </a:r>
            <a:r>
              <a:rPr lang="en-GB" sz="2400" dirty="0">
                <a:latin typeface="Century Gothic" panose="020B0502020202020204" pitchFamily="34" charset="0"/>
              </a:rPr>
              <a:t> Jesus made a whip out of cords. Then he forced all these men, with the sheep and cattle, to leave the Temple. He turned over the tables and scattered the money of the men who were exchanging it. </a:t>
            </a:r>
            <a:r>
              <a:rPr lang="en-GB" sz="2400" baseline="30000" dirty="0">
                <a:latin typeface="Century Gothic" panose="020B0502020202020204" pitchFamily="34" charset="0"/>
              </a:rPr>
              <a:t>16</a:t>
            </a:r>
            <a:r>
              <a:rPr lang="en-GB" sz="2400" dirty="0">
                <a:latin typeface="Century Gothic" panose="020B0502020202020204" pitchFamily="34" charset="0"/>
              </a:rPr>
              <a:t> Then he said to those who were selling pigeons, “Take these things out of here! Don’t make my Father’s house a place for buying and selling!”</a:t>
            </a:r>
          </a:p>
          <a:p>
            <a:pPr algn="ctr"/>
            <a:endParaRPr lang="en-GB" sz="2800" b="1" dirty="0">
              <a:latin typeface="Century Gothic" panose="020B0502020202020204"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4"/>
          <a:stretch>
            <a:fillRect/>
          </a:stretch>
        </p:blipFill>
        <p:spPr>
          <a:xfrm>
            <a:off x="141169" y="5671456"/>
            <a:ext cx="839212" cy="1085043"/>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
        <p:nvSpPr>
          <p:cNvPr id="3" name="Speech Bubble: Oval 2">
            <a:extLst>
              <a:ext uri="{FF2B5EF4-FFF2-40B4-BE49-F238E27FC236}">
                <a16:creationId xmlns:a16="http://schemas.microsoft.com/office/drawing/2014/main" id="{6EEFECBE-B25A-44F5-B99A-CDD92DE17183}"/>
              </a:ext>
            </a:extLst>
          </p:cNvPr>
          <p:cNvSpPr/>
          <p:nvPr/>
        </p:nvSpPr>
        <p:spPr>
          <a:xfrm>
            <a:off x="140376" y="2046514"/>
            <a:ext cx="5509311" cy="2525485"/>
          </a:xfrm>
          <a:prstGeom prst="wedgeEllipseCallout">
            <a:avLst>
              <a:gd name="adj1" fmla="val 42958"/>
              <a:gd name="adj2" fmla="val 700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solidFill>
                <a:latin typeface="Century Gothic" panose="020B0502020202020204" pitchFamily="34" charset="0"/>
              </a:rPr>
              <a:t>How do you think Jesus felt when he went into the temple?</a:t>
            </a:r>
          </a:p>
        </p:txBody>
      </p:sp>
      <p:sp>
        <p:nvSpPr>
          <p:cNvPr id="4" name="Speech Bubble: Oval 3">
            <a:extLst>
              <a:ext uri="{FF2B5EF4-FFF2-40B4-BE49-F238E27FC236}">
                <a16:creationId xmlns:a16="http://schemas.microsoft.com/office/drawing/2014/main" id="{39E79DBB-9665-4228-BEEF-F06352E5265B}"/>
              </a:ext>
            </a:extLst>
          </p:cNvPr>
          <p:cNvSpPr/>
          <p:nvPr/>
        </p:nvSpPr>
        <p:spPr>
          <a:xfrm>
            <a:off x="2144485" y="4684764"/>
            <a:ext cx="3537857" cy="1338943"/>
          </a:xfrm>
          <a:prstGeom prst="wedgeEllipseCallout">
            <a:avLst>
              <a:gd name="adj1" fmla="val -53756"/>
              <a:gd name="adj2" fmla="val 7306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Century Gothic" panose="020B0502020202020204" pitchFamily="34" charset="0"/>
              </a:rPr>
              <a:t>Explain why you think he felt that way.</a:t>
            </a:r>
          </a:p>
        </p:txBody>
      </p:sp>
      <p:sp>
        <p:nvSpPr>
          <p:cNvPr id="9" name="Speech Bubble: Rectangle with Corners Rounded 8">
            <a:extLst>
              <a:ext uri="{FF2B5EF4-FFF2-40B4-BE49-F238E27FC236}">
                <a16:creationId xmlns:a16="http://schemas.microsoft.com/office/drawing/2014/main" id="{C307B681-0811-4041-857F-5603EDD1FE33}"/>
              </a:ext>
            </a:extLst>
          </p:cNvPr>
          <p:cNvSpPr/>
          <p:nvPr/>
        </p:nvSpPr>
        <p:spPr>
          <a:xfrm>
            <a:off x="6542314" y="2460171"/>
            <a:ext cx="4876800" cy="2609724"/>
          </a:xfrm>
          <a:prstGeom prst="wedgeRoundRectCallout">
            <a:avLst>
              <a:gd name="adj1" fmla="val 46276"/>
              <a:gd name="adj2" fmla="val 72287"/>
              <a:gd name="adj3" fmla="val 16667"/>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002060"/>
                </a:solidFill>
                <a:latin typeface="Century Gothic" panose="020B0502020202020204" pitchFamily="34" charset="0"/>
              </a:rPr>
              <a:t>Did the story make you ask any questions?</a:t>
            </a:r>
          </a:p>
        </p:txBody>
      </p:sp>
    </p:spTree>
    <p:extLst>
      <p:ext uri="{BB962C8B-B14F-4D97-AF65-F5344CB8AC3E}">
        <p14:creationId xmlns:p14="http://schemas.microsoft.com/office/powerpoint/2010/main" val="2692192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
        <p:nvSpPr>
          <p:cNvPr id="7" name="Speech Bubble: Rectangle with Corners Rounded 6">
            <a:extLst>
              <a:ext uri="{FF2B5EF4-FFF2-40B4-BE49-F238E27FC236}">
                <a16:creationId xmlns:a16="http://schemas.microsoft.com/office/drawing/2014/main" id="{637D20E7-C9B2-425A-B415-DFC795DDD892}"/>
              </a:ext>
            </a:extLst>
          </p:cNvPr>
          <p:cNvSpPr/>
          <p:nvPr/>
        </p:nvSpPr>
        <p:spPr>
          <a:xfrm>
            <a:off x="4240048" y="2686818"/>
            <a:ext cx="5339381" cy="2941096"/>
          </a:xfrm>
          <a:prstGeom prst="wedgeRoundRectCallout">
            <a:avLst>
              <a:gd name="adj1" fmla="val 46276"/>
              <a:gd name="adj2" fmla="val 72287"/>
              <a:gd name="adj3" fmla="val 16667"/>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rgbClr val="002060"/>
                </a:solidFill>
                <a:latin typeface="Century Gothic" panose="020B0502020202020204" pitchFamily="34" charset="0"/>
              </a:rPr>
              <a:t>Is it ever right to be angry?</a:t>
            </a:r>
          </a:p>
        </p:txBody>
      </p:sp>
    </p:spTree>
    <p:extLst>
      <p:ext uri="{BB962C8B-B14F-4D97-AF65-F5344CB8AC3E}">
        <p14:creationId xmlns:p14="http://schemas.microsoft.com/office/powerpoint/2010/main" val="2226312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253349"/>
            <a:ext cx="10921631"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through the prayer space or with the prayer below:</a:t>
            </a:r>
          </a:p>
          <a:p>
            <a:r>
              <a:rPr lang="en-GB" sz="2000" dirty="0">
                <a:latin typeface="Century Gothic" panose="020B0502020202020204" pitchFamily="34" charset="0"/>
                <a:cs typeface="Segoe UI" panose="020B0502040204020203" pitchFamily="34" charset="0"/>
              </a:rPr>
              <a:t>	</a:t>
            </a:r>
            <a:r>
              <a:rPr lang="en-GB" sz="2400" b="1" dirty="0">
                <a:latin typeface="Century Gothic" panose="020B0502020202020204" pitchFamily="34" charset="0"/>
                <a:cs typeface="Segoe UI" panose="020B0502040204020203" pitchFamily="34" charset="0"/>
              </a:rPr>
              <a:t>Thank you God for sending Jesus to be our teacher and friend. </a:t>
            </a:r>
          </a:p>
          <a:p>
            <a:r>
              <a:rPr lang="en-GB" sz="2400" b="1" dirty="0">
                <a:latin typeface="Century Gothic" panose="020B0502020202020204" pitchFamily="34" charset="0"/>
                <a:cs typeface="Segoe UI" panose="020B0502040204020203" pitchFamily="34" charset="0"/>
              </a:rPr>
              <a:t>	Thank you for helping us see which things in life are important. </a:t>
            </a:r>
          </a:p>
          <a:p>
            <a:r>
              <a:rPr lang="en-GB" sz="2400" b="1" dirty="0">
                <a:latin typeface="Century Gothic" panose="020B0502020202020204" pitchFamily="34" charset="0"/>
                <a:cs typeface="Segoe UI" panose="020B0502040204020203" pitchFamily="34" charset="0"/>
              </a:rPr>
              <a:t>	And help us to notice the things that are not </a:t>
            </a:r>
          </a:p>
          <a:p>
            <a:r>
              <a:rPr lang="en-GB" sz="2400" b="1" dirty="0">
                <a:latin typeface="Century Gothic" panose="020B0502020202020204" pitchFamily="34" charset="0"/>
                <a:cs typeface="Segoe UI" panose="020B0502040204020203" pitchFamily="34" charset="0"/>
              </a:rPr>
              <a:t>	Teach us to value our families and friends more than the ‘things’ 	we own.</a:t>
            </a:r>
          </a:p>
          <a:p>
            <a:r>
              <a:rPr lang="en-GB" sz="2400" b="1" dirty="0">
                <a:latin typeface="Century Gothic" panose="020B0502020202020204" pitchFamily="34" charset="0"/>
                <a:cs typeface="Segoe UI" panose="020B0502040204020203" pitchFamily="34" charset="0"/>
              </a:rPr>
              <a:t>	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1028" name="Picture 4" descr="They could not arrest Jesus as He had the support of the crowds who listened attentively to everything He said. – Slide 15">
            <a:extLst>
              <a:ext uri="{FF2B5EF4-FFF2-40B4-BE49-F238E27FC236}">
                <a16:creationId xmlns:a16="http://schemas.microsoft.com/office/drawing/2014/main" id="{5D390B14-5ABA-4B43-8C8F-C04F700E19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9689" y="694267"/>
            <a:ext cx="6829778" cy="51223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17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11" name="Picture 4" descr="They could not arrest Jesus as He had the support of the crowds who listened attentively to everything He said. – Slide 15">
            <a:extLst>
              <a:ext uri="{FF2B5EF4-FFF2-40B4-BE49-F238E27FC236}">
                <a16:creationId xmlns:a16="http://schemas.microsoft.com/office/drawing/2014/main" id="{9686040F-0E3A-456D-B2DD-D75B9DBDD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026" y="502609"/>
            <a:ext cx="3901855" cy="29263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(based on mark 11:15 - 17</a:t>
            </a:r>
            <a:r>
              <a:rPr lang="en-GB" sz="1800" dirty="0">
                <a:latin typeface="Century Gothic" panose="020B0502020202020204" pitchFamily="34" charset="0"/>
                <a:cs typeface="Segoe UI" panose="020B0502040204020203" pitchFamily="34" charset="0"/>
              </a:rPr>
              <a:t>)</a:t>
            </a:r>
          </a:p>
        </p:txBody>
      </p:sp>
      <p:sp>
        <p:nvSpPr>
          <p:cNvPr id="4" name="Rectangle 3">
            <a:extLst>
              <a:ext uri="{FF2B5EF4-FFF2-40B4-BE49-F238E27FC236}">
                <a16:creationId xmlns:a16="http://schemas.microsoft.com/office/drawing/2014/main" id="{76862E91-B6B9-452E-A55A-09B8B3F3FF12}"/>
              </a:ext>
            </a:extLst>
          </p:cNvPr>
          <p:cNvSpPr/>
          <p:nvPr/>
        </p:nvSpPr>
        <p:spPr>
          <a:xfrm>
            <a:off x="575894" y="2025908"/>
            <a:ext cx="11299372" cy="4832092"/>
          </a:xfrm>
          <a:prstGeom prst="rect">
            <a:avLst/>
          </a:prstGeom>
        </p:spPr>
        <p:txBody>
          <a:bodyPr wrap="square">
            <a:spAutoFit/>
          </a:bodyPr>
          <a:lstStyle/>
          <a:p>
            <a:r>
              <a:rPr lang="en-GB" sz="2800" b="1" dirty="0">
                <a:latin typeface="Century Gothic" panose="020B0502020202020204" pitchFamily="34" charset="0"/>
              </a:rPr>
              <a:t>Jesus Goes to the Temple</a:t>
            </a:r>
          </a:p>
          <a:p>
            <a:r>
              <a:rPr lang="en-GB" sz="2800" b="1" baseline="30000" dirty="0">
                <a:latin typeface="Century Gothic" panose="020B0502020202020204" pitchFamily="34" charset="0"/>
              </a:rPr>
              <a:t>15 </a:t>
            </a:r>
            <a:r>
              <a:rPr lang="en-GB" sz="2800" dirty="0">
                <a:latin typeface="Century Gothic" panose="020B0502020202020204" pitchFamily="34" charset="0"/>
              </a:rPr>
              <a:t>Jesus returned to Jerusalem and went into the Temple. He began to throw out those who were buying and selling things there. He overturned the tables that belonged to the men who were exchanging different kinds of money. And he turned over the benches of the men who were selling doves. </a:t>
            </a:r>
            <a:r>
              <a:rPr lang="en-GB" sz="2800" b="1" baseline="30000" dirty="0">
                <a:latin typeface="Century Gothic" panose="020B0502020202020204" pitchFamily="34" charset="0"/>
              </a:rPr>
              <a:t>16 </a:t>
            </a:r>
            <a:r>
              <a:rPr lang="en-GB" sz="2800" dirty="0">
                <a:latin typeface="Century Gothic" panose="020B0502020202020204" pitchFamily="34" charset="0"/>
              </a:rPr>
              <a:t>Jesus refused to allow anyone to carry goods through the Temple courts. </a:t>
            </a:r>
            <a:r>
              <a:rPr lang="en-GB" sz="2800" b="1" baseline="30000" dirty="0">
                <a:latin typeface="Century Gothic" panose="020B0502020202020204" pitchFamily="34" charset="0"/>
              </a:rPr>
              <a:t>17 </a:t>
            </a:r>
            <a:r>
              <a:rPr lang="en-GB" sz="2800" dirty="0">
                <a:latin typeface="Century Gothic" panose="020B0502020202020204" pitchFamily="34" charset="0"/>
              </a:rPr>
              <a:t>Then Jesus taught the people. He said, “It is written in the Scriptures, ‘My Temple will be a house where people from all nations will pray.’ But you are changing God’s house into a ‘hideout for robbers.’”</a:t>
            </a:r>
          </a:p>
        </p:txBody>
      </p:sp>
    </p:spTree>
    <p:extLst>
      <p:ext uri="{BB962C8B-B14F-4D97-AF65-F5344CB8AC3E}">
        <p14:creationId xmlns:p14="http://schemas.microsoft.com/office/powerpoint/2010/main" val="3512624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3477875"/>
          </a:xfrm>
          <a:prstGeom prst="rect">
            <a:avLst/>
          </a:prstGeom>
          <a:noFill/>
        </p:spPr>
        <p:txBody>
          <a:bodyPr wrap="square" rtlCol="0">
            <a:spAutoFit/>
          </a:bodyPr>
          <a:lstStyle/>
          <a:p>
            <a:pPr algn="ctr"/>
            <a:r>
              <a:rPr lang="en-GB" sz="4400" b="1" dirty="0">
                <a:latin typeface="Century Gothic" panose="020B0502020202020204" pitchFamily="34" charset="0"/>
              </a:rPr>
              <a:t>What more can we learn from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1480879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first or through the prayer space or use the prayer below:</a:t>
            </a:r>
          </a:p>
          <a:p>
            <a:r>
              <a:rPr lang="en-GB" sz="2200" b="1" dirty="0">
                <a:latin typeface="Century Gothic" panose="020B0502020202020204" pitchFamily="34" charset="0"/>
                <a:cs typeface="Segoe UI" panose="020B0502040204020203" pitchFamily="34" charset="0"/>
              </a:rPr>
              <a:t>Dear God, </a:t>
            </a:r>
          </a:p>
          <a:p>
            <a:r>
              <a:rPr lang="en-GB" sz="2200" b="1" dirty="0">
                <a:latin typeface="Century Gothic" panose="020B0502020202020204" pitchFamily="34" charset="0"/>
                <a:cs typeface="Segoe UI" panose="020B0502040204020203" pitchFamily="34" charset="0"/>
              </a:rPr>
              <a:t>Thank you for showing us how important it is to include everyone.</a:t>
            </a:r>
          </a:p>
          <a:p>
            <a:r>
              <a:rPr lang="en-GB" sz="2200" b="1" dirty="0">
                <a:latin typeface="Century Gothic" panose="020B0502020202020204" pitchFamily="34" charset="0"/>
                <a:cs typeface="Segoe UI" panose="020B0502040204020203" pitchFamily="34" charset="0"/>
              </a:rPr>
              <a:t>Help us to include others in our work and play</a:t>
            </a:r>
          </a:p>
          <a:p>
            <a:r>
              <a:rPr lang="en-GB" sz="2200" b="1" dirty="0">
                <a:latin typeface="Century Gothic" panose="020B0502020202020204" pitchFamily="34" charset="0"/>
                <a:cs typeface="Segoe UI" panose="020B0502040204020203" pitchFamily="34" charset="0"/>
              </a:rPr>
              <a:t>And help us to share your good news and hope with everyone.</a:t>
            </a:r>
          </a:p>
          <a:p>
            <a:r>
              <a:rPr lang="en-GB" sz="2200" b="1" dirty="0">
                <a:latin typeface="Century Gothic" panose="020B0502020202020204" pitchFamily="34" charset="0"/>
                <a:cs typeface="Segoe UI" panose="020B0502040204020203" pitchFamily="34" charset="0"/>
              </a:rPr>
              <a:t>In Jesus name we pray,</a:t>
            </a:r>
          </a:p>
          <a:p>
            <a:r>
              <a:rPr lang="en-GB" sz="2200" b="1" dirty="0">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4700336" y="3175796"/>
            <a:ext cx="5514806" cy="4428162"/>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pPr>
            <a:r>
              <a:rPr lang="en-US" sz="2800" dirty="0">
                <a:solidFill>
                  <a:schemeClr val="tx2"/>
                </a:solidFill>
                <a:latin typeface="Century Gothic" panose="020B0502020202020204" pitchFamily="34" charset="0"/>
              </a:rPr>
              <a:t>Remind people of the theme for the week and of the Bible story.</a:t>
            </a:r>
          </a:p>
          <a:p>
            <a:pPr>
              <a:lnSpc>
                <a:spcPct val="90000"/>
              </a:lnSpc>
              <a:spcBef>
                <a:spcPct val="20000"/>
              </a:spcBef>
              <a:spcAft>
                <a:spcPts val="600"/>
              </a:spcAft>
              <a:buClr>
                <a:schemeClr val="accent2"/>
              </a:buClr>
              <a:buSzPct val="92000"/>
            </a:pPr>
            <a:r>
              <a:rPr lang="en-US" sz="2800" dirty="0">
                <a:solidFill>
                  <a:schemeClr val="tx2"/>
                </a:solidFill>
                <a:latin typeface="Century Gothic" panose="020B0502020202020204" pitchFamily="34" charset="0"/>
              </a:rPr>
              <a:t>Jesus was angry because the temple was being used as a  market and people from other nations were unable to pray.</a:t>
            </a: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4098" name="Picture 2" descr="They could not arrest Jesus as He had the support of the crowds who listened attentively to everything He said. – Slide 15">
            <a:extLst>
              <a:ext uri="{FF2B5EF4-FFF2-40B4-BE49-F238E27FC236}">
                <a16:creationId xmlns:a16="http://schemas.microsoft.com/office/drawing/2014/main" id="{3F0F1DD6-89F0-4591-9BEF-6323444100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267" y="2572912"/>
            <a:ext cx="4047067" cy="303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073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266353"/>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r>
              <a:rPr lang="en-GB" sz="3600" dirty="0">
                <a:latin typeface="Century Gothic" panose="020B0502020202020204" pitchFamily="34" charset="0"/>
              </a:rPr>
              <a:t>Jesus was passionate about making sure that everyone was included. How can you follow his example?</a:t>
            </a:r>
          </a:p>
          <a:p>
            <a:endParaRPr lang="en-GB" sz="3600" dirty="0">
              <a:latin typeface="Century Gothic" panose="020B0502020202020204" pitchFamily="34" charset="0"/>
            </a:endParaRPr>
          </a:p>
          <a:p>
            <a:endParaRPr lang="en-GB" sz="3600" dirty="0">
              <a:latin typeface="Century Gothic" panose="020B0502020202020204" pitchFamily="34" charset="0"/>
            </a:endParaRPr>
          </a:p>
          <a:p>
            <a:endParaRPr lang="en-GB" sz="2400"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246538" y="4853244"/>
            <a:ext cx="1368513" cy="1766034"/>
          </a:xfrm>
          <a:prstGeom prst="rect">
            <a:avLst/>
          </a:prstGeom>
        </p:spPr>
      </p:pic>
      <p:pic>
        <p:nvPicPr>
          <p:cNvPr id="7" name="Picture 2" descr="They could not arrest Jesus as He had the support of the crowds who listened attentively to everything He said. – Slide 15">
            <a:extLst>
              <a:ext uri="{FF2B5EF4-FFF2-40B4-BE49-F238E27FC236}">
                <a16:creationId xmlns:a16="http://schemas.microsoft.com/office/drawing/2014/main" id="{87642C70-413B-49AA-A807-50C7F1B3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0154" y="4125845"/>
            <a:ext cx="3324578" cy="24934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54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555240" y="2135578"/>
            <a:ext cx="7050270"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r>
              <a:rPr lang="en-GB" dirty="0">
                <a:latin typeface="Century Gothic" panose="020B0502020202020204" pitchFamily="34" charset="0"/>
              </a:rPr>
              <a:t>.  </a:t>
            </a: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0" y="5409928"/>
            <a:ext cx="1113409" cy="1436828"/>
          </a:xfrm>
          <a:prstGeom prst="rect">
            <a:avLst/>
          </a:prstGeom>
        </p:spPr>
      </p:pic>
      <p:pic>
        <p:nvPicPr>
          <p:cNvPr id="8" name="Picture 2" descr="They could not arrest Jesus as He had the support of the crowds who listened attentively to everything He said. – Slide 15">
            <a:extLst>
              <a:ext uri="{FF2B5EF4-FFF2-40B4-BE49-F238E27FC236}">
                <a16:creationId xmlns:a16="http://schemas.microsoft.com/office/drawing/2014/main" id="{F4CD4CD9-DCD4-4ACA-9461-57C3232C85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041" y="2522112"/>
            <a:ext cx="4047067" cy="30353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6" name="Picture 2" descr="Outline silhouette icon - male person Royalty Free Vector">
            <a:extLst>
              <a:ext uri="{FF2B5EF4-FFF2-40B4-BE49-F238E27FC236}">
                <a16:creationId xmlns:a16="http://schemas.microsoft.com/office/drawing/2014/main" id="{6DB93D2D-495E-402D-AA78-79D5A6B5133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266" r="14001" b="10639"/>
          <a:stretch/>
        </p:blipFill>
        <p:spPr bwMode="auto">
          <a:xfrm>
            <a:off x="8644230" y="2597540"/>
            <a:ext cx="2548703"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B11C77E-C69D-491B-BB6A-E2D5CC4AA3C9}"/>
              </a:ext>
            </a:extLst>
          </p:cNvPr>
          <p:cNvSpPr txBox="1"/>
          <p:nvPr/>
        </p:nvSpPr>
        <p:spPr>
          <a:xfrm>
            <a:off x="4836914" y="2522112"/>
            <a:ext cx="3667250" cy="3970318"/>
          </a:xfrm>
          <a:prstGeom prst="rect">
            <a:avLst/>
          </a:prstGeom>
          <a:noFill/>
        </p:spPr>
        <p:txBody>
          <a:bodyPr wrap="square" rtlCol="0">
            <a:spAutoFit/>
          </a:bodyPr>
          <a:lstStyle/>
          <a:p>
            <a:pPr algn="ctr"/>
            <a:r>
              <a:rPr lang="en-GB" sz="3600" dirty="0">
                <a:latin typeface="Century Gothic" panose="020B0502020202020204" pitchFamily="34" charset="0"/>
              </a:rPr>
              <a:t>Write an idea on the outline of something you can do today to include everyone.  </a:t>
            </a:r>
          </a:p>
        </p:txBody>
      </p:sp>
    </p:spTree>
    <p:extLst>
      <p:ext uri="{BB962C8B-B14F-4D97-AF65-F5344CB8AC3E}">
        <p14:creationId xmlns:p14="http://schemas.microsoft.com/office/powerpoint/2010/main" val="2926392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Lord’s Prayer:</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4133956"/>
            <a:ext cx="6798608" cy="2085869"/>
          </a:xfrm>
        </p:spPr>
        <p:txBody>
          <a:bodyPr vert="horz" lIns="91440" tIns="45720" rIns="91440" bIns="45720" rtlCol="0" anchor="b">
            <a:normAutofit fontScale="90000"/>
          </a:bodyPr>
          <a:lstStyle/>
          <a:p>
            <a:pPr>
              <a:lnSpc>
                <a:spcPct val="90000"/>
              </a:lnSpc>
            </a:pPr>
            <a:r>
              <a:rPr lang="en-US" sz="22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2200" cap="none" dirty="0">
                <a:solidFill>
                  <a:srgbClr val="FFFFFF"/>
                </a:solidFill>
                <a:latin typeface="Century Gothic" panose="020B0502020202020204" pitchFamily="34" charset="0"/>
                <a:cs typeface="Segoe UI" panose="020B0502040204020203" pitchFamily="34" charset="0"/>
              </a:rPr>
              <a:t>  </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rPr>
              <a:t>Alternatively, you could also use any of the  following:</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6058</TotalTime>
  <Words>2673</Words>
  <Application>Microsoft Office PowerPoint</Application>
  <PresentationFormat>Widescreen</PresentationFormat>
  <Paragraphs>251</Paragraphs>
  <Slides>36</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Arial Rounded MT Bold</vt:lpstr>
      <vt:lpstr>Calibri</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Jesus clears the temple</vt:lpstr>
      <vt:lpstr>Classroom Worship   Reflection Space      </vt:lpstr>
      <vt:lpstr>Classroom Worship   Reflection Space    </vt:lpstr>
      <vt:lpstr>Monday</vt:lpstr>
      <vt:lpstr>PowerPoint Presentation</vt:lpstr>
      <vt:lpstr>PowerPoint Presentation</vt:lpstr>
      <vt:lpstr>Reflection questions</vt:lpstr>
      <vt:lpstr>     BIBLE STORY JOHN 2: 12-16  https://www.youtube.com/watch?v=boNIL1owRAI   </vt:lpstr>
      <vt:lpstr>Reflection questions</vt:lpstr>
      <vt:lpstr>Reflection questions</vt:lpstr>
      <vt:lpstr>Prayer</vt:lpstr>
      <vt:lpstr>Tuesday</vt:lpstr>
      <vt:lpstr>PowerPoint Presentation</vt:lpstr>
      <vt:lpstr>PowerPoint Presentation</vt:lpstr>
      <vt:lpstr>Bible Passage (based on mark 11:15 - 17)</vt:lpstr>
      <vt:lpstr>Responding </vt:lpstr>
      <vt:lpstr>Prayer</vt:lpstr>
      <vt:lpstr>Wednesday</vt:lpstr>
      <vt:lpstr>Prompted to action - challenge</vt:lpstr>
      <vt:lpstr>Prompted to action – challenge ideas</vt:lpstr>
      <vt:lpstr>Prompted to action – challenge ideas</vt:lpstr>
      <vt:lpstr>Prayer</vt:lpstr>
      <vt:lpstr>Thursday</vt:lpstr>
      <vt:lpstr>Use the Meditation resource alongside the Spiritual Encounters – bible-based meditation teacher’s pack:  http://www.ldbe.co.uk/about/guidance- resources/worship-and-meditation/    Alternatively, you could also use any of the  following: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Lynsay Jennings</cp:lastModifiedBy>
  <cp:revision>26</cp:revision>
  <dcterms:created xsi:type="dcterms:W3CDTF">2021-01-14T09:59:41Z</dcterms:created>
  <dcterms:modified xsi:type="dcterms:W3CDTF">2021-01-25T13:24:19Z</dcterms:modified>
</cp:coreProperties>
</file>