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0" r:id="rId5"/>
    <p:sldId id="267" r:id="rId6"/>
    <p:sldId id="262" r:id="rId7"/>
    <p:sldId id="268"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12/17/2020</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12/17/2020</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12/17/2020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12/17/2020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12/17/2020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12/17/2020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12/17/2020</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12/17/2020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12/17/2020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12/17/2020</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12/17/2020</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request.org.uk/restart/story-time-wise-foolish-builders/" TargetMode="Externa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commons.wikimedia.org/wiki/File:United_Kingdom_Flag_Background.svg" TargetMode="External"/><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p:txBody>
          <a:bodyPr>
            <a:normAutofit/>
          </a:bodyPr>
          <a:lstStyle/>
          <a:p>
            <a:r>
              <a:rPr lang="en-GB" sz="6600" dirty="0"/>
              <a:t>Picture Reflections</a:t>
            </a:r>
          </a:p>
        </p:txBody>
      </p:sp>
      <p:sp>
        <p:nvSpPr>
          <p:cNvPr id="3" name="Subtitle 2">
            <a:extLst>
              <a:ext uri="{FF2B5EF4-FFF2-40B4-BE49-F238E27FC236}">
                <a16:creationId xmlns:a16="http://schemas.microsoft.com/office/drawing/2014/main" id="{84BB492B-99BC-41DB-B0C4-56BD035EB387}"/>
              </a:ext>
            </a:extLst>
          </p:cNvPr>
          <p:cNvSpPr>
            <a:spLocks noGrp="1"/>
          </p:cNvSpPr>
          <p:nvPr>
            <p:ph type="subTitle" idx="1"/>
          </p:nvPr>
        </p:nvSpPr>
        <p:spPr/>
        <p:txBody>
          <a:bodyPr>
            <a:normAutofit/>
          </a:bodyPr>
          <a:lstStyle/>
          <a:p>
            <a:pPr algn="r"/>
            <a:r>
              <a:rPr lang="en-GB" sz="3200" dirty="0"/>
              <a:t>Be guided by your values</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8C266B9D-DC87-430A-8D3A-2E83639A1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69282F36-261B-49B3-8CA9-FB857C475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5422"/>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31">
            <a:extLst>
              <a:ext uri="{FF2B5EF4-FFF2-40B4-BE49-F238E27FC236}">
                <a16:creationId xmlns:a16="http://schemas.microsoft.com/office/drawing/2014/main" id="{B87215C3-3B83-4BE7-9213-26E084BD61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4341"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33">
            <a:extLst>
              <a:ext uri="{FF2B5EF4-FFF2-40B4-BE49-F238E27FC236}">
                <a16:creationId xmlns:a16="http://schemas.microsoft.com/office/drawing/2014/main" id="{13A105D4-2907-419E-8223-4C266BA1E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2" descr="A picture containing sky, outdoor, marketplace, preparing&#10;&#10;Description automatically generated">
            <a:extLst>
              <a:ext uri="{FF2B5EF4-FFF2-40B4-BE49-F238E27FC236}">
                <a16:creationId xmlns:a16="http://schemas.microsoft.com/office/drawing/2014/main" id="{8C0F0D32-B0FF-4904-B69A-7ED0D21C745B}"/>
              </a:ext>
            </a:extLst>
          </p:cNvPr>
          <p:cNvPicPr>
            <a:picLocks noChangeAspect="1"/>
          </p:cNvPicPr>
          <p:nvPr/>
        </p:nvPicPr>
        <p:blipFill>
          <a:blip r:embed="rId2"/>
          <a:stretch>
            <a:fillRect/>
          </a:stretch>
        </p:blipFill>
        <p:spPr>
          <a:xfrm>
            <a:off x="2122893" y="599724"/>
            <a:ext cx="7939420" cy="5200321"/>
          </a:xfrm>
          <a:prstGeom prst="rect">
            <a:avLst/>
          </a:prstGeom>
        </p:spPr>
      </p:pic>
      <p:sp>
        <p:nvSpPr>
          <p:cNvPr id="36" name="Rectangle 35">
            <a:extLst>
              <a:ext uri="{FF2B5EF4-FFF2-40B4-BE49-F238E27FC236}">
                <a16:creationId xmlns:a16="http://schemas.microsoft.com/office/drawing/2014/main" id="{1EEE7F17-8E08-4C69-8E22-661908E6DF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873675"/>
            <a:ext cx="11296733" cy="5168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622346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9C6F4E-B37F-4564-859A-E453E5C3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C365DF-48BC-4BA2-85FE-997D007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1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424E717-F3D1-4318-B517-549319F5FA22}"/>
              </a:ext>
            </a:extLst>
          </p:cNvPr>
          <p:cNvSpPr/>
          <p:nvPr/>
        </p:nvSpPr>
        <p:spPr>
          <a:xfrm>
            <a:off x="6629400" y="643467"/>
            <a:ext cx="4743450" cy="278553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5695124B-ACBD-4092-AC5E-15EC985CCCFE}"/>
              </a:ext>
            </a:extLst>
          </p:cNvPr>
          <p:cNvPicPr>
            <a:picLocks noChangeAspect="1"/>
          </p:cNvPicPr>
          <p:nvPr/>
        </p:nvPicPr>
        <p:blipFill>
          <a:blip r:embed="rId2"/>
          <a:stretch>
            <a:fillRect/>
          </a:stretch>
        </p:blipFill>
        <p:spPr>
          <a:xfrm>
            <a:off x="819149" y="3498220"/>
            <a:ext cx="4767485" cy="2810500"/>
          </a:xfrm>
          <a:prstGeom prst="rect">
            <a:avLst/>
          </a:prstGeom>
        </p:spPr>
      </p:pic>
      <p:pic>
        <p:nvPicPr>
          <p:cNvPr id="7" name="Picture 6">
            <a:extLst>
              <a:ext uri="{FF2B5EF4-FFF2-40B4-BE49-F238E27FC236}">
                <a16:creationId xmlns:a16="http://schemas.microsoft.com/office/drawing/2014/main" id="{FFAB5D37-A195-458C-9C42-36DB1A3C713C}"/>
              </a:ext>
            </a:extLst>
          </p:cNvPr>
          <p:cNvPicPr>
            <a:picLocks noChangeAspect="1"/>
          </p:cNvPicPr>
          <p:nvPr/>
        </p:nvPicPr>
        <p:blipFill>
          <a:blip r:embed="rId2"/>
          <a:stretch>
            <a:fillRect/>
          </a:stretch>
        </p:blipFill>
        <p:spPr>
          <a:xfrm>
            <a:off x="6629400" y="3527214"/>
            <a:ext cx="4767485" cy="2810500"/>
          </a:xfrm>
          <a:prstGeom prst="rect">
            <a:avLst/>
          </a:prstGeom>
        </p:spPr>
      </p:pic>
      <p:sp>
        <p:nvSpPr>
          <p:cNvPr id="9" name="TextBox 8">
            <a:extLst>
              <a:ext uri="{FF2B5EF4-FFF2-40B4-BE49-F238E27FC236}">
                <a16:creationId xmlns:a16="http://schemas.microsoft.com/office/drawing/2014/main" id="{6F0058EC-6A97-46A2-9502-DEFBE4F8A053}"/>
              </a:ext>
            </a:extLst>
          </p:cNvPr>
          <p:cNvSpPr txBox="1"/>
          <p:nvPr/>
        </p:nvSpPr>
        <p:spPr>
          <a:xfrm>
            <a:off x="6905625" y="857250"/>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sp>
        <p:nvSpPr>
          <p:cNvPr id="11" name="TextBox 10">
            <a:extLst>
              <a:ext uri="{FF2B5EF4-FFF2-40B4-BE49-F238E27FC236}">
                <a16:creationId xmlns:a16="http://schemas.microsoft.com/office/drawing/2014/main" id="{94AB62F7-2784-45F1-9CBC-4CD6DD33C529}"/>
              </a:ext>
            </a:extLst>
          </p:cNvPr>
          <p:cNvSpPr txBox="1"/>
          <p:nvPr/>
        </p:nvSpPr>
        <p:spPr>
          <a:xfrm>
            <a:off x="6905625" y="3723376"/>
            <a:ext cx="4152900" cy="2800767"/>
          </a:xfrm>
          <a:prstGeom prst="rect">
            <a:avLst/>
          </a:prstGeom>
          <a:noFill/>
        </p:spPr>
        <p:txBody>
          <a:bodyPr wrap="square" rtlCol="0">
            <a:spAutoFit/>
          </a:bodyPr>
          <a:lstStyle/>
          <a:p>
            <a:pPr algn="ctr"/>
            <a:r>
              <a:rPr lang="en-GB" sz="3200" b="1" dirty="0">
                <a:latin typeface="Century Gothic" panose="020B0502020202020204" pitchFamily="34" charset="0"/>
              </a:rPr>
              <a:t>What questions do you have about this picture?</a:t>
            </a:r>
          </a:p>
          <a:p>
            <a:pPr algn="ctr"/>
            <a:endParaRPr lang="en-GB" sz="3200" b="1" dirty="0">
              <a:latin typeface="Century Gothic" panose="020B0502020202020204" pitchFamily="34" charset="0"/>
            </a:endParaRPr>
          </a:p>
          <a:p>
            <a:pPr algn="ctr"/>
            <a:r>
              <a:rPr lang="en-GB" sz="2400" dirty="0">
                <a:latin typeface="Century Gothic" panose="020B0502020202020204" pitchFamily="34" charset="0"/>
              </a:rPr>
              <a:t>Come up with three questions.</a:t>
            </a:r>
          </a:p>
        </p:txBody>
      </p:sp>
      <p:sp>
        <p:nvSpPr>
          <p:cNvPr id="12" name="TextBox 11">
            <a:extLst>
              <a:ext uri="{FF2B5EF4-FFF2-40B4-BE49-F238E27FC236}">
                <a16:creationId xmlns:a16="http://schemas.microsoft.com/office/drawing/2014/main" id="{E83FB7E7-E7DF-4DCE-851E-1C2C6B682080}"/>
              </a:ext>
            </a:extLst>
          </p:cNvPr>
          <p:cNvSpPr txBox="1"/>
          <p:nvPr/>
        </p:nvSpPr>
        <p:spPr>
          <a:xfrm>
            <a:off x="1133474" y="3619497"/>
            <a:ext cx="4238625" cy="2708434"/>
          </a:xfrm>
          <a:prstGeom prst="rect">
            <a:avLst/>
          </a:prstGeom>
          <a:noFill/>
        </p:spPr>
        <p:txBody>
          <a:bodyPr wrap="square" rtlCol="0">
            <a:spAutoFit/>
          </a:bodyPr>
          <a:lstStyle/>
          <a:p>
            <a:pPr algn="ctr"/>
            <a:r>
              <a:rPr lang="en-GB" sz="3400" b="1" dirty="0">
                <a:latin typeface="Century Gothic" panose="020B0502020202020204" pitchFamily="34" charset="0"/>
              </a:rPr>
              <a:t>Can you make a prediction about what we are going to be talking about?</a:t>
            </a:r>
          </a:p>
        </p:txBody>
      </p:sp>
      <p:pic>
        <p:nvPicPr>
          <p:cNvPr id="3" name="Picture 2">
            <a:extLst>
              <a:ext uri="{FF2B5EF4-FFF2-40B4-BE49-F238E27FC236}">
                <a16:creationId xmlns:a16="http://schemas.microsoft.com/office/drawing/2014/main" id="{96AE4DF8-00E9-4994-A08C-C0A8FAA8FAA5}"/>
              </a:ext>
            </a:extLst>
          </p:cNvPr>
          <p:cNvPicPr>
            <a:picLocks noChangeAspect="1"/>
          </p:cNvPicPr>
          <p:nvPr/>
        </p:nvPicPr>
        <p:blipFill>
          <a:blip r:embed="rId3"/>
          <a:stretch>
            <a:fillRect/>
          </a:stretch>
        </p:blipFill>
        <p:spPr>
          <a:xfrm>
            <a:off x="1295036" y="694935"/>
            <a:ext cx="3915500" cy="2563255"/>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normAutofit fontScale="90000"/>
          </a:bodyPr>
          <a:lstStyle/>
          <a:p>
            <a:br>
              <a:rPr lang="en-GB" dirty="0"/>
            </a:br>
            <a:br>
              <a:rPr lang="en-GB" dirty="0"/>
            </a:br>
            <a:br>
              <a:rPr lang="en-GB" dirty="0"/>
            </a:br>
            <a:br>
              <a:rPr lang="en-GB" dirty="0"/>
            </a:br>
            <a:r>
              <a:rPr lang="en-GB" dirty="0"/>
              <a:t>Which values make strong foundations? Matthew 7:24-27</a:t>
            </a:r>
          </a:p>
        </p:txBody>
      </p:sp>
      <p:sp>
        <p:nvSpPr>
          <p:cNvPr id="5" name="TextBox 4">
            <a:extLst>
              <a:ext uri="{FF2B5EF4-FFF2-40B4-BE49-F238E27FC236}">
                <a16:creationId xmlns:a16="http://schemas.microsoft.com/office/drawing/2014/main" id="{8019FF14-0725-449B-9E6F-BAFEFCF2937B}"/>
              </a:ext>
            </a:extLst>
          </p:cNvPr>
          <p:cNvSpPr txBox="1"/>
          <p:nvPr/>
        </p:nvSpPr>
        <p:spPr>
          <a:xfrm>
            <a:off x="400049" y="2072759"/>
            <a:ext cx="7324725" cy="369332"/>
          </a:xfrm>
          <a:prstGeom prst="rect">
            <a:avLst/>
          </a:prstGeom>
          <a:noFill/>
        </p:spPr>
        <p:txBody>
          <a:bodyPr wrap="square">
            <a:spAutoFit/>
          </a:bodyPr>
          <a:lstStyle/>
          <a:p>
            <a:r>
              <a:rPr lang="en-GB" b="1" dirty="0">
                <a:solidFill>
                  <a:srgbClr val="C00000"/>
                </a:solidFill>
                <a:hlinkClick r:id="rId2">
                  <a:extLst>
                    <a:ext uri="{A12FA001-AC4F-418D-AE19-62706E023703}">
                      <ahyp:hlinkClr xmlns:ahyp="http://schemas.microsoft.com/office/drawing/2018/hyperlinkcolor" val="tx"/>
                    </a:ext>
                  </a:extLst>
                </a:hlinkClick>
              </a:rPr>
              <a:t>http://request.org.uk/restart/story-time-wise-foolish-builders/</a:t>
            </a:r>
            <a:r>
              <a:rPr lang="en-GB" b="1" dirty="0">
                <a:solidFill>
                  <a:srgbClr val="C00000"/>
                </a:solidFill>
              </a:rPr>
              <a:t>  </a:t>
            </a:r>
          </a:p>
        </p:txBody>
      </p:sp>
      <p:sp>
        <p:nvSpPr>
          <p:cNvPr id="7" name="TextBox 6">
            <a:extLst>
              <a:ext uri="{FF2B5EF4-FFF2-40B4-BE49-F238E27FC236}">
                <a16:creationId xmlns:a16="http://schemas.microsoft.com/office/drawing/2014/main" id="{873F1A5B-4E1C-4E19-86C8-B7667421E625}"/>
              </a:ext>
            </a:extLst>
          </p:cNvPr>
          <p:cNvSpPr txBox="1"/>
          <p:nvPr/>
        </p:nvSpPr>
        <p:spPr>
          <a:xfrm>
            <a:off x="400049" y="2628900"/>
            <a:ext cx="11296651" cy="3905250"/>
          </a:xfrm>
          <a:prstGeom prst="rect">
            <a:avLst/>
          </a:prstGeom>
          <a:noFill/>
        </p:spPr>
        <p:txBody>
          <a:bodyPr wrap="square" rtlCol="0">
            <a:spAutoFit/>
          </a:bodyPr>
          <a:lstStyle/>
          <a:p>
            <a:endParaRPr lang="en-GB" dirty="0"/>
          </a:p>
        </p:txBody>
      </p:sp>
      <p:pic>
        <p:nvPicPr>
          <p:cNvPr id="8" name="Picture 7">
            <a:extLst>
              <a:ext uri="{FF2B5EF4-FFF2-40B4-BE49-F238E27FC236}">
                <a16:creationId xmlns:a16="http://schemas.microsoft.com/office/drawing/2014/main" id="{BA9E5DA2-3B68-4DDD-9806-B0922A8B8DFC}"/>
              </a:ext>
            </a:extLst>
          </p:cNvPr>
          <p:cNvPicPr>
            <a:picLocks noChangeAspect="1"/>
          </p:cNvPicPr>
          <p:nvPr/>
        </p:nvPicPr>
        <p:blipFill>
          <a:blip r:embed="rId3"/>
          <a:stretch>
            <a:fillRect/>
          </a:stretch>
        </p:blipFill>
        <p:spPr>
          <a:xfrm>
            <a:off x="575894" y="2796860"/>
            <a:ext cx="4572000" cy="3429000"/>
          </a:xfrm>
          <a:prstGeom prst="rect">
            <a:avLst/>
          </a:prstGeom>
        </p:spPr>
      </p:pic>
      <p:pic>
        <p:nvPicPr>
          <p:cNvPr id="9" name="Picture 8">
            <a:extLst>
              <a:ext uri="{FF2B5EF4-FFF2-40B4-BE49-F238E27FC236}">
                <a16:creationId xmlns:a16="http://schemas.microsoft.com/office/drawing/2014/main" id="{379B397D-C188-4A56-9E1F-BD0E9D5809EE}"/>
              </a:ext>
            </a:extLst>
          </p:cNvPr>
          <p:cNvPicPr>
            <a:picLocks noChangeAspect="1"/>
          </p:cNvPicPr>
          <p:nvPr/>
        </p:nvPicPr>
        <p:blipFill>
          <a:blip r:embed="rId4"/>
          <a:stretch>
            <a:fillRect/>
          </a:stretch>
        </p:blipFill>
        <p:spPr>
          <a:xfrm>
            <a:off x="6943725" y="2867025"/>
            <a:ext cx="4572000" cy="3429000"/>
          </a:xfrm>
          <a:prstGeom prst="rect">
            <a:avLst/>
          </a:prstGeom>
        </p:spPr>
      </p:pic>
    </p:spTree>
    <p:extLst>
      <p:ext uri="{BB962C8B-B14F-4D97-AF65-F5344CB8AC3E}">
        <p14:creationId xmlns:p14="http://schemas.microsoft.com/office/powerpoint/2010/main" val="3512624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11">
            <a:extLst>
              <a:ext uri="{FF2B5EF4-FFF2-40B4-BE49-F238E27FC236}">
                <a16:creationId xmlns:a16="http://schemas.microsoft.com/office/drawing/2014/main" id="{C5F4D4F0-3295-486A-8BEF-DC288645BD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13">
            <a:extLst>
              <a:ext uri="{FF2B5EF4-FFF2-40B4-BE49-F238E27FC236}">
                <a16:creationId xmlns:a16="http://schemas.microsoft.com/office/drawing/2014/main" id="{EB4E2B5E-BDFA-45FB-B388-F7D4AAEB6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15">
            <a:extLst>
              <a:ext uri="{FF2B5EF4-FFF2-40B4-BE49-F238E27FC236}">
                <a16:creationId xmlns:a16="http://schemas.microsoft.com/office/drawing/2014/main" id="{446F8842-021D-4754-B531-2E441E97B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17">
            <a:extLst>
              <a:ext uri="{FF2B5EF4-FFF2-40B4-BE49-F238E27FC236}">
                <a16:creationId xmlns:a16="http://schemas.microsoft.com/office/drawing/2014/main" id="{0920E1B7-7EFB-4426-BB4D-7B077C2B28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4" name="Rectangle 19">
            <a:extLst>
              <a:ext uri="{FF2B5EF4-FFF2-40B4-BE49-F238E27FC236}">
                <a16:creationId xmlns:a16="http://schemas.microsoft.com/office/drawing/2014/main" id="{26D5FC40-D592-4FE8-917E-2EC1A2A802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48641"/>
            <a:ext cx="12191999" cy="6309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21">
            <a:extLst>
              <a:ext uri="{FF2B5EF4-FFF2-40B4-BE49-F238E27FC236}">
                <a16:creationId xmlns:a16="http://schemas.microsoft.com/office/drawing/2014/main" id="{85F72663-8285-481E-98A7-83BD0379D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38174"/>
            <a:ext cx="3705323" cy="576262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803189" y="1209184"/>
            <a:ext cx="3089189" cy="4734416"/>
          </a:xfrm>
        </p:spPr>
        <p:txBody>
          <a:bodyPr vert="horz" lIns="91440" tIns="45720" rIns="91440" bIns="45720" rtlCol="0" anchor="ctr">
            <a:normAutofit/>
          </a:bodyPr>
          <a:lstStyle/>
          <a:p>
            <a:br>
              <a:rPr lang="en-US"/>
            </a:br>
            <a:br>
              <a:rPr lang="en-US"/>
            </a:br>
            <a:br>
              <a:rPr lang="en-US"/>
            </a:br>
            <a:br>
              <a:rPr lang="en-US"/>
            </a:br>
            <a:r>
              <a:rPr lang="en-US"/>
              <a:t>Which values make strong foundations? Matthew 7:24-27</a:t>
            </a:r>
          </a:p>
        </p:txBody>
      </p:sp>
      <p:sp>
        <p:nvSpPr>
          <p:cNvPr id="24" name="Rectangle 23">
            <a:extLst>
              <a:ext uri="{FF2B5EF4-FFF2-40B4-BE49-F238E27FC236}">
                <a16:creationId xmlns:a16="http://schemas.microsoft.com/office/drawing/2014/main" id="{DE1533F3-5E5F-4DCE-95F6-B5EFA19901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a:extLst>
              <a:ext uri="{FF2B5EF4-FFF2-40B4-BE49-F238E27FC236}">
                <a16:creationId xmlns:a16="http://schemas.microsoft.com/office/drawing/2014/main" id="{3A8A8D6E-50C0-4DF7-BEFE-3D3DFE05A6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2596E41C-01A5-448F-910C-A77F5CC9C6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pic>
        <p:nvPicPr>
          <p:cNvPr id="4" name="Picture 3">
            <a:extLst>
              <a:ext uri="{FF2B5EF4-FFF2-40B4-BE49-F238E27FC236}">
                <a16:creationId xmlns:a16="http://schemas.microsoft.com/office/drawing/2014/main" id="{9865CEFF-B90B-47D3-8FBB-51988E1BD1BC}"/>
              </a:ext>
            </a:extLst>
          </p:cNvPr>
          <p:cNvPicPr>
            <a:picLocks noChangeAspect="1"/>
          </p:cNvPicPr>
          <p:nvPr/>
        </p:nvPicPr>
        <p:blipFill>
          <a:blip r:embed="rId2"/>
          <a:stretch>
            <a:fillRect/>
          </a:stretch>
        </p:blipFill>
        <p:spPr>
          <a:xfrm>
            <a:off x="8311702" y="789406"/>
            <a:ext cx="2889968" cy="2167476"/>
          </a:xfrm>
          <a:prstGeom prst="rect">
            <a:avLst/>
          </a:prstGeom>
        </p:spPr>
      </p:pic>
      <p:sp>
        <p:nvSpPr>
          <p:cNvPr id="30" name="Rectangle 29">
            <a:extLst>
              <a:ext uri="{FF2B5EF4-FFF2-40B4-BE49-F238E27FC236}">
                <a16:creationId xmlns:a16="http://schemas.microsoft.com/office/drawing/2014/main" id="{97C7EEF0-28C8-4D59-9D84-7A3BE15732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1923" y="654222"/>
            <a:ext cx="3702878" cy="2437844"/>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D9997FC-C649-4C73-9373-FF230852693A}"/>
              </a:ext>
            </a:extLst>
          </p:cNvPr>
          <p:cNvPicPr>
            <a:picLocks noChangeAspect="1"/>
          </p:cNvPicPr>
          <p:nvPr/>
        </p:nvPicPr>
        <p:blipFill>
          <a:blip r:embed="rId3"/>
          <a:stretch>
            <a:fillRect/>
          </a:stretch>
        </p:blipFill>
        <p:spPr>
          <a:xfrm>
            <a:off x="4561870" y="768478"/>
            <a:ext cx="2866778" cy="2150084"/>
          </a:xfrm>
          <a:prstGeom prst="rect">
            <a:avLst/>
          </a:prstGeom>
        </p:spPr>
      </p:pic>
      <p:sp>
        <p:nvSpPr>
          <p:cNvPr id="32" name="Rectangle 31">
            <a:extLst>
              <a:ext uri="{FF2B5EF4-FFF2-40B4-BE49-F238E27FC236}">
                <a16:creationId xmlns:a16="http://schemas.microsoft.com/office/drawing/2014/main" id="{ADD1794E-2A2D-4F0C-9ACA-D26F788C70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36239" y="654222"/>
            <a:ext cx="3702878" cy="2437844"/>
          </a:xfrm>
          <a:prstGeom prst="rect">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019FF14-0725-449B-9E6F-BAFEFCF2937B}"/>
              </a:ext>
            </a:extLst>
          </p:cNvPr>
          <p:cNvSpPr txBox="1"/>
          <p:nvPr/>
        </p:nvSpPr>
        <p:spPr>
          <a:xfrm>
            <a:off x="4561870" y="3425295"/>
            <a:ext cx="6864154" cy="2800477"/>
          </a:xfrm>
          <a:prstGeom prst="rect">
            <a:avLst/>
          </a:prstGeom>
        </p:spPr>
        <p:txBody>
          <a:bodyPr vert="horz" lIns="91440" tIns="45720" rIns="91440" bIns="45720" rtlCol="0" anchor="ctr">
            <a:normAutofit/>
          </a:bodyPr>
          <a:lstStyle/>
          <a:p>
            <a:pPr>
              <a:spcBef>
                <a:spcPct val="20000"/>
              </a:spcBef>
              <a:spcAft>
                <a:spcPts val="600"/>
              </a:spcAft>
              <a:buClr>
                <a:schemeClr val="accent2"/>
              </a:buClr>
              <a:buSzPct val="92000"/>
              <a:buFont typeface="Wingdings 2" panose="05020102010507070707" pitchFamily="18" charset="2"/>
              <a:buChar char=""/>
            </a:pPr>
            <a:r>
              <a:rPr lang="en-US" b="1" dirty="0">
                <a:solidFill>
                  <a:schemeClr val="tx2"/>
                </a:solidFill>
              </a:rPr>
              <a:t>24 “Everyone who hears these things I say and obeys them is like a wise man. The wise man built his house on rock. 25 It rained hard and the water rose. The winds blew and hit that house. But the house did not fall, because the house was built on rock. 26 But the person who hears the things I teach and does not obey them is like a foolish man. The foolish man built his house on sand. 27 It rained hard, the water rose, and the winds blew and hit that house. And the house fell with a big crash.”</a:t>
            </a:r>
          </a:p>
        </p:txBody>
      </p:sp>
      <p:sp>
        <p:nvSpPr>
          <p:cNvPr id="7" name="TextBox 6">
            <a:extLst>
              <a:ext uri="{FF2B5EF4-FFF2-40B4-BE49-F238E27FC236}">
                <a16:creationId xmlns:a16="http://schemas.microsoft.com/office/drawing/2014/main" id="{873F1A5B-4E1C-4E19-86C8-B7667421E625}"/>
              </a:ext>
            </a:extLst>
          </p:cNvPr>
          <p:cNvSpPr txBox="1"/>
          <p:nvPr/>
        </p:nvSpPr>
        <p:spPr>
          <a:xfrm>
            <a:off x="4400550" y="2724149"/>
            <a:ext cx="7243034" cy="369332"/>
          </a:xfrm>
          <a:prstGeom prst="rect">
            <a:avLst/>
          </a:prstGeom>
          <a:noFill/>
        </p:spPr>
        <p:txBody>
          <a:bodyPr wrap="square" rtlCol="0">
            <a:spAutoFit/>
          </a:bodyPr>
          <a:lstStyle/>
          <a:p>
            <a:endParaRPr lang="en-GB" dirty="0">
              <a:latin typeface="Century Gothic" panose="020B0502020202020204" pitchFamily="34" charset="0"/>
            </a:endParaRPr>
          </a:p>
        </p:txBody>
      </p:sp>
    </p:spTree>
    <p:extLst>
      <p:ext uri="{BB962C8B-B14F-4D97-AF65-F5344CB8AC3E}">
        <p14:creationId xmlns:p14="http://schemas.microsoft.com/office/powerpoint/2010/main" val="2388243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Which values make strong foundations?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171036" y="2138570"/>
            <a:ext cx="9839325" cy="4401205"/>
          </a:xfrm>
          <a:prstGeom prst="rect">
            <a:avLst/>
          </a:prstGeom>
          <a:noFill/>
        </p:spPr>
        <p:txBody>
          <a:bodyPr wrap="square" rtlCol="0">
            <a:spAutoFit/>
          </a:bodyPr>
          <a:lstStyle/>
          <a:p>
            <a:pPr algn="ctr"/>
            <a:r>
              <a:rPr lang="en-GB" sz="4000" b="1" dirty="0">
                <a:latin typeface="Century Gothic" panose="020B0502020202020204" pitchFamily="34" charset="0"/>
              </a:rPr>
              <a:t>How do you feel about this story?</a:t>
            </a:r>
          </a:p>
          <a:p>
            <a:pPr algn="ctr"/>
            <a:endParaRPr lang="en-GB" sz="4000" b="1" dirty="0">
              <a:latin typeface="Century Gothic" panose="020B0502020202020204" pitchFamily="34" charset="0"/>
            </a:endParaRPr>
          </a:p>
          <a:p>
            <a:pPr algn="ctr"/>
            <a:r>
              <a:rPr lang="en-GB" sz="4000" b="1" dirty="0">
                <a:latin typeface="Century Gothic" panose="020B0502020202020204" pitchFamily="34" charset="0"/>
              </a:rPr>
              <a:t>What do you think we can learn from this story?</a:t>
            </a:r>
          </a:p>
          <a:p>
            <a:pPr algn="ctr"/>
            <a:endParaRPr lang="en-GB" sz="4000" b="1" dirty="0">
              <a:latin typeface="Century Gothic" panose="020B0502020202020204" pitchFamily="34" charset="0"/>
            </a:endParaRPr>
          </a:p>
          <a:p>
            <a:pPr algn="ctr"/>
            <a:r>
              <a:rPr lang="en-GB" sz="4000" b="1" dirty="0">
                <a:latin typeface="Century Gothic" panose="020B0502020202020204" pitchFamily="34" charset="0"/>
              </a:rPr>
              <a:t>What is your one key emotional response word?</a:t>
            </a:r>
          </a:p>
        </p:txBody>
      </p:sp>
    </p:spTree>
    <p:extLst>
      <p:ext uri="{BB962C8B-B14F-4D97-AF65-F5344CB8AC3E}">
        <p14:creationId xmlns:p14="http://schemas.microsoft.com/office/powerpoint/2010/main" val="437609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normAutofit fontScale="90000"/>
          </a:bodyPr>
          <a:lstStyle/>
          <a:p>
            <a:br>
              <a:rPr lang="en-GB"/>
            </a:br>
            <a:br>
              <a:rPr lang="en-GB"/>
            </a:br>
            <a:br>
              <a:rPr lang="en-GB"/>
            </a:br>
            <a:br>
              <a:rPr lang="en-GB"/>
            </a:br>
            <a:r>
              <a:rPr lang="en-GB"/>
              <a:t>Which values make strong foundations? Matthew 7:24-27</a:t>
            </a:r>
            <a:endParaRPr lang="en-GB" dirty="0"/>
          </a:p>
        </p:txBody>
      </p:sp>
      <p:sp>
        <p:nvSpPr>
          <p:cNvPr id="7" name="TextBox 6">
            <a:extLst>
              <a:ext uri="{FF2B5EF4-FFF2-40B4-BE49-F238E27FC236}">
                <a16:creationId xmlns:a16="http://schemas.microsoft.com/office/drawing/2014/main" id="{873F1A5B-4E1C-4E19-86C8-B7667421E625}"/>
              </a:ext>
            </a:extLst>
          </p:cNvPr>
          <p:cNvSpPr txBox="1"/>
          <p:nvPr/>
        </p:nvSpPr>
        <p:spPr>
          <a:xfrm>
            <a:off x="442376" y="2114550"/>
            <a:ext cx="11296651" cy="5632311"/>
          </a:xfrm>
          <a:prstGeom prst="rect">
            <a:avLst/>
          </a:prstGeom>
          <a:noFill/>
        </p:spPr>
        <p:txBody>
          <a:bodyPr wrap="square" rtlCol="0">
            <a:spAutoFit/>
          </a:bodyPr>
          <a:lstStyle/>
          <a:p>
            <a:r>
              <a:rPr lang="en-GB" dirty="0">
                <a:latin typeface="Century Gothic" panose="020B0502020202020204" pitchFamily="34" charset="0"/>
              </a:rPr>
              <a:t>Jesus told the story of the two builders to teach us the best way to live.</a:t>
            </a:r>
          </a:p>
          <a:p>
            <a:r>
              <a:rPr lang="en-GB" dirty="0">
                <a:latin typeface="Century Gothic" panose="020B0502020202020204" pitchFamily="34" charset="0"/>
              </a:rPr>
              <a:t>He explained that when we listen and do what is then we are like the wise man who builds his house on the rock.</a:t>
            </a:r>
          </a:p>
          <a:p>
            <a:endParaRPr lang="en-GB" dirty="0">
              <a:latin typeface="Century Gothic" panose="020B0502020202020204" pitchFamily="34" charset="0"/>
            </a:endParaRPr>
          </a:p>
          <a:p>
            <a:r>
              <a:rPr lang="en-GB" dirty="0">
                <a:latin typeface="Century Gothic" panose="020B0502020202020204" pitchFamily="34" charset="0"/>
              </a:rPr>
              <a:t>An example of doing what is right is when we live by our school’s values. These give us a good foundation for our lives and help us live lives that show love and respect to others. When we live like this then we are wise!  To be wise or have wisdom is not how smart we are but more what we do that's important.  </a:t>
            </a:r>
          </a:p>
          <a:p>
            <a:endParaRPr lang="en-GB" dirty="0">
              <a:latin typeface="Century Gothic" panose="020B0502020202020204" pitchFamily="34" charset="0"/>
            </a:endParaRPr>
          </a:p>
          <a:p>
            <a:r>
              <a:rPr lang="en-GB" dirty="0">
                <a:latin typeface="Century Gothic" panose="020B0502020202020204" pitchFamily="34" charset="0"/>
              </a:rPr>
              <a:t>When we know what we should do, the way that we should live and the values that we should be guided by BUT we don’t follow them then we are like a foolish man who built his house on the sand.</a:t>
            </a:r>
          </a:p>
          <a:p>
            <a:endParaRPr lang="en-GB" dirty="0">
              <a:latin typeface="Century Gothic" panose="020B0502020202020204" pitchFamily="34" charset="0"/>
            </a:endParaRPr>
          </a:p>
          <a:p>
            <a:r>
              <a:rPr lang="en-GB" dirty="0">
                <a:latin typeface="Century Gothic" panose="020B0502020202020204" pitchFamily="34" charset="0"/>
              </a:rPr>
              <a:t>Would you rather be foolish or wise?  If you build your life on godly values that is like building your life on the rock.  We will be strong when situations around us are hard to handle.</a:t>
            </a:r>
          </a:p>
          <a:p>
            <a:endParaRPr lang="en-GB" dirty="0"/>
          </a:p>
          <a:p>
            <a:r>
              <a:rPr lang="en-GB" dirty="0"/>
              <a:t> </a:t>
            </a:r>
          </a:p>
          <a:p>
            <a:endParaRPr lang="en-GB" dirty="0"/>
          </a:p>
          <a:p>
            <a:endParaRPr lang="en-GB" dirty="0"/>
          </a:p>
          <a:p>
            <a:endParaRPr lang="en-GB" dirty="0"/>
          </a:p>
          <a:p>
            <a:endParaRPr lang="en-GB" dirty="0"/>
          </a:p>
        </p:txBody>
      </p:sp>
      <p:pic>
        <p:nvPicPr>
          <p:cNvPr id="3" name="Picture 2">
            <a:extLst>
              <a:ext uri="{FF2B5EF4-FFF2-40B4-BE49-F238E27FC236}">
                <a16:creationId xmlns:a16="http://schemas.microsoft.com/office/drawing/2014/main" id="{07162AF3-6035-4FB8-B7C2-03A5300569C0}"/>
              </a:ext>
            </a:extLst>
          </p:cNvPr>
          <p:cNvPicPr>
            <a:picLocks noChangeAspect="1"/>
          </p:cNvPicPr>
          <p:nvPr/>
        </p:nvPicPr>
        <p:blipFill>
          <a:blip r:embed="rId2"/>
          <a:stretch>
            <a:fillRect/>
          </a:stretch>
        </p:blipFill>
        <p:spPr>
          <a:xfrm>
            <a:off x="9864762" y="5313680"/>
            <a:ext cx="1740748" cy="1305561"/>
          </a:xfrm>
          <a:prstGeom prst="rect">
            <a:avLst/>
          </a:prstGeom>
        </p:spPr>
      </p:pic>
    </p:spTree>
    <p:extLst>
      <p:ext uri="{BB962C8B-B14F-4D97-AF65-F5344CB8AC3E}">
        <p14:creationId xmlns:p14="http://schemas.microsoft.com/office/powerpoint/2010/main" val="2660099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75890" y="761684"/>
            <a:ext cx="11029616" cy="988332"/>
          </a:xfrm>
        </p:spPr>
        <p:txBody>
          <a:bodyPr>
            <a:normAutofit/>
          </a:bodyPr>
          <a:lstStyle/>
          <a:p>
            <a:r>
              <a:rPr lang="en-GB" b="1" dirty="0"/>
              <a:t>Challenge question: </a:t>
            </a:r>
            <a:r>
              <a:rPr lang="en-GB" dirty="0"/>
              <a:t>Which of these would be good values to have as foundations for your life?</a:t>
            </a:r>
          </a:p>
        </p:txBody>
      </p:sp>
      <p:sp>
        <p:nvSpPr>
          <p:cNvPr id="5" name="TextBox 4">
            <a:extLst>
              <a:ext uri="{FF2B5EF4-FFF2-40B4-BE49-F238E27FC236}">
                <a16:creationId xmlns:a16="http://schemas.microsoft.com/office/drawing/2014/main" id="{67118D01-90CC-4AE8-8871-0E41A97E204C}"/>
              </a:ext>
            </a:extLst>
          </p:cNvPr>
          <p:cNvSpPr txBox="1"/>
          <p:nvPr/>
        </p:nvSpPr>
        <p:spPr>
          <a:xfrm>
            <a:off x="1171036" y="2114429"/>
            <a:ext cx="9839325" cy="707886"/>
          </a:xfrm>
          <a:prstGeom prst="rect">
            <a:avLst/>
          </a:prstGeom>
          <a:noFill/>
        </p:spPr>
        <p:txBody>
          <a:bodyPr wrap="square" rtlCol="0">
            <a:spAutoFit/>
          </a:bodyPr>
          <a:lstStyle/>
          <a:p>
            <a:pPr algn="ctr"/>
            <a:endParaRPr lang="en-GB" sz="4000" dirty="0"/>
          </a:p>
        </p:txBody>
      </p:sp>
      <p:pic>
        <p:nvPicPr>
          <p:cNvPr id="8" name="Picture 7" descr="White brick wall">
            <a:extLst>
              <a:ext uri="{FF2B5EF4-FFF2-40B4-BE49-F238E27FC236}">
                <a16:creationId xmlns:a16="http://schemas.microsoft.com/office/drawing/2014/main" id="{C724157D-04CD-4A9B-AC73-393F42F8D95C}"/>
              </a:ext>
            </a:extLst>
          </p:cNvPr>
          <p:cNvPicPr>
            <a:picLocks noChangeAspect="1"/>
          </p:cNvPicPr>
          <p:nvPr/>
        </p:nvPicPr>
        <p:blipFill>
          <a:blip r:embed="rId2"/>
          <a:stretch>
            <a:fillRect/>
          </a:stretch>
        </p:blipFill>
        <p:spPr>
          <a:xfrm>
            <a:off x="396098" y="2114429"/>
            <a:ext cx="10848435" cy="4524496"/>
          </a:xfrm>
          <a:prstGeom prst="rect">
            <a:avLst/>
          </a:prstGeom>
        </p:spPr>
      </p:pic>
      <p:pic>
        <p:nvPicPr>
          <p:cNvPr id="9" name="Picture 8">
            <a:extLst>
              <a:ext uri="{FF2B5EF4-FFF2-40B4-BE49-F238E27FC236}">
                <a16:creationId xmlns:a16="http://schemas.microsoft.com/office/drawing/2014/main" id="{916568BA-E036-4361-9DFA-3F56C968EB81}"/>
              </a:ext>
            </a:extLst>
          </p:cNvPr>
          <p:cNvPicPr>
            <a:picLocks noChangeAspect="1"/>
          </p:cNvPicPr>
          <p:nvPr/>
        </p:nvPicPr>
        <p:blipFill>
          <a:blip r:embed="rId3"/>
          <a:stretch>
            <a:fillRect/>
          </a:stretch>
        </p:blipFill>
        <p:spPr>
          <a:xfrm>
            <a:off x="11454512" y="5107985"/>
            <a:ext cx="677121" cy="1678984"/>
          </a:xfrm>
          <a:prstGeom prst="rect">
            <a:avLst/>
          </a:prstGeom>
        </p:spPr>
      </p:pic>
      <p:sp>
        <p:nvSpPr>
          <p:cNvPr id="10" name="Rectangle 9">
            <a:extLst>
              <a:ext uri="{FF2B5EF4-FFF2-40B4-BE49-F238E27FC236}">
                <a16:creationId xmlns:a16="http://schemas.microsoft.com/office/drawing/2014/main" id="{9AAB32D0-DE25-4FC9-9DB9-07B728EC497B}"/>
              </a:ext>
            </a:extLst>
          </p:cNvPr>
          <p:cNvSpPr/>
          <p:nvPr/>
        </p:nvSpPr>
        <p:spPr>
          <a:xfrm>
            <a:off x="575890" y="2307965"/>
            <a:ext cx="2295525" cy="1028700"/>
          </a:xfrm>
          <a:prstGeom prst="rect">
            <a:avLst/>
          </a:prstGeom>
          <a:noFill/>
        </p:spPr>
        <p:style>
          <a:lnRef idx="2">
            <a:schemeClr val="accent1"/>
          </a:lnRef>
          <a:fillRef idx="1">
            <a:schemeClr val="lt1"/>
          </a:fillRef>
          <a:effectRef idx="0">
            <a:schemeClr val="accent1"/>
          </a:effectRef>
          <a:fontRef idx="minor">
            <a:schemeClr val="dk1"/>
          </a:fontRef>
        </p:style>
        <p:txBody>
          <a:bodyPr rtlCol="0" anchor="ctr"/>
          <a:lstStyle/>
          <a:p>
            <a:pPr algn="ctr"/>
            <a:endParaRPr lang="en-GB" dirty="0"/>
          </a:p>
        </p:txBody>
      </p:sp>
      <p:sp>
        <p:nvSpPr>
          <p:cNvPr id="21" name="TextBox 20">
            <a:extLst>
              <a:ext uri="{FF2B5EF4-FFF2-40B4-BE49-F238E27FC236}">
                <a16:creationId xmlns:a16="http://schemas.microsoft.com/office/drawing/2014/main" id="{2ED6028B-081B-4244-9BBB-5E441C6FFC21}"/>
              </a:ext>
            </a:extLst>
          </p:cNvPr>
          <p:cNvSpPr txBox="1"/>
          <p:nvPr/>
        </p:nvSpPr>
        <p:spPr>
          <a:xfrm>
            <a:off x="618325" y="2468372"/>
            <a:ext cx="1924589" cy="584775"/>
          </a:xfrm>
          <a:prstGeom prst="rect">
            <a:avLst/>
          </a:prstGeom>
          <a:noFill/>
        </p:spPr>
        <p:txBody>
          <a:bodyPr wrap="square" rtlCol="0">
            <a:spAutoFit/>
          </a:bodyPr>
          <a:lstStyle/>
          <a:p>
            <a:pPr algn="ctr"/>
            <a:r>
              <a:rPr lang="en-GB" sz="3200" b="1" dirty="0">
                <a:latin typeface="Century Gothic" panose="020B0502020202020204" pitchFamily="34" charset="0"/>
              </a:rPr>
              <a:t>Respect</a:t>
            </a:r>
          </a:p>
        </p:txBody>
      </p:sp>
      <p:pic>
        <p:nvPicPr>
          <p:cNvPr id="22" name="Picture 21">
            <a:extLst>
              <a:ext uri="{FF2B5EF4-FFF2-40B4-BE49-F238E27FC236}">
                <a16:creationId xmlns:a16="http://schemas.microsoft.com/office/drawing/2014/main" id="{05ED5779-AA48-49D2-B737-7979CEE03A9A}"/>
              </a:ext>
            </a:extLst>
          </p:cNvPr>
          <p:cNvPicPr>
            <a:picLocks noChangeAspect="1"/>
          </p:cNvPicPr>
          <p:nvPr/>
        </p:nvPicPr>
        <p:blipFill>
          <a:blip r:embed="rId4"/>
          <a:stretch>
            <a:fillRect/>
          </a:stretch>
        </p:blipFill>
        <p:spPr>
          <a:xfrm>
            <a:off x="3172315" y="2307964"/>
            <a:ext cx="2322777" cy="1048603"/>
          </a:xfrm>
          <a:prstGeom prst="rect">
            <a:avLst/>
          </a:prstGeom>
        </p:spPr>
      </p:pic>
      <p:pic>
        <p:nvPicPr>
          <p:cNvPr id="23" name="Picture 22">
            <a:extLst>
              <a:ext uri="{FF2B5EF4-FFF2-40B4-BE49-F238E27FC236}">
                <a16:creationId xmlns:a16="http://schemas.microsoft.com/office/drawing/2014/main" id="{FAC03EDC-0FFD-45DD-AD8B-103D39975021}"/>
              </a:ext>
            </a:extLst>
          </p:cNvPr>
          <p:cNvPicPr>
            <a:picLocks noChangeAspect="1"/>
          </p:cNvPicPr>
          <p:nvPr/>
        </p:nvPicPr>
        <p:blipFill>
          <a:blip r:embed="rId4"/>
          <a:stretch>
            <a:fillRect/>
          </a:stretch>
        </p:blipFill>
        <p:spPr>
          <a:xfrm>
            <a:off x="5910432" y="2286167"/>
            <a:ext cx="2322777" cy="1048603"/>
          </a:xfrm>
          <a:prstGeom prst="rect">
            <a:avLst/>
          </a:prstGeom>
        </p:spPr>
      </p:pic>
      <p:pic>
        <p:nvPicPr>
          <p:cNvPr id="24" name="Picture 23">
            <a:extLst>
              <a:ext uri="{FF2B5EF4-FFF2-40B4-BE49-F238E27FC236}">
                <a16:creationId xmlns:a16="http://schemas.microsoft.com/office/drawing/2014/main" id="{8E6142E4-A281-4665-BA0C-A8CCABFFC542}"/>
              </a:ext>
            </a:extLst>
          </p:cNvPr>
          <p:cNvPicPr>
            <a:picLocks noChangeAspect="1"/>
          </p:cNvPicPr>
          <p:nvPr/>
        </p:nvPicPr>
        <p:blipFill>
          <a:blip r:embed="rId4"/>
          <a:stretch>
            <a:fillRect/>
          </a:stretch>
        </p:blipFill>
        <p:spPr>
          <a:xfrm>
            <a:off x="8773523" y="2236457"/>
            <a:ext cx="2322777" cy="1048603"/>
          </a:xfrm>
          <a:prstGeom prst="rect">
            <a:avLst/>
          </a:prstGeom>
        </p:spPr>
      </p:pic>
      <p:pic>
        <p:nvPicPr>
          <p:cNvPr id="25" name="Picture 24">
            <a:extLst>
              <a:ext uri="{FF2B5EF4-FFF2-40B4-BE49-F238E27FC236}">
                <a16:creationId xmlns:a16="http://schemas.microsoft.com/office/drawing/2014/main" id="{E78BC65E-B4A3-4483-9A58-4BC56948561F}"/>
              </a:ext>
            </a:extLst>
          </p:cNvPr>
          <p:cNvPicPr>
            <a:picLocks noChangeAspect="1"/>
          </p:cNvPicPr>
          <p:nvPr/>
        </p:nvPicPr>
        <p:blipFill>
          <a:blip r:embed="rId4"/>
          <a:stretch>
            <a:fillRect/>
          </a:stretch>
        </p:blipFill>
        <p:spPr>
          <a:xfrm>
            <a:off x="1819936" y="3673928"/>
            <a:ext cx="2322777" cy="1048603"/>
          </a:xfrm>
          <a:prstGeom prst="rect">
            <a:avLst/>
          </a:prstGeom>
        </p:spPr>
      </p:pic>
      <p:pic>
        <p:nvPicPr>
          <p:cNvPr id="26" name="Picture 25">
            <a:extLst>
              <a:ext uri="{FF2B5EF4-FFF2-40B4-BE49-F238E27FC236}">
                <a16:creationId xmlns:a16="http://schemas.microsoft.com/office/drawing/2014/main" id="{F658608B-65E6-4E98-9600-F75B5047560C}"/>
              </a:ext>
            </a:extLst>
          </p:cNvPr>
          <p:cNvPicPr>
            <a:picLocks noChangeAspect="1"/>
          </p:cNvPicPr>
          <p:nvPr/>
        </p:nvPicPr>
        <p:blipFill>
          <a:blip r:embed="rId4"/>
          <a:stretch>
            <a:fillRect/>
          </a:stretch>
        </p:blipFill>
        <p:spPr>
          <a:xfrm>
            <a:off x="4998304" y="3638312"/>
            <a:ext cx="2322777" cy="1048603"/>
          </a:xfrm>
          <a:prstGeom prst="rect">
            <a:avLst/>
          </a:prstGeom>
        </p:spPr>
      </p:pic>
      <p:pic>
        <p:nvPicPr>
          <p:cNvPr id="27" name="Picture 26">
            <a:extLst>
              <a:ext uri="{FF2B5EF4-FFF2-40B4-BE49-F238E27FC236}">
                <a16:creationId xmlns:a16="http://schemas.microsoft.com/office/drawing/2014/main" id="{8DEB6D2A-CAD1-476B-9BDA-7701E2C66E07}"/>
              </a:ext>
            </a:extLst>
          </p:cNvPr>
          <p:cNvPicPr>
            <a:picLocks noChangeAspect="1"/>
          </p:cNvPicPr>
          <p:nvPr/>
        </p:nvPicPr>
        <p:blipFill>
          <a:blip r:embed="rId4"/>
          <a:stretch>
            <a:fillRect/>
          </a:stretch>
        </p:blipFill>
        <p:spPr>
          <a:xfrm>
            <a:off x="8029697" y="3647653"/>
            <a:ext cx="2322777" cy="1048603"/>
          </a:xfrm>
          <a:prstGeom prst="rect">
            <a:avLst/>
          </a:prstGeom>
        </p:spPr>
      </p:pic>
      <p:pic>
        <p:nvPicPr>
          <p:cNvPr id="28" name="Picture 27">
            <a:extLst>
              <a:ext uri="{FF2B5EF4-FFF2-40B4-BE49-F238E27FC236}">
                <a16:creationId xmlns:a16="http://schemas.microsoft.com/office/drawing/2014/main" id="{57CF3D2F-2A0F-4D42-AAC4-1012B42D1B1F}"/>
              </a:ext>
            </a:extLst>
          </p:cNvPr>
          <p:cNvPicPr>
            <a:picLocks noChangeAspect="1"/>
          </p:cNvPicPr>
          <p:nvPr/>
        </p:nvPicPr>
        <p:blipFill>
          <a:blip r:embed="rId4"/>
          <a:stretch>
            <a:fillRect/>
          </a:stretch>
        </p:blipFill>
        <p:spPr>
          <a:xfrm>
            <a:off x="548638" y="5157766"/>
            <a:ext cx="2322777" cy="1048603"/>
          </a:xfrm>
          <a:prstGeom prst="rect">
            <a:avLst/>
          </a:prstGeom>
        </p:spPr>
      </p:pic>
      <p:pic>
        <p:nvPicPr>
          <p:cNvPr id="29" name="Picture 28">
            <a:extLst>
              <a:ext uri="{FF2B5EF4-FFF2-40B4-BE49-F238E27FC236}">
                <a16:creationId xmlns:a16="http://schemas.microsoft.com/office/drawing/2014/main" id="{9E955108-30AD-49E6-8852-09E43EEDDE5A}"/>
              </a:ext>
            </a:extLst>
          </p:cNvPr>
          <p:cNvPicPr>
            <a:picLocks noChangeAspect="1"/>
          </p:cNvPicPr>
          <p:nvPr/>
        </p:nvPicPr>
        <p:blipFill>
          <a:blip r:embed="rId4"/>
          <a:stretch>
            <a:fillRect/>
          </a:stretch>
        </p:blipFill>
        <p:spPr>
          <a:xfrm>
            <a:off x="3420136" y="5197370"/>
            <a:ext cx="2322777" cy="1048603"/>
          </a:xfrm>
          <a:prstGeom prst="rect">
            <a:avLst/>
          </a:prstGeom>
        </p:spPr>
      </p:pic>
      <p:pic>
        <p:nvPicPr>
          <p:cNvPr id="30" name="Picture 29">
            <a:extLst>
              <a:ext uri="{FF2B5EF4-FFF2-40B4-BE49-F238E27FC236}">
                <a16:creationId xmlns:a16="http://schemas.microsoft.com/office/drawing/2014/main" id="{2D454D8D-DF91-4D7A-BD62-CC79A03E3FD9}"/>
              </a:ext>
            </a:extLst>
          </p:cNvPr>
          <p:cNvPicPr>
            <a:picLocks noChangeAspect="1"/>
          </p:cNvPicPr>
          <p:nvPr/>
        </p:nvPicPr>
        <p:blipFill>
          <a:blip r:embed="rId4"/>
          <a:stretch>
            <a:fillRect/>
          </a:stretch>
        </p:blipFill>
        <p:spPr>
          <a:xfrm>
            <a:off x="6170945" y="5197369"/>
            <a:ext cx="2322777" cy="1048603"/>
          </a:xfrm>
          <a:prstGeom prst="rect">
            <a:avLst/>
          </a:prstGeom>
        </p:spPr>
      </p:pic>
      <p:pic>
        <p:nvPicPr>
          <p:cNvPr id="31" name="Picture 30">
            <a:extLst>
              <a:ext uri="{FF2B5EF4-FFF2-40B4-BE49-F238E27FC236}">
                <a16:creationId xmlns:a16="http://schemas.microsoft.com/office/drawing/2014/main" id="{393A2707-0602-40D2-8609-296F99A8FA8B}"/>
              </a:ext>
            </a:extLst>
          </p:cNvPr>
          <p:cNvPicPr>
            <a:picLocks noChangeAspect="1"/>
          </p:cNvPicPr>
          <p:nvPr/>
        </p:nvPicPr>
        <p:blipFill>
          <a:blip r:embed="rId4"/>
          <a:stretch>
            <a:fillRect/>
          </a:stretch>
        </p:blipFill>
        <p:spPr>
          <a:xfrm>
            <a:off x="8791175" y="5187418"/>
            <a:ext cx="2322777" cy="1048603"/>
          </a:xfrm>
          <a:prstGeom prst="rect">
            <a:avLst/>
          </a:prstGeom>
        </p:spPr>
      </p:pic>
      <p:sp>
        <p:nvSpPr>
          <p:cNvPr id="32" name="TextBox 31">
            <a:extLst>
              <a:ext uri="{FF2B5EF4-FFF2-40B4-BE49-F238E27FC236}">
                <a16:creationId xmlns:a16="http://schemas.microsoft.com/office/drawing/2014/main" id="{4E345E07-75F4-4C60-A8E7-998AFD5C2C77}"/>
              </a:ext>
            </a:extLst>
          </p:cNvPr>
          <p:cNvSpPr txBox="1"/>
          <p:nvPr/>
        </p:nvSpPr>
        <p:spPr>
          <a:xfrm>
            <a:off x="3251530" y="2482851"/>
            <a:ext cx="1987220" cy="646331"/>
          </a:xfrm>
          <a:prstGeom prst="rect">
            <a:avLst/>
          </a:prstGeom>
          <a:noFill/>
        </p:spPr>
        <p:txBody>
          <a:bodyPr wrap="square" rtlCol="0">
            <a:spAutoFit/>
          </a:bodyPr>
          <a:lstStyle/>
          <a:p>
            <a:pPr algn="ctr"/>
            <a:r>
              <a:rPr lang="en-GB" sz="3600" b="1" dirty="0">
                <a:latin typeface="Century Gothic" panose="020B0502020202020204" pitchFamily="34" charset="0"/>
              </a:rPr>
              <a:t>Greedy</a:t>
            </a:r>
          </a:p>
        </p:txBody>
      </p:sp>
      <p:sp>
        <p:nvSpPr>
          <p:cNvPr id="35" name="TextBox 34">
            <a:extLst>
              <a:ext uri="{FF2B5EF4-FFF2-40B4-BE49-F238E27FC236}">
                <a16:creationId xmlns:a16="http://schemas.microsoft.com/office/drawing/2014/main" id="{D4BAB5B3-1B2E-4D2D-942C-BBF9DF31E1A3}"/>
              </a:ext>
            </a:extLst>
          </p:cNvPr>
          <p:cNvSpPr txBox="1"/>
          <p:nvPr/>
        </p:nvSpPr>
        <p:spPr>
          <a:xfrm>
            <a:off x="6090238" y="2482851"/>
            <a:ext cx="1858752" cy="584775"/>
          </a:xfrm>
          <a:prstGeom prst="rect">
            <a:avLst/>
          </a:prstGeom>
          <a:noFill/>
        </p:spPr>
        <p:txBody>
          <a:bodyPr wrap="square" rtlCol="0">
            <a:spAutoFit/>
          </a:bodyPr>
          <a:lstStyle/>
          <a:p>
            <a:r>
              <a:rPr lang="en-GB" sz="3200" b="1" dirty="0">
                <a:latin typeface="Century Gothic" panose="020B0502020202020204" pitchFamily="34" charset="0"/>
              </a:rPr>
              <a:t>Friendly</a:t>
            </a:r>
          </a:p>
        </p:txBody>
      </p:sp>
      <p:sp>
        <p:nvSpPr>
          <p:cNvPr id="36" name="TextBox 35">
            <a:extLst>
              <a:ext uri="{FF2B5EF4-FFF2-40B4-BE49-F238E27FC236}">
                <a16:creationId xmlns:a16="http://schemas.microsoft.com/office/drawing/2014/main" id="{DFF81670-4E43-4728-B1B0-0C2703111356}"/>
              </a:ext>
            </a:extLst>
          </p:cNvPr>
          <p:cNvSpPr txBox="1"/>
          <p:nvPr/>
        </p:nvSpPr>
        <p:spPr>
          <a:xfrm>
            <a:off x="9209677" y="2402477"/>
            <a:ext cx="1685925" cy="707886"/>
          </a:xfrm>
          <a:prstGeom prst="rect">
            <a:avLst/>
          </a:prstGeom>
          <a:noFill/>
        </p:spPr>
        <p:txBody>
          <a:bodyPr wrap="square" rtlCol="0">
            <a:spAutoFit/>
          </a:bodyPr>
          <a:lstStyle/>
          <a:p>
            <a:r>
              <a:rPr lang="en-GB" sz="4000" b="1" dirty="0">
                <a:latin typeface="Century Gothic" panose="020B0502020202020204" pitchFamily="34" charset="0"/>
              </a:rPr>
              <a:t>Faith</a:t>
            </a:r>
          </a:p>
        </p:txBody>
      </p:sp>
      <p:sp>
        <p:nvSpPr>
          <p:cNvPr id="38" name="TextBox 37">
            <a:extLst>
              <a:ext uri="{FF2B5EF4-FFF2-40B4-BE49-F238E27FC236}">
                <a16:creationId xmlns:a16="http://schemas.microsoft.com/office/drawing/2014/main" id="{E9F4ED6A-EC8B-48F1-97B5-96928DF8BC7C}"/>
              </a:ext>
            </a:extLst>
          </p:cNvPr>
          <p:cNvSpPr txBox="1"/>
          <p:nvPr/>
        </p:nvSpPr>
        <p:spPr>
          <a:xfrm>
            <a:off x="1819936" y="3800343"/>
            <a:ext cx="2295524" cy="830997"/>
          </a:xfrm>
          <a:prstGeom prst="rect">
            <a:avLst/>
          </a:prstGeom>
          <a:noFill/>
        </p:spPr>
        <p:txBody>
          <a:bodyPr wrap="square" rtlCol="0">
            <a:spAutoFit/>
          </a:bodyPr>
          <a:lstStyle/>
          <a:p>
            <a:pPr algn="ctr"/>
            <a:r>
              <a:rPr lang="en-GB" sz="2400" b="1" dirty="0">
                <a:latin typeface="Century Gothic" panose="020B0502020202020204" pitchFamily="34" charset="0"/>
              </a:rPr>
              <a:t>Wanting my own way</a:t>
            </a:r>
          </a:p>
        </p:txBody>
      </p:sp>
      <p:sp>
        <p:nvSpPr>
          <p:cNvPr id="39" name="TextBox 38">
            <a:extLst>
              <a:ext uri="{FF2B5EF4-FFF2-40B4-BE49-F238E27FC236}">
                <a16:creationId xmlns:a16="http://schemas.microsoft.com/office/drawing/2014/main" id="{8C889681-FA56-49C3-90AD-A7E23BE9EED1}"/>
              </a:ext>
            </a:extLst>
          </p:cNvPr>
          <p:cNvSpPr txBox="1"/>
          <p:nvPr/>
        </p:nvSpPr>
        <p:spPr>
          <a:xfrm>
            <a:off x="5067299" y="3647653"/>
            <a:ext cx="2184786" cy="1015663"/>
          </a:xfrm>
          <a:prstGeom prst="rect">
            <a:avLst/>
          </a:prstGeom>
          <a:noFill/>
        </p:spPr>
        <p:txBody>
          <a:bodyPr wrap="square" rtlCol="0">
            <a:spAutoFit/>
          </a:bodyPr>
          <a:lstStyle/>
          <a:p>
            <a:pPr algn="ctr"/>
            <a:r>
              <a:rPr lang="en-GB" sz="2000" b="1" dirty="0">
                <a:latin typeface="Century Gothic" panose="020B0502020202020204" pitchFamily="34" charset="0"/>
              </a:rPr>
              <a:t>Listening to other viewpoints</a:t>
            </a:r>
          </a:p>
        </p:txBody>
      </p:sp>
      <p:sp>
        <p:nvSpPr>
          <p:cNvPr id="40" name="TextBox 39">
            <a:extLst>
              <a:ext uri="{FF2B5EF4-FFF2-40B4-BE49-F238E27FC236}">
                <a16:creationId xmlns:a16="http://schemas.microsoft.com/office/drawing/2014/main" id="{B03DCE5B-0A0D-422F-84A2-A55FB0830CF6}"/>
              </a:ext>
            </a:extLst>
          </p:cNvPr>
          <p:cNvSpPr txBox="1"/>
          <p:nvPr/>
        </p:nvSpPr>
        <p:spPr>
          <a:xfrm>
            <a:off x="8124825" y="3714417"/>
            <a:ext cx="2152650" cy="923330"/>
          </a:xfrm>
          <a:prstGeom prst="rect">
            <a:avLst/>
          </a:prstGeom>
          <a:noFill/>
        </p:spPr>
        <p:txBody>
          <a:bodyPr wrap="square" rtlCol="0">
            <a:spAutoFit/>
          </a:bodyPr>
          <a:lstStyle/>
          <a:p>
            <a:pPr algn="ctr"/>
            <a:r>
              <a:rPr lang="en-GB" b="1" dirty="0">
                <a:latin typeface="Century Gothic" panose="020B0502020202020204" pitchFamily="34" charset="0"/>
              </a:rPr>
              <a:t>Taking responsibility for my own actions</a:t>
            </a:r>
          </a:p>
        </p:txBody>
      </p:sp>
      <p:sp>
        <p:nvSpPr>
          <p:cNvPr id="41" name="TextBox 40">
            <a:extLst>
              <a:ext uri="{FF2B5EF4-FFF2-40B4-BE49-F238E27FC236}">
                <a16:creationId xmlns:a16="http://schemas.microsoft.com/office/drawing/2014/main" id="{AF426AB4-0952-4BC2-B956-53A15CF482F6}"/>
              </a:ext>
            </a:extLst>
          </p:cNvPr>
          <p:cNvSpPr txBox="1"/>
          <p:nvPr/>
        </p:nvSpPr>
        <p:spPr>
          <a:xfrm>
            <a:off x="3533775" y="5265229"/>
            <a:ext cx="2066925" cy="830997"/>
          </a:xfrm>
          <a:prstGeom prst="rect">
            <a:avLst/>
          </a:prstGeom>
          <a:noFill/>
        </p:spPr>
        <p:txBody>
          <a:bodyPr wrap="square" rtlCol="0">
            <a:spAutoFit/>
          </a:bodyPr>
          <a:lstStyle/>
          <a:p>
            <a:pPr algn="ctr"/>
            <a:r>
              <a:rPr lang="en-GB" sz="2400" b="1" dirty="0">
                <a:latin typeface="Century Gothic" panose="020B0502020202020204" pitchFamily="34" charset="0"/>
              </a:rPr>
              <a:t>Aspiring to do my best</a:t>
            </a:r>
          </a:p>
        </p:txBody>
      </p:sp>
      <p:sp>
        <p:nvSpPr>
          <p:cNvPr id="42" name="TextBox 41">
            <a:extLst>
              <a:ext uri="{FF2B5EF4-FFF2-40B4-BE49-F238E27FC236}">
                <a16:creationId xmlns:a16="http://schemas.microsoft.com/office/drawing/2014/main" id="{27C1AAA0-479A-4B04-B4AC-2F71F4C76868}"/>
              </a:ext>
            </a:extLst>
          </p:cNvPr>
          <p:cNvSpPr txBox="1"/>
          <p:nvPr/>
        </p:nvSpPr>
        <p:spPr>
          <a:xfrm>
            <a:off x="575890" y="5419725"/>
            <a:ext cx="2233323" cy="523220"/>
          </a:xfrm>
          <a:prstGeom prst="rect">
            <a:avLst/>
          </a:prstGeom>
          <a:noFill/>
        </p:spPr>
        <p:txBody>
          <a:bodyPr wrap="square" rtlCol="0">
            <a:spAutoFit/>
          </a:bodyPr>
          <a:lstStyle/>
          <a:p>
            <a:pPr algn="ctr"/>
            <a:r>
              <a:rPr lang="en-GB" sz="2800" b="1" dirty="0">
                <a:latin typeface="Century Gothic" panose="020B0502020202020204" pitchFamily="34" charset="0"/>
              </a:rPr>
              <a:t>Trustworthy</a:t>
            </a:r>
          </a:p>
        </p:txBody>
      </p:sp>
      <p:sp>
        <p:nvSpPr>
          <p:cNvPr id="43" name="TextBox 42">
            <a:extLst>
              <a:ext uri="{FF2B5EF4-FFF2-40B4-BE49-F238E27FC236}">
                <a16:creationId xmlns:a16="http://schemas.microsoft.com/office/drawing/2014/main" id="{38B95894-61AC-44BF-AB7F-7EA639088E3D}"/>
              </a:ext>
            </a:extLst>
          </p:cNvPr>
          <p:cNvSpPr txBox="1"/>
          <p:nvPr/>
        </p:nvSpPr>
        <p:spPr>
          <a:xfrm>
            <a:off x="6170945" y="5398504"/>
            <a:ext cx="2191833" cy="646331"/>
          </a:xfrm>
          <a:prstGeom prst="rect">
            <a:avLst/>
          </a:prstGeom>
          <a:noFill/>
        </p:spPr>
        <p:txBody>
          <a:bodyPr wrap="square" rtlCol="0">
            <a:spAutoFit/>
          </a:bodyPr>
          <a:lstStyle/>
          <a:p>
            <a:pPr algn="ctr"/>
            <a:r>
              <a:rPr lang="en-GB" sz="3600" b="1" dirty="0">
                <a:latin typeface="Century Gothic" panose="020B0502020202020204" pitchFamily="34" charset="0"/>
              </a:rPr>
              <a:t>Kindness</a:t>
            </a:r>
          </a:p>
        </p:txBody>
      </p:sp>
      <p:sp>
        <p:nvSpPr>
          <p:cNvPr id="44" name="TextBox 43">
            <a:extLst>
              <a:ext uri="{FF2B5EF4-FFF2-40B4-BE49-F238E27FC236}">
                <a16:creationId xmlns:a16="http://schemas.microsoft.com/office/drawing/2014/main" id="{C4A23F41-E988-4206-83DD-D8D1DEB5541A}"/>
              </a:ext>
            </a:extLst>
          </p:cNvPr>
          <p:cNvSpPr txBox="1"/>
          <p:nvPr/>
        </p:nvSpPr>
        <p:spPr>
          <a:xfrm>
            <a:off x="8877300" y="5296220"/>
            <a:ext cx="2133061" cy="830997"/>
          </a:xfrm>
          <a:prstGeom prst="rect">
            <a:avLst/>
          </a:prstGeom>
          <a:noFill/>
        </p:spPr>
        <p:txBody>
          <a:bodyPr wrap="square" rtlCol="0">
            <a:spAutoFit/>
          </a:bodyPr>
          <a:lstStyle/>
          <a:p>
            <a:pPr algn="ctr"/>
            <a:r>
              <a:rPr lang="en-GB" sz="2400" b="1" dirty="0">
                <a:latin typeface="Century Gothic" panose="020B0502020202020204" pitchFamily="34" charset="0"/>
              </a:rPr>
              <a:t>Wanting to be heard</a:t>
            </a:r>
          </a:p>
        </p:txBody>
      </p:sp>
    </p:spTree>
    <p:extLst>
      <p:ext uri="{BB962C8B-B14F-4D97-AF65-F5344CB8AC3E}">
        <p14:creationId xmlns:p14="http://schemas.microsoft.com/office/powerpoint/2010/main" val="2905551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4" name="Picture 3">
            <a:extLst>
              <a:ext uri="{FF2B5EF4-FFF2-40B4-BE49-F238E27FC236}">
                <a16:creationId xmlns:a16="http://schemas.microsoft.com/office/drawing/2014/main" id="{149CABCA-2D3F-414B-A98E-2BA1CA702813}"/>
              </a:ext>
            </a:extLst>
          </p:cNvPr>
          <p:cNvPicPr>
            <a:picLocks noChangeAspect="1"/>
          </p:cNvPicPr>
          <p:nvPr/>
        </p:nvPicPr>
        <p:blipFill>
          <a:blip r:embed="rId2"/>
          <a:stretch>
            <a:fillRect/>
          </a:stretch>
        </p:blipFill>
        <p:spPr>
          <a:xfrm>
            <a:off x="942974" y="2248107"/>
            <a:ext cx="4105275" cy="4105275"/>
          </a:xfrm>
          <a:prstGeom prst="ellipse">
            <a:avLst/>
          </a:prstGeom>
          <a:ln w="63500" cap="rnd">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
        <p:nvSpPr>
          <p:cNvPr id="6" name="TextBox 5">
            <a:extLst>
              <a:ext uri="{FF2B5EF4-FFF2-40B4-BE49-F238E27FC236}">
                <a16:creationId xmlns:a16="http://schemas.microsoft.com/office/drawing/2014/main" id="{FFC98769-E0ED-4586-A89F-E9D2B3776F5B}"/>
              </a:ext>
            </a:extLst>
          </p:cNvPr>
          <p:cNvSpPr txBox="1"/>
          <p:nvPr/>
        </p:nvSpPr>
        <p:spPr>
          <a:xfrm>
            <a:off x="5210711" y="2248107"/>
            <a:ext cx="6038315" cy="3785652"/>
          </a:xfrm>
          <a:prstGeom prst="rect">
            <a:avLst/>
          </a:prstGeom>
          <a:noFill/>
        </p:spPr>
        <p:txBody>
          <a:bodyPr wrap="square" rtlCol="0">
            <a:spAutoFit/>
          </a:bodyPr>
          <a:lstStyle/>
          <a:p>
            <a:r>
              <a:rPr lang="en-GB" sz="2400" dirty="0">
                <a:latin typeface="Century Gothic" panose="020B0502020202020204" pitchFamily="34" charset="0"/>
              </a:rPr>
              <a:t>If we want our lives to have value, if we want to be people that others can trust, who they turn to when they need help and who they can rely up on in the good and the bad times then we need firm foundations in our lives. </a:t>
            </a:r>
          </a:p>
          <a:p>
            <a:endParaRPr lang="en-GB" sz="2400" dirty="0">
              <a:latin typeface="Century Gothic" panose="020B0502020202020204" pitchFamily="34" charset="0"/>
            </a:endParaRPr>
          </a:p>
          <a:p>
            <a:r>
              <a:rPr lang="en-GB" sz="2400" dirty="0">
                <a:latin typeface="Century Gothic" panose="020B0502020202020204" pitchFamily="34" charset="0"/>
              </a:rPr>
              <a:t>The values that we live by will shape the person we turn out to be like. So be wise in which values you choose. </a:t>
            </a:r>
          </a:p>
        </p:txBody>
      </p:sp>
    </p:spTree>
    <p:extLst>
      <p:ext uri="{BB962C8B-B14F-4D97-AF65-F5344CB8AC3E}">
        <p14:creationId xmlns:p14="http://schemas.microsoft.com/office/powerpoint/2010/main" val="3397167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Logo, company name&#10;&#10;Description automatically generated">
            <a:extLst>
              <a:ext uri="{FF2B5EF4-FFF2-40B4-BE49-F238E27FC236}">
                <a16:creationId xmlns:a16="http://schemas.microsoft.com/office/drawing/2014/main" id="{3F3FEC4F-2ADA-4713-A0E5-1B234CA0108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381000"/>
            <a:ext cx="12192000" cy="6096000"/>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British Values</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1080549" y="2422206"/>
            <a:ext cx="10020300" cy="3785652"/>
          </a:xfrm>
          <a:prstGeom prst="rect">
            <a:avLst/>
          </a:prstGeom>
          <a:noFill/>
        </p:spPr>
        <p:txBody>
          <a:bodyPr wrap="square" rtlCol="0">
            <a:spAutoFit/>
          </a:bodyPr>
          <a:lstStyle/>
          <a:p>
            <a:pPr algn="ctr"/>
            <a:r>
              <a:rPr lang="en-GB" sz="4000" b="1" dirty="0"/>
              <a:t>Individual Liberty</a:t>
            </a:r>
          </a:p>
          <a:p>
            <a:pPr algn="ctr"/>
            <a:r>
              <a:rPr lang="en-GB" sz="4000" dirty="0"/>
              <a:t>We promote the freedom of choice and the right to respectfully express views and beliefs in a safe environment. With this comes a responsibility to make good choices that impact ourselves and others in a positive way.</a:t>
            </a:r>
          </a:p>
        </p:txBody>
      </p:sp>
      <p:sp>
        <p:nvSpPr>
          <p:cNvPr id="7" name="TextBox 6">
            <a:extLst>
              <a:ext uri="{FF2B5EF4-FFF2-40B4-BE49-F238E27FC236}">
                <a16:creationId xmlns:a16="http://schemas.microsoft.com/office/drawing/2014/main" id="{5A39F38C-610D-4AC5-9012-987C8E2CC2CF}"/>
              </a:ext>
            </a:extLst>
          </p:cNvPr>
          <p:cNvSpPr txBox="1"/>
          <p:nvPr/>
        </p:nvSpPr>
        <p:spPr>
          <a:xfrm>
            <a:off x="0" y="6477000"/>
            <a:ext cx="12192000" cy="230832"/>
          </a:xfrm>
          <a:prstGeom prst="rect">
            <a:avLst/>
          </a:prstGeom>
          <a:noFill/>
        </p:spPr>
        <p:txBody>
          <a:bodyPr wrap="square" rtlCol="0">
            <a:spAutoFit/>
          </a:bodyPr>
          <a:lstStyle/>
          <a:p>
            <a:r>
              <a:rPr lang="en-GB" sz="900">
                <a:hlinkClick r:id="rId3" tooltip="https://commons.wikimedia.org/wiki/File:United_Kingdom_Flag_Background.svg"/>
              </a:rPr>
              <a:t>This Photo</a:t>
            </a:r>
            <a:r>
              <a:rPr lang="en-GB" sz="900"/>
              <a:t> by Unknown Author is licensed under </a:t>
            </a:r>
            <a:r>
              <a:rPr lang="en-GB" sz="900">
                <a:hlinkClick r:id="rId4" tooltip="https://creativecommons.org/licenses/by-sa/3.0/"/>
              </a:rPr>
              <a:t>CC BY-SA</a:t>
            </a:r>
            <a:endParaRPr lang="en-GB" sz="900"/>
          </a:p>
        </p:txBody>
      </p:sp>
    </p:spTree>
    <p:extLst>
      <p:ext uri="{BB962C8B-B14F-4D97-AF65-F5344CB8AC3E}">
        <p14:creationId xmlns:p14="http://schemas.microsoft.com/office/powerpoint/2010/main" val="29105955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otalTime>252</TotalTime>
  <Words>614</Words>
  <Application>Microsoft Office PowerPoint</Application>
  <PresentationFormat>Widescreen</PresentationFormat>
  <Paragraphs>50</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Century Gothic</vt:lpstr>
      <vt:lpstr>Gill Sans MT</vt:lpstr>
      <vt:lpstr>Wingdings 2</vt:lpstr>
      <vt:lpstr>Dividend</vt:lpstr>
      <vt:lpstr>Picture Reflections</vt:lpstr>
      <vt:lpstr>PowerPoint Presentation</vt:lpstr>
      <vt:lpstr>PowerPoint Presentation</vt:lpstr>
      <vt:lpstr>    Which values make strong foundations? Matthew 7:24-27</vt:lpstr>
      <vt:lpstr>    Which values make strong foundations? Matthew 7:24-27</vt:lpstr>
      <vt:lpstr>Which values make strong foundations? </vt:lpstr>
      <vt:lpstr>    Which values make strong foundations? Matthew 7:24-27</vt:lpstr>
      <vt:lpstr>Challenge question: Which of these would be good values to have as foundations for your life?</vt:lpstr>
      <vt:lpstr>reflection</vt:lpstr>
      <vt:lpstr>British Values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Reflections</dc:title>
  <dc:creator>Alex Wolvers</dc:creator>
  <cp:lastModifiedBy>Alex Wolvers</cp:lastModifiedBy>
  <cp:revision>9</cp:revision>
  <dcterms:created xsi:type="dcterms:W3CDTF">2020-12-18T09:58:40Z</dcterms:created>
  <dcterms:modified xsi:type="dcterms:W3CDTF">2020-12-18T14:17:36Z</dcterms:modified>
</cp:coreProperties>
</file>