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9" r:id="rId5"/>
    <p:sldId id="262" r:id="rId6"/>
    <p:sldId id="270" r:id="rId7"/>
    <p:sldId id="268" r:id="rId8"/>
    <p:sldId id="264"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12/18/2020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12/18/2020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12/18/2020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WjqiU5FgsYc" TargetMode="External"/><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Appreciate and be Thankful</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BFDC535F-AC0A-417D-96AB-6706BECACD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000"/>
          </a:xfrm>
          <a:prstGeom prst="rect">
            <a:avLst/>
          </a:prstGeom>
          <a:solidFill>
            <a:srgbClr val="546F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97AAAF8E-31DB-4148-8FCA-4D8233D691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953" y="484068"/>
            <a:ext cx="6898027" cy="58893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10;&#10;Description automatically generated">
            <a:extLst>
              <a:ext uri="{FF2B5EF4-FFF2-40B4-BE49-F238E27FC236}">
                <a16:creationId xmlns:a16="http://schemas.microsoft.com/office/drawing/2014/main" id="{20859F73-8462-4AA1-A3FD-153B46011F19}"/>
              </a:ext>
            </a:extLst>
          </p:cNvPr>
          <p:cNvPicPr>
            <a:picLocks noChangeAspect="1"/>
          </p:cNvPicPr>
          <p:nvPr/>
        </p:nvPicPr>
        <p:blipFill>
          <a:blip r:embed="rId2"/>
          <a:stretch>
            <a:fillRect/>
          </a:stretch>
        </p:blipFill>
        <p:spPr>
          <a:xfrm>
            <a:off x="818437" y="864965"/>
            <a:ext cx="6253058" cy="5127506"/>
          </a:xfrm>
          <a:prstGeom prst="rect">
            <a:avLst/>
          </a:prstGeom>
        </p:spPr>
      </p:pic>
      <p:sp>
        <p:nvSpPr>
          <p:cNvPr id="91" name="Rectangle 90">
            <a:extLst>
              <a:ext uri="{FF2B5EF4-FFF2-40B4-BE49-F238E27FC236}">
                <a16:creationId xmlns:a16="http://schemas.microsoft.com/office/drawing/2014/main" id="{AA274328-4774-4DF9-BA53-452565122F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1393" y="484069"/>
            <a:ext cx="4145975" cy="349989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FE465-F64E-4BAA-B59C-E48DA8990EAC}"/>
              </a:ext>
            </a:extLst>
          </p:cNvPr>
          <p:cNvPicPr>
            <a:picLocks noChangeAspect="1"/>
          </p:cNvPicPr>
          <p:nvPr/>
        </p:nvPicPr>
        <p:blipFill>
          <a:blip r:embed="rId3"/>
          <a:stretch>
            <a:fillRect/>
          </a:stretch>
        </p:blipFill>
        <p:spPr>
          <a:xfrm>
            <a:off x="7883059" y="1183225"/>
            <a:ext cx="3502643" cy="2101585"/>
          </a:xfrm>
          <a:prstGeom prst="rect">
            <a:avLst/>
          </a:prstGeom>
        </p:spPr>
      </p:pic>
      <p:sp>
        <p:nvSpPr>
          <p:cNvPr id="93" name="Rectangle 92">
            <a:extLst>
              <a:ext uri="{FF2B5EF4-FFF2-40B4-BE49-F238E27FC236}">
                <a16:creationId xmlns:a16="http://schemas.microsoft.com/office/drawing/2014/main" id="{01C7B46D-2FEF-4FAA-915B-8B21A66BB6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1393" y="4144834"/>
            <a:ext cx="4145975" cy="221151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4C6B021-6899-45AA-900E-F44BA4FB61DF}"/>
              </a:ext>
            </a:extLst>
          </p:cNvPr>
          <p:cNvPicPr>
            <a:picLocks noChangeAspect="1"/>
          </p:cNvPicPr>
          <p:nvPr/>
        </p:nvPicPr>
        <p:blipFill>
          <a:blip r:embed="rId4"/>
          <a:stretch>
            <a:fillRect/>
          </a:stretch>
        </p:blipFill>
        <p:spPr>
          <a:xfrm>
            <a:off x="7883059" y="4550064"/>
            <a:ext cx="3502643" cy="1401057"/>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905625" y="3532080"/>
            <a:ext cx="4152900" cy="2800767"/>
          </a:xfrm>
          <a:prstGeom prst="rect">
            <a:avLst/>
          </a:prstGeom>
          <a:noFill/>
        </p:spPr>
        <p:txBody>
          <a:bodyPr wrap="square" rtlCol="0">
            <a:spAutoFit/>
          </a:bodyPr>
          <a:lstStyle/>
          <a:p>
            <a:pPr algn="ctr"/>
            <a:r>
              <a:rPr lang="en-GB" sz="3200" b="1" dirty="0">
                <a:latin typeface="Century Gothic" panose="020B0502020202020204" pitchFamily="34" charset="0"/>
              </a:rPr>
              <a:t>What questions do you have about this picture?</a:t>
            </a:r>
          </a:p>
          <a:p>
            <a:pPr algn="ctr"/>
            <a:endParaRPr lang="en-GB" sz="32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33474" y="3619497"/>
            <a:ext cx="4238625"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be talking about?</a:t>
            </a:r>
          </a:p>
        </p:txBody>
      </p:sp>
      <p:pic>
        <p:nvPicPr>
          <p:cNvPr id="14" name="Picture 13">
            <a:extLst>
              <a:ext uri="{FF2B5EF4-FFF2-40B4-BE49-F238E27FC236}">
                <a16:creationId xmlns:a16="http://schemas.microsoft.com/office/drawing/2014/main" id="{95FBB2DF-6FB1-4FE9-AA3F-3F16F45DFE4C}"/>
              </a:ext>
            </a:extLst>
          </p:cNvPr>
          <p:cNvPicPr>
            <a:picLocks noChangeAspect="1"/>
          </p:cNvPicPr>
          <p:nvPr/>
        </p:nvPicPr>
        <p:blipFill>
          <a:blip r:embed="rId3"/>
          <a:stretch>
            <a:fillRect/>
          </a:stretch>
        </p:blipFill>
        <p:spPr>
          <a:xfrm>
            <a:off x="819149" y="591704"/>
            <a:ext cx="5209549" cy="2785533"/>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 name="Rectangle 85">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8" name="Rectangle 87">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90" name="Rectangle 89">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92" name="Rectangle 91">
            <a:extLst>
              <a:ext uri="{FF2B5EF4-FFF2-40B4-BE49-F238E27FC236}">
                <a16:creationId xmlns:a16="http://schemas.microsoft.com/office/drawing/2014/main" id="{21AF87EE-372A-438E-B086-63D494ECA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94" name="Rectangle 93">
            <a:extLst>
              <a:ext uri="{FF2B5EF4-FFF2-40B4-BE49-F238E27FC236}">
                <a16:creationId xmlns:a16="http://schemas.microsoft.com/office/drawing/2014/main" id="{E2B38E65-3AFD-404A-BEFC-3006BCB7A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22FB1F9-B220-4457-9F20-67897D42304A}"/>
              </a:ext>
            </a:extLst>
          </p:cNvPr>
          <p:cNvPicPr>
            <a:picLocks noChangeAspect="1"/>
          </p:cNvPicPr>
          <p:nvPr/>
        </p:nvPicPr>
        <p:blipFill rotWithShape="1">
          <a:blip r:embed="rId2"/>
          <a:srcRect r="28672"/>
          <a:stretch/>
        </p:blipFill>
        <p:spPr>
          <a:xfrm>
            <a:off x="446534" y="723899"/>
            <a:ext cx="7498616" cy="5676901"/>
          </a:xfrm>
          <a:prstGeom prst="rect">
            <a:avLst/>
          </a:prstGeom>
        </p:spPr>
      </p:pic>
      <p:sp>
        <p:nvSpPr>
          <p:cNvPr id="96" name="Rectangle 95">
            <a:extLst>
              <a:ext uri="{FF2B5EF4-FFF2-40B4-BE49-F238E27FC236}">
                <a16:creationId xmlns:a16="http://schemas.microsoft.com/office/drawing/2014/main" id="{AE598562-3047-4BC2-BFF9-F39420474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8286487" y="3266879"/>
            <a:ext cx="3081576" cy="2085869"/>
          </a:xfrm>
        </p:spPr>
        <p:txBody>
          <a:bodyPr vert="horz" lIns="91440" tIns="45720" rIns="91440" bIns="45720" rtlCol="0" anchor="b">
            <a:normAutofit fontScale="90000"/>
          </a:bodyPr>
          <a:lstStyle/>
          <a:p>
            <a:pPr>
              <a:lnSpc>
                <a:spcPct val="90000"/>
              </a:lnSpc>
            </a:pPr>
            <a:r>
              <a:rPr lang="en-US" sz="2000" dirty="0">
                <a:solidFill>
                  <a:srgbClr val="FFFFFF"/>
                </a:solidFill>
                <a:latin typeface="Century Gothic" panose="020B0502020202020204" pitchFamily="34" charset="0"/>
              </a:rPr>
              <a:t>This is a short clip about a boy who is less than thankful for the present that his mum has bought him…</a:t>
            </a: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r>
              <a:rPr lang="en-US" sz="2000" dirty="0">
                <a:solidFill>
                  <a:srgbClr val="FFFFFF"/>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https://www.youtube.com/watch?v=WjqiU5FgsYc</a:t>
            </a:r>
            <a:r>
              <a:rPr lang="en-US" sz="2000" dirty="0">
                <a:solidFill>
                  <a:srgbClr val="FFFFFF"/>
                </a:solidFill>
                <a:latin typeface="Century Gothic" panose="020B0502020202020204" pitchFamily="34" charset="0"/>
              </a:rPr>
              <a:t>                                  </a:t>
            </a:r>
            <a:br>
              <a:rPr lang="en-US" sz="2000" dirty="0">
                <a:solidFill>
                  <a:srgbClr val="FFFFFF"/>
                </a:solidFill>
                <a:latin typeface="Century Gothic" panose="020B0502020202020204" pitchFamily="34" charset="0"/>
              </a:rPr>
            </a:br>
            <a:br>
              <a:rPr lang="en-US" sz="2000" dirty="0">
                <a:solidFill>
                  <a:srgbClr val="FFFFFF"/>
                </a:solidFill>
                <a:latin typeface="Century Gothic" panose="020B0502020202020204" pitchFamily="34" charset="0"/>
              </a:rPr>
            </a:br>
            <a:br>
              <a:rPr lang="en-US" sz="1200" dirty="0">
                <a:solidFill>
                  <a:srgbClr val="FFFFFF"/>
                </a:solidFill>
              </a:rPr>
            </a:br>
            <a:br>
              <a:rPr lang="en-US" sz="1200" dirty="0">
                <a:solidFill>
                  <a:srgbClr val="FFFFFF"/>
                </a:solidFill>
              </a:rPr>
            </a:br>
            <a:endParaRPr lang="en-US" sz="1200" dirty="0">
              <a:solidFill>
                <a:srgbClr val="FFFFFF"/>
              </a:solidFill>
            </a:endParaRPr>
          </a:p>
        </p:txBody>
      </p:sp>
      <p:grpSp>
        <p:nvGrpSpPr>
          <p:cNvPr id="98" name="Group 97">
            <a:extLst>
              <a:ext uri="{FF2B5EF4-FFF2-40B4-BE49-F238E27FC236}">
                <a16:creationId xmlns:a16="http://schemas.microsoft.com/office/drawing/2014/main" id="{C19E0D66-E86B-461B-B58E-7FB356BB03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99" name="Rectangle 98">
              <a:extLst>
                <a:ext uri="{FF2B5EF4-FFF2-40B4-BE49-F238E27FC236}">
                  <a16:creationId xmlns:a16="http://schemas.microsoft.com/office/drawing/2014/main" id="{ED2C7D57-D78E-413F-958A-00ABC85043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0" name="Rectangle 99">
              <a:extLst>
                <a:ext uri="{FF2B5EF4-FFF2-40B4-BE49-F238E27FC236}">
                  <a16:creationId xmlns:a16="http://schemas.microsoft.com/office/drawing/2014/main" id="{1596FEE5-A0CD-4B5D-B4C1-785801908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01" name="Rectangle 100">
              <a:extLst>
                <a:ext uri="{FF2B5EF4-FFF2-40B4-BE49-F238E27FC236}">
                  <a16:creationId xmlns:a16="http://schemas.microsoft.com/office/drawing/2014/main" id="{28A81341-6C47-4992-BD01-6BCF3A3499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5" name="TextBox 4">
            <a:extLst>
              <a:ext uri="{FF2B5EF4-FFF2-40B4-BE49-F238E27FC236}">
                <a16:creationId xmlns:a16="http://schemas.microsoft.com/office/drawing/2014/main" id="{8019FF14-0725-449B-9E6F-BAFEFCF2937B}"/>
              </a:ext>
            </a:extLst>
          </p:cNvPr>
          <p:cNvSpPr txBox="1"/>
          <p:nvPr/>
        </p:nvSpPr>
        <p:spPr>
          <a:xfrm>
            <a:off x="4561870" y="3425295"/>
            <a:ext cx="6864154" cy="2800477"/>
          </a:xfrm>
          <a:prstGeom prst="rect">
            <a:avLst/>
          </a:prstGeom>
        </p:spPr>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endParaRPr lang="en-US" b="1" dirty="0">
              <a:solidFill>
                <a:schemeClr val="tx2"/>
              </a:solidFill>
            </a:endParaRPr>
          </a:p>
        </p:txBody>
      </p:sp>
    </p:spTree>
    <p:extLst>
      <p:ext uri="{BB962C8B-B14F-4D97-AF65-F5344CB8AC3E}">
        <p14:creationId xmlns:p14="http://schemas.microsoft.com/office/powerpoint/2010/main" val="371206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Why is showing gratitude so important?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138570"/>
            <a:ext cx="9839325" cy="4401205"/>
          </a:xfrm>
          <a:prstGeom prst="rect">
            <a:avLst/>
          </a:prstGeom>
          <a:noFill/>
        </p:spPr>
        <p:txBody>
          <a:bodyPr wrap="square" rtlCol="0">
            <a:spAutoFit/>
          </a:bodyPr>
          <a:lstStyle/>
          <a:p>
            <a:pPr algn="ctr"/>
            <a:r>
              <a:rPr lang="en-GB" sz="4000" b="1" dirty="0">
                <a:latin typeface="Century Gothic" panose="020B0502020202020204" pitchFamily="34" charset="0"/>
              </a:rPr>
              <a:t>How do you feel about this story?</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do you think we can learn from this story?</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is your one key emotional response word?</a:t>
            </a:r>
          </a:p>
        </p:txBody>
      </p:sp>
    </p:spTree>
    <p:extLst>
      <p:ext uri="{BB962C8B-B14F-4D97-AF65-F5344CB8AC3E}">
        <p14:creationId xmlns:p14="http://schemas.microsoft.com/office/powerpoint/2010/main" val="437609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Why is showing gratitude so important? </a:t>
            </a:r>
            <a:r>
              <a:rPr lang="en-GB" b="1" dirty="0"/>
              <a:t>Luke 17:11-19</a:t>
            </a:r>
          </a:p>
        </p:txBody>
      </p:sp>
      <p:sp>
        <p:nvSpPr>
          <p:cNvPr id="6" name="TextBox 5">
            <a:extLst>
              <a:ext uri="{FF2B5EF4-FFF2-40B4-BE49-F238E27FC236}">
                <a16:creationId xmlns:a16="http://schemas.microsoft.com/office/drawing/2014/main" id="{34B3A524-F892-45C6-9BDF-004EBCEE184D}"/>
              </a:ext>
            </a:extLst>
          </p:cNvPr>
          <p:cNvSpPr txBox="1"/>
          <p:nvPr/>
        </p:nvSpPr>
        <p:spPr>
          <a:xfrm>
            <a:off x="575894" y="1919899"/>
            <a:ext cx="11168431" cy="4985980"/>
          </a:xfrm>
          <a:prstGeom prst="rect">
            <a:avLst/>
          </a:prstGeom>
          <a:noFill/>
        </p:spPr>
        <p:txBody>
          <a:bodyPr wrap="square">
            <a:spAutoFit/>
          </a:bodyPr>
          <a:lstStyle/>
          <a:p>
            <a:r>
              <a:rPr lang="en-GB" b="1" dirty="0">
                <a:latin typeface="Century Gothic" panose="020B0502020202020204" pitchFamily="34" charset="0"/>
              </a:rPr>
              <a:t>Be Thankful</a:t>
            </a:r>
          </a:p>
          <a:p>
            <a:endParaRPr lang="en-GB" b="1" dirty="0">
              <a:latin typeface="Century Gothic" panose="020B0502020202020204" pitchFamily="34" charset="0"/>
            </a:endParaRPr>
          </a:p>
          <a:p>
            <a:r>
              <a:rPr lang="en-GB" dirty="0">
                <a:latin typeface="Century Gothic" panose="020B0502020202020204" pitchFamily="34" charset="0"/>
              </a:rPr>
              <a:t>11 Jesus was on his way to Jerusalem. Traveling from Galilee to Samaria, 12 he came into a small town. Ten men met him there. These men did not come close to Jesus, because they all had a harmful skin disease. 13 But they called to him, “Jesus! Master! Please help us!”</a:t>
            </a:r>
          </a:p>
          <a:p>
            <a:endParaRPr lang="en-GB" dirty="0">
              <a:latin typeface="Century Gothic" panose="020B0502020202020204" pitchFamily="34" charset="0"/>
            </a:endParaRPr>
          </a:p>
          <a:p>
            <a:r>
              <a:rPr lang="en-GB" dirty="0">
                <a:latin typeface="Century Gothic" panose="020B0502020202020204" pitchFamily="34" charset="0"/>
              </a:rPr>
              <a:t>14 When Jesus saw the men, he said, “Go and show yourselves to the priests.”</a:t>
            </a:r>
          </a:p>
          <a:p>
            <a:endParaRPr lang="en-GB" dirty="0">
              <a:latin typeface="Century Gothic" panose="020B0502020202020204" pitchFamily="34" charset="0"/>
            </a:endParaRPr>
          </a:p>
          <a:p>
            <a:r>
              <a:rPr lang="en-GB" dirty="0">
                <a:latin typeface="Century Gothic" panose="020B0502020202020204" pitchFamily="34" charset="0"/>
              </a:rPr>
              <a:t>While the ten men were going, they were healed. 15 When one of them saw that he was healed, he went back to Jesus. He praised God in a loud voice. 16 Then he bowed down at Jesus’ feet and thanked him. (This man was a Samaritan.) 17 Jesus asked, “Ten men were healed; where are the other nine? 18 Is this Samaritan the only one who came back to thank God?” 19 Then Jesus said to him, “Stand up and go on your way. You were healed because you believed.”</a:t>
            </a:r>
          </a:p>
          <a:p>
            <a:endParaRPr lang="en-GB" dirty="0">
              <a:latin typeface="Century Gothic" panose="020B0502020202020204" pitchFamily="34" charset="0"/>
            </a:endParaRPr>
          </a:p>
          <a:p>
            <a:r>
              <a:rPr lang="en-GB" sz="2400" b="1" dirty="0">
                <a:latin typeface="Century Gothic" panose="020B0502020202020204" pitchFamily="34" charset="0"/>
              </a:rPr>
              <a:t>What do you think we can learn from this story?</a:t>
            </a:r>
          </a:p>
          <a:p>
            <a:r>
              <a:rPr lang="en-GB" sz="2400" b="1" dirty="0">
                <a:latin typeface="Century Gothic" panose="020B0502020202020204" pitchFamily="34" charset="0"/>
              </a:rPr>
              <a:t>How do you feel when people don’t say thank you to you?</a:t>
            </a:r>
          </a:p>
          <a:p>
            <a:endParaRPr lang="en-GB" dirty="0">
              <a:latin typeface="Century Gothic" panose="020B0502020202020204" pitchFamily="34" charset="0"/>
            </a:endParaRPr>
          </a:p>
        </p:txBody>
      </p:sp>
    </p:spTree>
    <p:extLst>
      <p:ext uri="{BB962C8B-B14F-4D97-AF65-F5344CB8AC3E}">
        <p14:creationId xmlns:p14="http://schemas.microsoft.com/office/powerpoint/2010/main" val="3934596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21AF87EE-372A-438E-B086-63D494ECA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0" name="Rectangle 19">
            <a:extLst>
              <a:ext uri="{FF2B5EF4-FFF2-40B4-BE49-F238E27FC236}">
                <a16:creationId xmlns:a16="http://schemas.microsoft.com/office/drawing/2014/main" id="{E2B38E65-3AFD-404A-BEFC-3006BCB7A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330E949A-0376-435D-806D-52E3A9F5BAFA}"/>
              </a:ext>
            </a:extLst>
          </p:cNvPr>
          <p:cNvPicPr>
            <a:picLocks noChangeAspect="1"/>
          </p:cNvPicPr>
          <p:nvPr/>
        </p:nvPicPr>
        <p:blipFill rotWithShape="1">
          <a:blip r:embed="rId2"/>
          <a:srcRect r="2" b="2631"/>
          <a:stretch/>
        </p:blipFill>
        <p:spPr>
          <a:xfrm>
            <a:off x="446534" y="723899"/>
            <a:ext cx="7498616" cy="5676901"/>
          </a:xfrm>
          <a:prstGeom prst="rect">
            <a:avLst/>
          </a:prstGeom>
        </p:spPr>
      </p:pic>
      <p:sp>
        <p:nvSpPr>
          <p:cNvPr id="22" name="Rectangle 21">
            <a:extLst>
              <a:ext uri="{FF2B5EF4-FFF2-40B4-BE49-F238E27FC236}">
                <a16:creationId xmlns:a16="http://schemas.microsoft.com/office/drawing/2014/main" id="{AE598562-3047-4BC2-BFF9-F39420474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8391684" y="3962916"/>
            <a:ext cx="3248025" cy="2085869"/>
          </a:xfrm>
        </p:spPr>
        <p:txBody>
          <a:bodyPr vert="horz" lIns="91440" tIns="45720" rIns="91440" bIns="45720" rtlCol="0" anchor="b">
            <a:normAutofit fontScale="90000"/>
          </a:bodyPr>
          <a:lstStyle/>
          <a:p>
            <a:pPr>
              <a:lnSpc>
                <a:spcPct val="90000"/>
              </a:lnSpc>
            </a:pPr>
            <a:br>
              <a:rPr lang="en-US" sz="1700" dirty="0">
                <a:solidFill>
                  <a:srgbClr val="FFFFFF"/>
                </a:solidFill>
              </a:rPr>
            </a:br>
            <a:br>
              <a:rPr lang="en-US" sz="1700" dirty="0">
                <a:solidFill>
                  <a:srgbClr val="FFFFFF"/>
                </a:solidFill>
              </a:rPr>
            </a:br>
            <a:br>
              <a:rPr lang="en-US" sz="1700" dirty="0">
                <a:solidFill>
                  <a:srgbClr val="FFFFFF"/>
                </a:solidFill>
              </a:rPr>
            </a:br>
            <a:r>
              <a:rPr lang="en-US" sz="3100" b="1" dirty="0">
                <a:solidFill>
                  <a:srgbClr val="FFFFFF"/>
                </a:solidFill>
              </a:rPr>
              <a:t>Challenge Question:</a:t>
            </a:r>
            <a:br>
              <a:rPr lang="en-US" dirty="0">
                <a:solidFill>
                  <a:srgbClr val="FFFFFF"/>
                </a:solidFill>
              </a:rPr>
            </a:br>
            <a:br>
              <a:rPr lang="en-US" dirty="0">
                <a:solidFill>
                  <a:srgbClr val="FFFFFF"/>
                </a:solidFill>
              </a:rPr>
            </a:br>
            <a:r>
              <a:rPr lang="en-US" dirty="0">
                <a:solidFill>
                  <a:srgbClr val="FFFFFF"/>
                </a:solidFill>
              </a:rPr>
              <a:t>What else can you do to be thankful?</a:t>
            </a:r>
            <a:br>
              <a:rPr lang="en-US" dirty="0">
                <a:solidFill>
                  <a:srgbClr val="FFFFFF"/>
                </a:solidFill>
              </a:rPr>
            </a:br>
            <a:br>
              <a:rPr lang="en-US" dirty="0">
                <a:solidFill>
                  <a:srgbClr val="FFFFFF"/>
                </a:solidFill>
              </a:rPr>
            </a:br>
            <a:r>
              <a:rPr lang="en-US" dirty="0">
                <a:solidFill>
                  <a:srgbClr val="FFFFFF"/>
                </a:solidFill>
              </a:rPr>
              <a:t>Try to think of at least three other examples. </a:t>
            </a:r>
            <a:br>
              <a:rPr lang="en-US" dirty="0">
                <a:solidFill>
                  <a:srgbClr val="FFFFFF"/>
                </a:solidFill>
              </a:rPr>
            </a:br>
            <a:br>
              <a:rPr lang="en-US" dirty="0">
                <a:solidFill>
                  <a:srgbClr val="FFFFFF"/>
                </a:solidFill>
              </a:rPr>
            </a:br>
            <a:r>
              <a:rPr lang="en-US" dirty="0">
                <a:solidFill>
                  <a:srgbClr val="FFFFFF"/>
                </a:solidFill>
              </a:rPr>
              <a:t>Choose one to put into action today.</a:t>
            </a:r>
          </a:p>
        </p:txBody>
      </p:sp>
      <p:grpSp>
        <p:nvGrpSpPr>
          <p:cNvPr id="24" name="Group 23">
            <a:extLst>
              <a:ext uri="{FF2B5EF4-FFF2-40B4-BE49-F238E27FC236}">
                <a16:creationId xmlns:a16="http://schemas.microsoft.com/office/drawing/2014/main" id="{C19E0D66-E86B-461B-B58E-7FB356BB03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5" name="Rectangle 24">
              <a:extLst>
                <a:ext uri="{FF2B5EF4-FFF2-40B4-BE49-F238E27FC236}">
                  <a16:creationId xmlns:a16="http://schemas.microsoft.com/office/drawing/2014/main" id="{ED2C7D57-D78E-413F-958A-00ABC85043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1596FEE5-A0CD-4B5D-B4C1-785801908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28A81341-6C47-4992-BD01-6BCF3A3499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Tree>
    <p:extLst>
      <p:ext uri="{BB962C8B-B14F-4D97-AF65-F5344CB8AC3E}">
        <p14:creationId xmlns:p14="http://schemas.microsoft.com/office/powerpoint/2010/main" val="2660099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dirty="0">
                <a:latin typeface="Century Gothic" panose="020B0502020202020204" pitchFamily="34" charset="0"/>
              </a:rPr>
              <a:t>There are so many powerful benefits of living a life of gratitude and thankfulness.</a:t>
            </a:r>
          </a:p>
          <a:p>
            <a:pPr algn="ctr"/>
            <a:r>
              <a:rPr lang="en-GB" sz="2800" dirty="0">
                <a:latin typeface="Century Gothic" panose="020B0502020202020204" pitchFamily="34" charset="0"/>
              </a:rPr>
              <a:t>It can even have a benefit for your own health. </a:t>
            </a:r>
          </a:p>
          <a:p>
            <a:pPr algn="ctr"/>
            <a:r>
              <a:rPr lang="en-GB" sz="2800" dirty="0">
                <a:latin typeface="Century Gothic" panose="020B0502020202020204" pitchFamily="34" charset="0"/>
              </a:rPr>
              <a:t>And being thankful not only applies to everyday life but for many people to God as well. </a:t>
            </a:r>
          </a:p>
          <a:p>
            <a:pPr algn="ctr"/>
            <a:r>
              <a:rPr lang="en-GB" sz="2800" dirty="0">
                <a:latin typeface="Century Gothic" panose="020B0502020202020204" pitchFamily="34" charset="0"/>
              </a:rPr>
              <a:t>A person who has a foundation of gratitude creates an atmosphere of appreciation and positivity that encourages others to act in the same way. </a:t>
            </a:r>
          </a:p>
        </p:txBody>
      </p:sp>
    </p:spTree>
    <p:extLst>
      <p:ext uri="{BB962C8B-B14F-4D97-AF65-F5344CB8AC3E}">
        <p14:creationId xmlns:p14="http://schemas.microsoft.com/office/powerpoint/2010/main" val="3397167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t>Individual Liberty</a:t>
            </a:r>
          </a:p>
          <a:p>
            <a:pPr algn="ctr"/>
            <a:r>
              <a:rPr lang="en-GB" sz="4000" dirty="0"/>
              <a:t>We promote the freedom of choice and the right to respectfully express views and beliefs in a safe environment. With this comes a responsibility to make good choices that impact ourselves and others in a positive way.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a:hlinkClick r:id="rId3" tooltip="https://commons.wikimedia.org/wiki/File:United_Kingdom_Flag_Background.svg"/>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41</TotalTime>
  <Words>509</Words>
  <Application>Microsoft Office PowerPoint</Application>
  <PresentationFormat>Widescreen</PresentationFormat>
  <Paragraphs>35</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Century Gothic</vt:lpstr>
      <vt:lpstr>Gill Sans MT</vt:lpstr>
      <vt:lpstr>Wingdings 2</vt:lpstr>
      <vt:lpstr>Dividend</vt:lpstr>
      <vt:lpstr>Picture Reflections</vt:lpstr>
      <vt:lpstr>PowerPoint Presentation</vt:lpstr>
      <vt:lpstr>PowerPoint Presentation</vt:lpstr>
      <vt:lpstr>This is a short clip about a boy who is less than thankful for the present that his mum has bought him…  https://www.youtube.com/watch?v=WjqiU5FgsYc                                      </vt:lpstr>
      <vt:lpstr>Why is showing gratitude so important? </vt:lpstr>
      <vt:lpstr>Why is showing gratitude so important? Luke 17:11-19</vt:lpstr>
      <vt:lpstr>   Challenge Question:  What else can you do to be thankful?  Try to think of at least three other examples.   Choose one to put into action today.</vt:lpstr>
      <vt:lpstr>reflection</vt:lpstr>
      <vt:lpstr>British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4</cp:revision>
  <dcterms:created xsi:type="dcterms:W3CDTF">2020-12-18T15:24:59Z</dcterms:created>
  <dcterms:modified xsi:type="dcterms:W3CDTF">2020-12-18T16:06:47Z</dcterms:modified>
</cp:coreProperties>
</file>